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8"/>
  </p:handoutMasterIdLst>
  <p:sldIdLst>
    <p:sldId id="257" r:id="rId2"/>
    <p:sldId id="270" r:id="rId3"/>
    <p:sldId id="283" r:id="rId4"/>
    <p:sldId id="278" r:id="rId5"/>
    <p:sldId id="271" r:id="rId6"/>
    <p:sldId id="286" r:id="rId7"/>
    <p:sldId id="292" r:id="rId8"/>
    <p:sldId id="293" r:id="rId9"/>
    <p:sldId id="294" r:id="rId10"/>
    <p:sldId id="275" r:id="rId11"/>
    <p:sldId id="276" r:id="rId12"/>
    <p:sldId id="277" r:id="rId13"/>
    <p:sldId id="288" r:id="rId14"/>
    <p:sldId id="295" r:id="rId15"/>
    <p:sldId id="289" r:id="rId16"/>
    <p:sldId id="296" r:id="rId17"/>
    <p:sldId id="297" r:id="rId18"/>
    <p:sldId id="298" r:id="rId19"/>
    <p:sldId id="299" r:id="rId20"/>
    <p:sldId id="300" r:id="rId21"/>
    <p:sldId id="301" r:id="rId22"/>
    <p:sldId id="302" r:id="rId23"/>
    <p:sldId id="303" r:id="rId24"/>
    <p:sldId id="284" r:id="rId25"/>
    <p:sldId id="291" r:id="rId26"/>
    <p:sldId id="261" r:id="rId27"/>
  </p:sldIdLst>
  <p:sldSz cx="9144000" cy="6858000" type="screen4x3"/>
  <p:notesSz cx="7077075" cy="90043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0109" autoAdjust="0"/>
    <p:restoredTop sz="86359" autoAdjust="0"/>
  </p:normalViewPr>
  <p:slideViewPr>
    <p:cSldViewPr>
      <p:cViewPr>
        <p:scale>
          <a:sx n="110" d="100"/>
          <a:sy n="110" d="100"/>
        </p:scale>
        <p:origin x="-156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7050" cy="45085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4008438" y="0"/>
            <a:ext cx="3067050" cy="450850"/>
          </a:xfrm>
          <a:prstGeom prst="rect">
            <a:avLst/>
          </a:prstGeom>
        </p:spPr>
        <p:txBody>
          <a:bodyPr vert="horz" lIns="91440" tIns="45720" rIns="91440" bIns="45720" rtlCol="0"/>
          <a:lstStyle>
            <a:lvl1pPr algn="r">
              <a:defRPr sz="1200"/>
            </a:lvl1pPr>
          </a:lstStyle>
          <a:p>
            <a:fld id="{CF5B9223-9368-492A-B271-55F95211B5E4}" type="datetimeFigureOut">
              <a:rPr lang="es-CL" smtClean="0"/>
              <a:pPr/>
              <a:t>23-01-2013</a:t>
            </a:fld>
            <a:endParaRPr lang="es-CL"/>
          </a:p>
        </p:txBody>
      </p:sp>
      <p:sp>
        <p:nvSpPr>
          <p:cNvPr id="4" name="3 Marcador de pie de página"/>
          <p:cNvSpPr>
            <a:spLocks noGrp="1"/>
          </p:cNvSpPr>
          <p:nvPr>
            <p:ph type="ftr" sz="quarter" idx="2"/>
          </p:nvPr>
        </p:nvSpPr>
        <p:spPr>
          <a:xfrm>
            <a:off x="0" y="8551863"/>
            <a:ext cx="3067050" cy="450850"/>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438" y="8551863"/>
            <a:ext cx="3067050" cy="450850"/>
          </a:xfrm>
          <a:prstGeom prst="rect">
            <a:avLst/>
          </a:prstGeom>
        </p:spPr>
        <p:txBody>
          <a:bodyPr vert="horz" lIns="91440" tIns="45720" rIns="91440" bIns="45720" rtlCol="0" anchor="b"/>
          <a:lstStyle>
            <a:lvl1pPr algn="r">
              <a:defRPr sz="1200"/>
            </a:lvl1pPr>
          </a:lstStyle>
          <a:p>
            <a:fld id="{A7F31A4E-5E8D-4E77-9E0A-5A0129C9FEC6}" type="slidenum">
              <a:rPr lang="es-CL" smtClean="0"/>
              <a:pPr/>
              <a:t>‹Nº›</a:t>
            </a:fld>
            <a:endParaRPr lang="es-CL"/>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2F9AAF5-96F7-4BAA-91D2-3C439D2CB2BA}" type="datetime1">
              <a:rPr lang="en-US">
                <a:solidFill>
                  <a:prstClr val="black"/>
                </a:solidFill>
              </a:rPr>
              <a:pPr defTabSz="457200" fontAlgn="base">
                <a:spcBef>
                  <a:spcPct val="0"/>
                </a:spcBef>
                <a:spcAft>
                  <a:spcPct val="0"/>
                </a:spcAft>
                <a:defRPr/>
              </a:pPr>
              <a:t>1/23/2013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899EB4EA-28B1-4C03-A267-F493ABB78BD1}" type="slidenum">
              <a:rPr lang="en-US"/>
              <a:pPr>
                <a:defRPr/>
              </a:pPr>
              <a:t>‹Nº›</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CL"/>
          </a:p>
        </p:txBody>
      </p:sp>
      <p:sp>
        <p:nvSpPr>
          <p:cNvPr id="5" name="Slide Number Placeholder 5"/>
          <p:cNvSpPr>
            <a:spLocks noGrp="1"/>
          </p:cNvSpPr>
          <p:nvPr>
            <p:ph type="sldNum" sz="quarter" idx="11"/>
          </p:nvPr>
        </p:nvSpPr>
        <p:spPr/>
        <p:txBody>
          <a:bodyPr/>
          <a:lstStyle>
            <a:lvl1pPr>
              <a:defRPr/>
            </a:lvl1pPr>
          </a:lstStyle>
          <a:p>
            <a:pPr>
              <a:defRPr/>
            </a:pPr>
            <a:fld id="{2AF85132-D3EE-4A4B-A5B1-A773A6CA3AC3}" type="slidenum">
              <a:rPr lang="en-US"/>
              <a:pPr>
                <a:defRPr/>
              </a:pPr>
              <a:t>‹Nº›</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CL"/>
          </a:p>
        </p:txBody>
      </p:sp>
      <p:sp>
        <p:nvSpPr>
          <p:cNvPr id="5" name="Slide Number Placeholder 5"/>
          <p:cNvSpPr>
            <a:spLocks noGrp="1"/>
          </p:cNvSpPr>
          <p:nvPr>
            <p:ph type="sldNum" sz="quarter" idx="11"/>
          </p:nvPr>
        </p:nvSpPr>
        <p:spPr/>
        <p:txBody>
          <a:bodyPr/>
          <a:lstStyle>
            <a:lvl1pPr>
              <a:defRPr/>
            </a:lvl1pPr>
          </a:lstStyle>
          <a:p>
            <a:pPr>
              <a:defRPr/>
            </a:pPr>
            <a:fld id="{9EC4A501-208C-4287-B651-4BEBCDFDB262}" type="slidenum">
              <a:rPr lang="en-US"/>
              <a:pPr>
                <a:defRPr/>
              </a:pPr>
              <a:t>‹Nº›</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FC2C9CD-7FE4-4500-A417-C92507A3F5EC}" type="slidenum">
              <a:rPr lang="en-US"/>
              <a:pPr>
                <a:defRPr/>
              </a:pPr>
              <a:t>‹Nº›</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67214927-3E1E-4B4A-B75B-0FBB22088139}" type="datetime1">
              <a:rPr lang="en-US">
                <a:solidFill>
                  <a:prstClr val="black"/>
                </a:solidFill>
              </a:rPr>
              <a:pPr defTabSz="457200" fontAlgn="base">
                <a:spcBef>
                  <a:spcPct val="0"/>
                </a:spcBef>
                <a:spcAft>
                  <a:spcPct val="0"/>
                </a:spcAft>
                <a:defRPr/>
              </a:pPr>
              <a:t>1/23/2013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pPr>
              <a:defRPr/>
            </a:pPr>
            <a:fld id="{731F7749-193E-4DC1-AFBE-22204467CCEC}" type="slidenum">
              <a:rPr lang="en-US"/>
              <a:pPr>
                <a:defRPr/>
              </a:pPr>
              <a:t>‹Nº›</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BEFC3076-0A25-44E2-A78E-45198E3BC0E6}" type="datetime1">
              <a:rPr lang="en-US">
                <a:solidFill>
                  <a:prstClr val="black"/>
                </a:solidFill>
              </a:rPr>
              <a:pPr defTabSz="457200" fontAlgn="base">
                <a:spcBef>
                  <a:spcPct val="0"/>
                </a:spcBef>
                <a:spcAft>
                  <a:spcPct val="0"/>
                </a:spcAft>
                <a:defRPr/>
              </a:pPr>
              <a:t>1/23/2013</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s-CL"/>
          </a:p>
        </p:txBody>
      </p:sp>
      <p:sp>
        <p:nvSpPr>
          <p:cNvPr id="7" name="Slide Number Placeholder 6"/>
          <p:cNvSpPr>
            <a:spLocks noGrp="1"/>
          </p:cNvSpPr>
          <p:nvPr>
            <p:ph type="sldNum" sz="quarter" idx="12"/>
          </p:nvPr>
        </p:nvSpPr>
        <p:spPr/>
        <p:txBody>
          <a:bodyPr/>
          <a:lstStyle>
            <a:lvl1pPr>
              <a:defRPr/>
            </a:lvl1pPr>
          </a:lstStyle>
          <a:p>
            <a:pPr>
              <a:defRPr/>
            </a:pPr>
            <a:fld id="{9A85D16D-BEED-491B-9703-8BE830F122E3}" type="slidenum">
              <a:rPr lang="en-US"/>
              <a:pPr>
                <a:defRPr/>
              </a:pPr>
              <a:t>‹Nº›</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B857938-DF75-4597-9D39-E65E8647B5CA}" type="datetime1">
              <a:rPr lang="en-US">
                <a:solidFill>
                  <a:prstClr val="black"/>
                </a:solidFill>
              </a:rPr>
              <a:pPr defTabSz="457200" fontAlgn="base">
                <a:spcBef>
                  <a:spcPct val="0"/>
                </a:spcBef>
                <a:spcAft>
                  <a:spcPct val="0"/>
                </a:spcAft>
                <a:defRPr/>
              </a:pPr>
              <a:t>1/23/2013</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s-CL"/>
          </a:p>
        </p:txBody>
      </p:sp>
      <p:sp>
        <p:nvSpPr>
          <p:cNvPr id="9" name="Slide Number Placeholder 8"/>
          <p:cNvSpPr>
            <a:spLocks noGrp="1"/>
          </p:cNvSpPr>
          <p:nvPr>
            <p:ph type="sldNum" sz="quarter" idx="12"/>
          </p:nvPr>
        </p:nvSpPr>
        <p:spPr/>
        <p:txBody>
          <a:bodyPr/>
          <a:lstStyle>
            <a:lvl1pPr>
              <a:defRPr/>
            </a:lvl1pPr>
          </a:lstStyle>
          <a:p>
            <a:pPr>
              <a:defRPr/>
            </a:pPr>
            <a:fld id="{F0AE59C3-743F-421D-9A37-5047280D591D}" type="slidenum">
              <a:rPr lang="en-US"/>
              <a:pPr>
                <a:defRPr/>
              </a:pPr>
              <a:t>‹Nº›</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CL"/>
          </a:p>
        </p:txBody>
      </p:sp>
      <p:sp>
        <p:nvSpPr>
          <p:cNvPr id="4" name="Slide Number Placeholder 4"/>
          <p:cNvSpPr>
            <a:spLocks noGrp="1"/>
          </p:cNvSpPr>
          <p:nvPr>
            <p:ph type="sldNum" sz="quarter" idx="11"/>
          </p:nvPr>
        </p:nvSpPr>
        <p:spPr/>
        <p:txBody>
          <a:bodyPr/>
          <a:lstStyle>
            <a:lvl1pPr>
              <a:defRPr/>
            </a:lvl1pPr>
          </a:lstStyle>
          <a:p>
            <a:pPr>
              <a:defRPr/>
            </a:pPr>
            <a:fld id="{FA338369-347F-47D2-AC2C-0F5079F79938}" type="slidenum">
              <a:rPr lang="en-US"/>
              <a:pPr>
                <a:defRPr/>
              </a:pPr>
              <a:t>‹Nº›</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CL"/>
          </a:p>
        </p:txBody>
      </p:sp>
      <p:sp>
        <p:nvSpPr>
          <p:cNvPr id="3" name="Slide Number Placeholder 3"/>
          <p:cNvSpPr>
            <a:spLocks noGrp="1"/>
          </p:cNvSpPr>
          <p:nvPr>
            <p:ph type="sldNum" sz="quarter" idx="11"/>
          </p:nvPr>
        </p:nvSpPr>
        <p:spPr/>
        <p:txBody>
          <a:bodyPr/>
          <a:lstStyle>
            <a:lvl1pPr>
              <a:defRPr/>
            </a:lvl1pPr>
          </a:lstStyle>
          <a:p>
            <a:pPr>
              <a:defRPr/>
            </a:pPr>
            <a:fld id="{9F9DA9E0-DD2E-49E1-9559-A060A58A7E62}" type="slidenum">
              <a:rPr lang="en-US"/>
              <a:pPr>
                <a:defRPr/>
              </a:pPr>
              <a:t>‹Nº›</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CL"/>
          </a:p>
        </p:txBody>
      </p:sp>
      <p:sp>
        <p:nvSpPr>
          <p:cNvPr id="6" name="Slide Number Placeholder 6"/>
          <p:cNvSpPr>
            <a:spLocks noGrp="1"/>
          </p:cNvSpPr>
          <p:nvPr>
            <p:ph type="sldNum" sz="quarter" idx="11"/>
          </p:nvPr>
        </p:nvSpPr>
        <p:spPr/>
        <p:txBody>
          <a:bodyPr/>
          <a:lstStyle>
            <a:lvl1pPr>
              <a:defRPr/>
            </a:lvl1pPr>
          </a:lstStyle>
          <a:p>
            <a:pPr>
              <a:defRPr/>
            </a:pPr>
            <a:fld id="{14124779-F4D4-4DA6-AC15-21FC83D6C6FC}" type="slidenum">
              <a:rPr lang="en-US"/>
              <a:pPr>
                <a:defRPr/>
              </a:pPr>
              <a:t>‹Nº›</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CL"/>
          </a:p>
        </p:txBody>
      </p:sp>
      <p:sp>
        <p:nvSpPr>
          <p:cNvPr id="6" name="Slide Number Placeholder 6"/>
          <p:cNvSpPr>
            <a:spLocks noGrp="1"/>
          </p:cNvSpPr>
          <p:nvPr>
            <p:ph type="sldNum" sz="quarter" idx="11"/>
          </p:nvPr>
        </p:nvSpPr>
        <p:spPr/>
        <p:txBody>
          <a:bodyPr/>
          <a:lstStyle>
            <a:lvl1pPr>
              <a:defRPr/>
            </a:lvl1pPr>
          </a:lstStyle>
          <a:p>
            <a:pPr>
              <a:defRPr/>
            </a:pPr>
            <a:fld id="{DB49D7BE-50A0-41B3-A46B-255C3AF13684}" type="slidenum">
              <a:rPr lang="en-US"/>
              <a:pPr>
                <a:defRPr/>
              </a:pPr>
              <a:t>‹Nº›</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2400" y="152400"/>
            <a:ext cx="8164513"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52400" y="1477963"/>
            <a:ext cx="8177213"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ea typeface="ヒラギノ角ゴ Pro W3" charset="-128"/>
                <a:cs typeface="+mn-cs"/>
              </a:defRPr>
            </a:lvl1pPr>
          </a:lstStyle>
          <a:p>
            <a:pPr defTabSz="457200" fontAlgn="base">
              <a:spcBef>
                <a:spcPct val="0"/>
              </a:spcBef>
              <a:spcAft>
                <a:spcPct val="0"/>
              </a:spcAft>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defTabSz="457200" fontAlgn="base">
              <a:spcBef>
                <a:spcPct val="0"/>
              </a:spcBef>
              <a:spcAft>
                <a:spcPct val="0"/>
              </a:spcAft>
              <a:defRPr/>
            </a:pPr>
            <a:fld id="{FD309403-65CA-41D7-956F-07020808054F}" type="slidenum">
              <a:rPr lang="en-US"/>
              <a:pPr defTabSz="457200" fontAlgn="base">
                <a:spcBef>
                  <a:spcPct val="0"/>
                </a:spcBef>
                <a:spcAft>
                  <a:spcPct val="0"/>
                </a:spcAft>
                <a:defRPr/>
              </a:pPr>
              <a:t>‹Nº›</a:t>
            </a:fld>
            <a:endParaRPr lang="en-US"/>
          </a:p>
        </p:txBody>
      </p:sp>
      <p:sp>
        <p:nvSpPr>
          <p:cNvPr id="7" name="Rectangle 6"/>
          <p:cNvSpPr>
            <a:spLocks noChangeArrowheads="1"/>
          </p:cNvSpPr>
          <p:nvPr/>
        </p:nvSpPr>
        <p:spPr bwMode="auto">
          <a:xfrm>
            <a:off x="8413750" y="-6350"/>
            <a:ext cx="284163" cy="866775"/>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extLst>
        </p:spPr>
        <p:txBody>
          <a:bodyPr anchor="ctr"/>
          <a:lstStyle/>
          <a:p>
            <a:pPr defTabSz="457200" fontAlgn="base">
              <a:spcBef>
                <a:spcPct val="0"/>
              </a:spcBef>
              <a:spcAft>
                <a:spcPct val="0"/>
              </a:spcAft>
              <a:defRPr/>
            </a:pPr>
            <a:endParaRPr lang="es-CL">
              <a:solidFill>
                <a:srgbClr val="FFFFFF"/>
              </a:solidFill>
            </a:endParaRPr>
          </a:p>
        </p:txBody>
      </p:sp>
      <p:sp>
        <p:nvSpPr>
          <p:cNvPr id="8" name="Rectangle 7"/>
          <p:cNvSpPr>
            <a:spLocks noChangeArrowheads="1"/>
          </p:cNvSpPr>
          <p:nvPr/>
        </p:nvSpPr>
        <p:spPr bwMode="auto">
          <a:xfrm>
            <a:off x="8697913" y="0"/>
            <a:ext cx="347662" cy="860425"/>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extLst>
        </p:spPr>
        <p:txBody>
          <a:bodyPr anchor="ctr"/>
          <a:lstStyle/>
          <a:p>
            <a:pPr defTabSz="457200" fontAlgn="base">
              <a:spcBef>
                <a:spcPct val="0"/>
              </a:spcBef>
              <a:spcAft>
                <a:spcPct val="0"/>
              </a:spcAft>
              <a:defRPr/>
            </a:pPr>
            <a:endParaRPr lang="es-CL">
              <a:solidFill>
                <a:srgbClr val="FFFFFF"/>
              </a:solidFill>
            </a:endParaRPr>
          </a:p>
        </p:txBody>
      </p:sp>
      <p:sp>
        <p:nvSpPr>
          <p:cNvPr id="10" name="Rectangle 9"/>
          <p:cNvSpPr>
            <a:spLocks noChangeArrowheads="1"/>
          </p:cNvSpPr>
          <p:nvPr/>
        </p:nvSpPr>
        <p:spPr bwMode="auto">
          <a:xfrm>
            <a:off x="8413750" y="6400800"/>
            <a:ext cx="284163" cy="45720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extLst>
        </p:spPr>
        <p:txBody>
          <a:bodyPr anchor="ctr"/>
          <a:lstStyle/>
          <a:p>
            <a:pPr defTabSz="457200" fontAlgn="base">
              <a:spcBef>
                <a:spcPct val="0"/>
              </a:spcBef>
              <a:spcAft>
                <a:spcPct val="0"/>
              </a:spcAft>
              <a:defRPr/>
            </a:pPr>
            <a:endParaRPr lang="es-CL">
              <a:solidFill>
                <a:srgbClr val="FFFFFF"/>
              </a:solidFill>
            </a:endParaRPr>
          </a:p>
        </p:txBody>
      </p:sp>
      <p:sp>
        <p:nvSpPr>
          <p:cNvPr id="11" name="Rectangle 10"/>
          <p:cNvSpPr>
            <a:spLocks noChangeArrowheads="1"/>
          </p:cNvSpPr>
          <p:nvPr/>
        </p:nvSpPr>
        <p:spPr bwMode="auto">
          <a:xfrm>
            <a:off x="8697913" y="6400800"/>
            <a:ext cx="347662" cy="45720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extLst>
        </p:spPr>
        <p:txBody>
          <a:bodyPr anchor="ctr"/>
          <a:lstStyle/>
          <a:p>
            <a:pPr defTabSz="457200" fontAlgn="base">
              <a:spcBef>
                <a:spcPct val="0"/>
              </a:spcBef>
              <a:spcAft>
                <a:spcPct val="0"/>
              </a:spcAft>
              <a:defRPr/>
            </a:pPr>
            <a:endParaRPr lang="es-CL">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25602" name="Title 1"/>
          <p:cNvSpPr txBox="1">
            <a:spLocks/>
          </p:cNvSpPr>
          <p:nvPr/>
        </p:nvSpPr>
        <p:spPr bwMode="auto">
          <a:xfrm>
            <a:off x="457200" y="404143"/>
            <a:ext cx="7772400" cy="936625"/>
          </a:xfrm>
          <a:prstGeom prst="rect">
            <a:avLst/>
          </a:prstGeom>
          <a:noFill/>
          <a:ln w="9525">
            <a:noFill/>
            <a:miter lim="800000"/>
            <a:headEnd/>
            <a:tailEnd/>
          </a:ln>
        </p:spPr>
        <p:txBody>
          <a:bodyPr/>
          <a:lstStyle/>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Comité de Riesgos</a:t>
            </a:r>
            <a:endParaRPr lang="es-ES_tradnl" sz="4800" b="1" dirty="0">
              <a:solidFill>
                <a:schemeClr val="bg1">
                  <a:lumMod val="95000"/>
                </a:schemeClr>
              </a:solidFill>
              <a:latin typeface="Verdana" pitchFamily="34" charset="0"/>
              <a:sym typeface="Verdana Bold" charset="0"/>
            </a:endParaRPr>
          </a:p>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Enero 2013</a:t>
            </a:r>
          </a:p>
          <a:p>
            <a:pPr defTabSz="457200" eaLnBrk="0" fontAlgn="base" hangingPunct="0">
              <a:spcBef>
                <a:spcPct val="0"/>
              </a:spcBef>
              <a:spcAft>
                <a:spcPct val="0"/>
              </a:spcAft>
            </a:pPr>
            <a:endParaRPr lang="es-ES_tradnl" sz="1400" b="1" dirty="0" smtClean="0">
              <a:solidFill>
                <a:schemeClr val="bg1">
                  <a:lumMod val="95000"/>
                </a:schemeClr>
              </a:solidFill>
              <a:latin typeface="Verdana" pitchFamily="34" charset="0"/>
              <a:sym typeface="Verdana Bold" charset="0"/>
            </a:endParaRPr>
          </a:p>
          <a:p>
            <a:pPr defTabSz="457200" eaLnBrk="0" fontAlgn="base" hangingPunct="0">
              <a:spcBef>
                <a:spcPct val="0"/>
              </a:spcBef>
              <a:spcAft>
                <a:spcPct val="0"/>
              </a:spcAft>
            </a:pPr>
            <a:r>
              <a:rPr lang="es-ES_tradnl" sz="2400" b="1" dirty="0" smtClean="0">
                <a:solidFill>
                  <a:schemeClr val="bg1">
                    <a:lumMod val="95000"/>
                  </a:schemeClr>
                </a:solidFill>
                <a:latin typeface="Verdana" pitchFamily="34" charset="0"/>
                <a:sym typeface="Verdana Bold" charset="0"/>
              </a:rPr>
              <a:t>Departamento de Gestión Institucional</a:t>
            </a:r>
            <a:endParaRPr lang="es-ES_tradnl" sz="2400" b="1" dirty="0">
              <a:solidFill>
                <a:schemeClr val="bg1">
                  <a:lumMod val="95000"/>
                </a:schemeClr>
              </a:solidFill>
              <a:latin typeface="Verdana" pitchFamily="34" charset="0"/>
              <a:sym typeface="Verdana Bold" charset="0"/>
            </a:endParaRPr>
          </a:p>
        </p:txBody>
      </p:sp>
      <p:sp>
        <p:nvSpPr>
          <p:cNvPr id="14" name="Subtitle 2"/>
          <p:cNvSpPr txBox="1">
            <a:spLocks/>
          </p:cNvSpPr>
          <p:nvPr/>
        </p:nvSpPr>
        <p:spPr bwMode="auto">
          <a:xfrm>
            <a:off x="457200" y="2667000"/>
            <a:ext cx="7772400" cy="609600"/>
          </a:xfrm>
          <a:prstGeom prst="rect">
            <a:avLst/>
          </a:prstGeom>
          <a:noFill/>
          <a:ln>
            <a:miter lim="800000"/>
            <a:headEnd/>
            <a:tailEnd/>
          </a:ln>
        </p:spPr>
        <p:txBody>
          <a:bodyPr/>
          <a:lstStyle/>
          <a:p>
            <a:pPr marL="342900" indent="-342900" defTabSz="457200" eaLnBrk="0" fontAlgn="base" hangingPunct="0">
              <a:spcBef>
                <a:spcPct val="20000"/>
              </a:spcBef>
              <a:spcAft>
                <a:spcPct val="0"/>
              </a:spcAft>
              <a:buFont typeface="Arial" charset="0"/>
              <a:buNone/>
              <a:defRPr/>
            </a:pPr>
            <a:endParaRPr lang="es-ES_tradnl" sz="2400">
              <a:solidFill>
                <a:srgbClr val="FFFFFF"/>
              </a:solidFill>
              <a:latin typeface="Verdana" pitchFamily="34" charset="0"/>
              <a:cs typeface="ヒラギノ角ゴ Pro W3" charset="-128"/>
              <a:sym typeface="Verdana" pitchFamily="34" charset="0"/>
            </a:endParaRPr>
          </a:p>
          <a:p>
            <a:pPr marL="342900" indent="-342900" defTabSz="457200" eaLnBrk="0" fontAlgn="base" hangingPunct="0">
              <a:spcBef>
                <a:spcPct val="20000"/>
              </a:spcBef>
              <a:spcAft>
                <a:spcPct val="0"/>
              </a:spcAft>
              <a:buFont typeface="Arial" charset="0"/>
              <a:buNone/>
              <a:defRPr/>
            </a:pPr>
            <a:endParaRPr lang="en-US" sz="2400">
              <a:solidFill>
                <a:srgbClr val="FFFFFF"/>
              </a:solidFill>
              <a:cs typeface="ヒラギノ角ゴ Pro W3" charset="-128"/>
            </a:endParaRPr>
          </a:p>
        </p:txBody>
      </p:sp>
      <p:pic>
        <p:nvPicPr>
          <p:cNvPr id="6" name="5 Imagen" descr="logo gore blanco.png"/>
          <p:cNvPicPr>
            <a:picLocks noChangeAspect="1"/>
          </p:cNvPicPr>
          <p:nvPr/>
        </p:nvPicPr>
        <p:blipFill>
          <a:blip r:embed="rId2" cstate="print"/>
          <a:stretch>
            <a:fillRect/>
          </a:stretch>
        </p:blipFill>
        <p:spPr>
          <a:xfrm>
            <a:off x="571472" y="4221088"/>
            <a:ext cx="2500298" cy="2287267"/>
          </a:xfrm>
          <a:prstGeom prst="rect">
            <a:avLst/>
          </a:prstGeom>
        </p:spPr>
      </p:pic>
      <p:pic>
        <p:nvPicPr>
          <p:cNvPr id="63489" name="Picture 1"/>
          <p:cNvPicPr>
            <a:picLocks noChangeAspect="1" noChangeArrowheads="1"/>
          </p:cNvPicPr>
          <p:nvPr/>
        </p:nvPicPr>
        <p:blipFill>
          <a:blip r:embed="rId3" cstate="print"/>
          <a:srcRect/>
          <a:stretch>
            <a:fillRect/>
          </a:stretch>
        </p:blipFill>
        <p:spPr bwMode="auto">
          <a:xfrm>
            <a:off x="8244408" y="6237312"/>
            <a:ext cx="904046" cy="620688"/>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14337" name="Rectangle 1"/>
          <p:cNvSpPr>
            <a:spLocks noChangeArrowheads="1"/>
          </p:cNvSpPr>
          <p:nvPr/>
        </p:nvSpPr>
        <p:spPr bwMode="auto">
          <a:xfrm>
            <a:off x="180528" y="1077034"/>
            <a:ext cx="863994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429000" algn="l"/>
              </a:tabLst>
            </a:pPr>
            <a:r>
              <a:rPr kumimoji="0" lang="es-CL" b="0" i="0" u="none" strike="noStrike" cap="none" normalizeH="0" baseline="0" dirty="0" smtClean="0">
                <a:ln>
                  <a:noFill/>
                </a:ln>
                <a:solidFill>
                  <a:schemeClr val="tx1"/>
                </a:solidFill>
                <a:effectLst/>
                <a:ea typeface="Calibri" pitchFamily="34" charset="0"/>
                <a:cs typeface="Tahoma" pitchFamily="34" charset="0"/>
              </a:rPr>
              <a:t>El siguiente gráfico presenta los avances de las 12 medidas de mitigación 2012, en relación a la meta comprometida:</a:t>
            </a:r>
            <a:endParaRPr kumimoji="0" lang="es-CL" b="0" i="0" u="none" strike="noStrike" cap="none" normalizeH="0" baseline="0" dirty="0" smtClean="0">
              <a:ln>
                <a:noFill/>
              </a:ln>
              <a:solidFill>
                <a:schemeClr val="tx1"/>
              </a:solidFill>
              <a:effectLst/>
              <a:cs typeface="Arial" pitchFamily="34" charset="0"/>
            </a:endParaRPr>
          </a:p>
        </p:txBody>
      </p:sp>
      <p:pic>
        <p:nvPicPr>
          <p:cNvPr id="14338" name="Picture 2"/>
          <p:cNvPicPr>
            <a:picLocks noChangeAspect="1" noChangeArrowheads="1"/>
          </p:cNvPicPr>
          <p:nvPr/>
        </p:nvPicPr>
        <p:blipFill>
          <a:blip r:embed="rId3" cstate="print"/>
          <a:srcRect l="5997" t="5185" r="3606" b="3578"/>
          <a:stretch>
            <a:fillRect/>
          </a:stretch>
        </p:blipFill>
        <p:spPr bwMode="auto">
          <a:xfrm>
            <a:off x="238642" y="1988839"/>
            <a:ext cx="8797854" cy="3397615"/>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251520" y="1124744"/>
            <a:ext cx="8229600" cy="5904656"/>
          </a:xfrm>
          <a:prstGeom prst="rect">
            <a:avLst/>
          </a:prstGeom>
        </p:spPr>
        <p:txBody>
          <a:bodyPr/>
          <a:lstStyle/>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Registrar y controlar mensualmente las iniciativas de inversión del subtítulo 29 y 31 de los acuerdos de ratificación del CORE y gestionar la Resolución de Identificación Presupuestaria para firma de la Jefa de Servicio un máximo de 15 días hábiles</a:t>
            </a:r>
            <a:r>
              <a:rPr lang="es-CL" i="1" dirty="0" smtClean="0">
                <a:solidFill>
                  <a:srgbClr val="595959"/>
                </a:solidFill>
                <a:ea typeface="ヒラギノ角ゴ Pro W3" charset="-128"/>
                <a:cs typeface="ヒラギノ角ゴ Pro W3" charset="-128"/>
              </a:rPr>
              <a:t>: </a:t>
            </a:r>
            <a:r>
              <a:rPr lang="es-CL" i="1" dirty="0" smtClean="0"/>
              <a:t>señalar que fueron aprobados 13 proyectos subtitulo 31 y 3 subtitulo 29 en el periodo reportado, y no hubo solicitud de identificación presupuestaria por parte de la DIVAC, lo anterior es lo que permite la medición en relación a los 15 días hábiles. Destacar que esta medida mantendrá su medición hasta el mes de junio, de acuerdo a lo planificado.</a:t>
            </a:r>
            <a:endParaRPr lang="es-CL" i="1"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Instruir a las jefaturas  de departamento y analistas respecto de la obligatoriedad de mantener actualizada la información en el SAGIR de las iniciativas de inversión mensualmente</a:t>
            </a:r>
            <a:r>
              <a:rPr lang="es-CL" i="1" dirty="0" smtClean="0">
                <a:solidFill>
                  <a:srgbClr val="595959"/>
                </a:solidFill>
                <a:ea typeface="ヒラギノ角ゴ Pro W3" charset="-128"/>
                <a:cs typeface="ヒラギノ角ゴ Pro W3" charset="-128"/>
              </a:rPr>
              <a:t>: </a:t>
            </a:r>
            <a:r>
              <a:rPr lang="es-CL" i="1" dirty="0" smtClean="0"/>
              <a:t>señalar que la instrucción entregada por la jefatura DIVAC, en relación a la obligatoriedad de mantener la información actualizada sobre las IDI del Servicio se cumplió en un 100% por parte de los 4 departamentos que conforman dicha División. Asimismo, destacar que se continuará la medición de este indicador para el próximo periodo. Asimismo, señalar que esta carga de información permitirá reportar a la plataforma </a:t>
            </a:r>
            <a:r>
              <a:rPr lang="es-CL" i="1" dirty="0" err="1" smtClean="0"/>
              <a:t>ChileIndica</a:t>
            </a:r>
            <a:r>
              <a:rPr lang="es-CL" i="1" dirty="0" smtClean="0"/>
              <a:t> de la SUBDERE, requisito que forma parte del PMG de Descentralización.</a:t>
            </a:r>
            <a:endParaRPr kumimoji="0" lang="es-ES" b="0" i="1"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179512" y="1052736"/>
            <a:ext cx="8301608" cy="5688632"/>
          </a:xfrm>
          <a:prstGeom prst="rect">
            <a:avLst/>
          </a:prstGeom>
        </p:spPr>
        <p:txBody>
          <a:bodyPr/>
          <a:lstStyle/>
          <a:p>
            <a:pPr marL="342900" lvl="0" indent="-342900" algn="just" defTabSz="457200" eaLnBrk="0" fontAlgn="base" hangingPunct="0">
              <a:lnSpc>
                <a:spcPct val="90000"/>
              </a:lnSpc>
              <a:spcBef>
                <a:spcPct val="20000"/>
              </a:spcBef>
              <a:spcAft>
                <a:spcPct val="0"/>
              </a:spcAft>
              <a:buFont typeface="Arial" charset="0"/>
              <a:buChar char="•"/>
              <a:defRPr/>
            </a:pPr>
            <a:r>
              <a:rPr lang="es-CL" sz="1700" b="1" i="1" dirty="0" smtClean="0">
                <a:solidFill>
                  <a:srgbClr val="595959"/>
                </a:solidFill>
                <a:ea typeface="ヒラギノ角ゴ Pro W3" charset="-128"/>
                <a:cs typeface="ヒラギノ角ゴ Pro W3" charset="-128"/>
              </a:rPr>
              <a:t>Solicitar a la Jefatura  del Departamento Jurídico, la inclusión en la resolución de traspaso de bien de la información necesaria para realizar la rebaja contable de los bienes adquiridos con cargo al presupuesto de inversión regional en el SIGFE</a:t>
            </a:r>
            <a:r>
              <a:rPr lang="es-CL" sz="1700"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indicar que debido a que la estrategia de mitigación instaló la práctica requerida, no se continuará la medición del indicador durante el próximo período.</a:t>
            </a:r>
            <a:r>
              <a:rPr lang="es-CL" i="1" dirty="0" smtClean="0"/>
              <a:t> No obstante lo anterior, el Departamento Jurídico deberá continuar cumpliendo con los estándares de información ya convenidos para que se realicen por parte de la Unidad de Contabilidad las rebajas en el SIGFE. Asimismo, destacar que por la importancia de la regularización del patrimonio institucional, las instrucciones fueron dadas directamente por la jefatura DAF a la jefatura DIVAC, responsable de la solicitud de rebaja de los bienes subtitulo 29 al Departamento Jurídico.</a:t>
            </a:r>
            <a:endParaRPr lang="es-CL" sz="1700" i="1" dirty="0" smtClean="0">
              <a:solidFill>
                <a:srgbClr val="595959"/>
              </a:solidFill>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sz="1700" b="1" i="1" dirty="0" smtClean="0">
                <a:solidFill>
                  <a:srgbClr val="595959"/>
                </a:solidFill>
                <a:ea typeface="ヒラギノ角ゴ Pro W3" charset="-128"/>
                <a:cs typeface="ヒラギノ角ゴ Pro W3" charset="-128"/>
              </a:rPr>
              <a:t>Realizar el traspaso de fondos públicos con la documentación necesaria</a:t>
            </a:r>
            <a:r>
              <a:rPr lang="es-CL" sz="1700" i="1" dirty="0" smtClean="0">
                <a:solidFill>
                  <a:srgbClr val="595959"/>
                </a:solidFill>
                <a:ea typeface="ヒラギノ角ゴ Pro W3" charset="-128"/>
                <a:cs typeface="ヒラギノ角ゴ Pro W3" charset="-128"/>
              </a:rPr>
              <a:t>: </a:t>
            </a:r>
            <a:r>
              <a:rPr lang="es-CL" i="1" dirty="0" smtClean="0"/>
              <a:t>señalar que las ultimas transferencias correspondientes al subtitulo 24 del presupuesto 2012 fueron realizadas en el mes de noviembre. Este indicador durante el mes de diciembre y el primer trimestre 2013 debería reportar 0, ello porque los proyectos 2% año 2013 deben ser postulados en el mes de enero, la revisión se realizará en febrero y se estima recién la presentación de la cartera de iniciativas al CORE para su pronunciamiento durante el mes de marzo, requisito fundamental para realizar las transferencia de fondos públicos correspondiente al subtítulo 24. No obstante lo anterior, se continuará su medición hasta el mes de junio, de acuerdo a lo planificado. </a:t>
            </a:r>
          </a:p>
          <a:p>
            <a:pPr marL="342900" indent="-342900" algn="just" defTabSz="457200" eaLnBrk="0" fontAlgn="base" hangingPunct="0">
              <a:lnSpc>
                <a:spcPct val="90000"/>
              </a:lnSpc>
              <a:spcBef>
                <a:spcPct val="20000"/>
              </a:spcBef>
              <a:spcAft>
                <a:spcPct val="0"/>
              </a:spcAft>
              <a:buFont typeface="Arial" charset="0"/>
              <a:buChar char="•"/>
              <a:defRPr/>
            </a:pPr>
            <a:endParaRPr lang="es-CL" sz="1700"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endParaRPr lang="es-CL" sz="1700"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sz="1700"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1340768"/>
            <a:ext cx="8229600" cy="5472608"/>
          </a:xfrm>
          <a:prstGeom prst="rect">
            <a:avLst/>
          </a:prstGeom>
        </p:spPr>
        <p:txBody>
          <a:bodyPr/>
          <a:lstStyle/>
          <a:p>
            <a:pPr marL="342900" lvl="0" indent="-342900" algn="just" defTabSz="457200" eaLnBrk="0" fontAlgn="base" hangingPunct="0">
              <a:lnSpc>
                <a:spcPct val="90000"/>
              </a:lnSpc>
              <a:spcBef>
                <a:spcPct val="20000"/>
              </a:spcBef>
              <a:spcAft>
                <a:spcPct val="0"/>
              </a:spcAft>
              <a:buFont typeface="Arial" charset="0"/>
              <a:buChar char="•"/>
              <a:defRPr/>
            </a:pPr>
            <a:r>
              <a:rPr lang="es-CL" sz="1700" b="1" i="1" dirty="0" smtClean="0">
                <a:solidFill>
                  <a:srgbClr val="595959"/>
                </a:solidFill>
                <a:ea typeface="ヒラギノ角ゴ Pro W3" charset="-128"/>
                <a:cs typeface="ヒラギノ角ゴ Pro W3" charset="-128"/>
              </a:rPr>
              <a:t>Instruir procedimiento de rechazo de la documentación de la rendición que no se ajusta al presupuesto aprobado por el CORE y de solicitud de reintegro de esos fondos, si procediera</a:t>
            </a:r>
            <a:r>
              <a:rPr lang="es-CL" sz="1700"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debido a que la estrategia de mitigación se realizó, no se continuará la medición del indicador durante el próximo período. </a:t>
            </a:r>
            <a:r>
              <a:rPr lang="es-CL" i="1" dirty="0" smtClean="0"/>
              <a:t>No obstante lo anterior, el Departamento Jurídico deberá efectuar reuniones de trabajo en relación al procedimiento de reintegro de fondos con el Departamento de Actividades de Cultura, Deporte y Seguridad, respeto de los proyectos de la cartera subtitulo 24 según corresponda.</a:t>
            </a:r>
          </a:p>
          <a:p>
            <a:pPr marL="342900" indent="-342900" algn="just" defTabSz="457200" eaLnBrk="0" fontAlgn="base" hangingPunct="0">
              <a:lnSpc>
                <a:spcPct val="90000"/>
              </a:lnSpc>
              <a:spcBef>
                <a:spcPct val="20000"/>
              </a:spcBef>
              <a:spcAft>
                <a:spcPct val="0"/>
              </a:spcAft>
              <a:buFont typeface="Arial" charset="0"/>
              <a:buChar char="•"/>
              <a:defRPr/>
            </a:pPr>
            <a:r>
              <a:rPr lang="es-CL" sz="1700" b="1" i="1" dirty="0" smtClean="0">
                <a:solidFill>
                  <a:srgbClr val="595959"/>
                </a:solidFill>
                <a:ea typeface="ヒラギノ角ゴ Pro W3" charset="-128"/>
                <a:cs typeface="ヒラギノ角ゴ Pro W3" charset="-128"/>
              </a:rPr>
              <a:t>Instruir a las unidades de presupuesto de funcionamiento, de inversión regional y de contabilidad, del proceso de creación de cuentas presupuestarias para el programa 01 y 02</a:t>
            </a:r>
            <a:r>
              <a:rPr lang="es-CL" sz="1700"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se observa un adecuado cumplimiento de lo requerido y ya que la estrategia de mitigación cumplió su objetivo, no se continuará la medición del indicador durante el próximo período.</a:t>
            </a:r>
            <a:r>
              <a:rPr lang="es-CL" i="1" dirty="0" smtClean="0"/>
              <a:t> No obstante lo anterior, la jefatura del Departamento de Presupuesto y Contabilidad deberá velar por el fiel cumplimiento del proceso de creación de cuentas presupuestarias instruido a las unidades que conforman su departamento.</a:t>
            </a:r>
          </a:p>
          <a:p>
            <a:pPr marL="342900" lvl="0" indent="-342900" algn="just" defTabSz="457200" eaLnBrk="0" fontAlgn="base" hangingPunct="0">
              <a:lnSpc>
                <a:spcPct val="90000"/>
              </a:lnSpc>
              <a:spcBef>
                <a:spcPct val="20000"/>
              </a:spcBef>
              <a:spcAft>
                <a:spcPct val="0"/>
              </a:spcAft>
              <a:buFont typeface="Arial" charset="0"/>
              <a:buChar char="•"/>
              <a:defRPr/>
            </a:pPr>
            <a:endParaRPr lang="es-CL" i="1" dirty="0" smtClean="0"/>
          </a:p>
          <a:p>
            <a:pPr marL="1257300" lvl="2" indent="-342900" algn="just" defTabSz="457200" eaLnBrk="0" fontAlgn="base" hangingPunct="0">
              <a:lnSpc>
                <a:spcPct val="90000"/>
              </a:lnSpc>
              <a:spcBef>
                <a:spcPct val="20000"/>
              </a:spcBef>
              <a:spcAft>
                <a:spcPct val="0"/>
              </a:spcAft>
              <a:defRPr/>
            </a:pPr>
            <a:endParaRPr lang="es-CL" sz="1700" i="1" dirty="0" smtClean="0">
              <a:solidFill>
                <a:srgbClr val="595959"/>
              </a:solidFill>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endParaRPr lang="es-CL" sz="1700"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endParaRPr lang="es-CL" sz="1700"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sz="1700"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1124744"/>
            <a:ext cx="8229600" cy="5472608"/>
          </a:xfrm>
          <a:prstGeom prst="rect">
            <a:avLst/>
          </a:prstGeom>
        </p:spPr>
        <p:txBody>
          <a:bodyPr/>
          <a:lstStyle/>
          <a:p>
            <a:pPr marL="342900" lvl="0" indent="-342900" algn="just" defTabSz="457200" eaLnBrk="0" fontAlgn="base" hangingPunct="0">
              <a:lnSpc>
                <a:spcPct val="90000"/>
              </a:lnSpc>
              <a:spcBef>
                <a:spcPct val="20000"/>
              </a:spcBef>
              <a:spcAft>
                <a:spcPct val="0"/>
              </a:spcAft>
              <a:buFont typeface="Arial" charset="0"/>
              <a:buChar char="•"/>
              <a:defRPr/>
            </a:pPr>
            <a:r>
              <a:rPr lang="es-CL" sz="1700" b="1" i="1" dirty="0" smtClean="0">
                <a:solidFill>
                  <a:srgbClr val="595959"/>
                </a:solidFill>
                <a:ea typeface="ヒラギノ角ゴ Pro W3" charset="-128"/>
                <a:cs typeface="ヒラギノ角ゴ Pro W3" charset="-128"/>
              </a:rPr>
              <a:t>Informar trimestralmente a los Departamentos de Transferencias de Capital y de Actividades de Cultura, Deporte y Seguridad, de las iniciativas de inversión con saldos pendientes en la cuenta contable deudores</a:t>
            </a:r>
            <a:r>
              <a:rPr lang="es-CL" sz="1700" i="1" dirty="0" smtClean="0">
                <a:solidFill>
                  <a:srgbClr val="595959"/>
                </a:solidFill>
                <a:ea typeface="ヒラギノ角ゴ Pro W3" charset="-128"/>
                <a:cs typeface="ヒラギノ角ゴ Pro W3" charset="-128"/>
              </a:rPr>
              <a:t>: </a:t>
            </a:r>
            <a:r>
              <a:rPr lang="es-CL" i="1" dirty="0" smtClean="0"/>
              <a:t>destacar que esta medida mantendrá su medición hasta el mes de junio, de acuerdo a lo planificado. La Unidad de Contabilidad está remitiendo los saldos pendientes para que los Departamentos puedan realizar las gestiones pertinentes en relación al envío de las rendiciones por parte de las unidades técnicas.</a:t>
            </a:r>
          </a:p>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Gestionar ante CGR la factibilidad de regularizar los saldos pendientes de las cuentas del año 2004</a:t>
            </a:r>
            <a:r>
              <a:rPr lang="es-CL" i="1" dirty="0" smtClean="0">
                <a:solidFill>
                  <a:srgbClr val="595959"/>
                </a:solidFill>
                <a:ea typeface="ヒラギノ角ゴ Pro W3" charset="-128"/>
                <a:cs typeface="ヒラギノ角ゴ Pro W3" charset="-128"/>
              </a:rPr>
              <a:t>: </a:t>
            </a:r>
            <a:r>
              <a:rPr lang="es-CL" i="1" dirty="0" smtClean="0"/>
              <a:t>destacar que presenta un 0% de avance, debido a que el periodo de medición efectivo de este indicador inicia en el mes de enero y hasta el mes de abril 2013. Sin embargo, no se prevén dificultades para realizar las gestiones ante la CGR para regularizar los saldos pendientes de las cuentas del año 2004, éstos fueron generados por la entrada en vigencia de la plataforma SIGFE. </a:t>
            </a: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Módulo gestión de boletas de garantías</a:t>
            </a:r>
            <a:r>
              <a:rPr lang="es-CL"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destacar que </a:t>
            </a:r>
            <a:r>
              <a:rPr lang="es-MX" i="1" dirty="0" smtClean="0">
                <a:solidFill>
                  <a:schemeClr val="tx2">
                    <a:lumMod val="60000"/>
                    <a:lumOff val="40000"/>
                  </a:schemeClr>
                </a:solidFill>
              </a:rPr>
              <a:t>debido a que la estrategia de mitigación instaló el Sistema comprometido, no se continuará la medición del indicador durante el próximo período.</a:t>
            </a:r>
            <a:r>
              <a:rPr lang="es-MX" i="1" dirty="0" smtClean="0"/>
              <a:t> </a:t>
            </a:r>
            <a:r>
              <a:rPr lang="es-CL" i="1" dirty="0" smtClean="0"/>
              <a:t>No obstante lo anterior, el Departamento de Presupuesto y Contabilidad deberá solicitar los ajustes y/o precisiones en el módulo que se detecten producto de su implementación al Departamento de Informática.</a:t>
            </a:r>
          </a:p>
          <a:p>
            <a:pPr marL="342900" lvl="0" indent="-342900" algn="just" defTabSz="457200" eaLnBrk="0" fontAlgn="base" hangingPunct="0">
              <a:lnSpc>
                <a:spcPct val="90000"/>
              </a:lnSpc>
              <a:spcBef>
                <a:spcPct val="20000"/>
              </a:spcBef>
              <a:spcAft>
                <a:spcPct val="0"/>
              </a:spcAft>
              <a:buFont typeface="Arial" charset="0"/>
              <a:buChar char="•"/>
              <a:defRPr/>
            </a:pPr>
            <a:endParaRPr lang="es-CL" sz="1700"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sz="1700"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980728"/>
            <a:ext cx="8229600" cy="5472608"/>
          </a:xfrm>
          <a:prstGeom prst="rect">
            <a:avLst/>
          </a:prstGeom>
        </p:spPr>
        <p:txBody>
          <a:bodyPr/>
          <a:lstStyle/>
          <a:p>
            <a:pPr marL="1257300" lvl="2" indent="-342900" algn="just" defTabSz="457200" eaLnBrk="0" fontAlgn="base" hangingPunct="0">
              <a:lnSpc>
                <a:spcPct val="90000"/>
              </a:lnSpc>
              <a:spcBef>
                <a:spcPct val="20000"/>
              </a:spcBef>
              <a:spcAft>
                <a:spcPct val="0"/>
              </a:spcAft>
              <a:defRPr/>
            </a:pPr>
            <a:endParaRPr lang="es-CL" i="1"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Instruir a las jefaturas  de los departamentos y unidades del Servicio, en relación a los requisitos mínimos que deben contener los memorandos que adjuntan facturas para pagos y los plazos asociados</a:t>
            </a:r>
            <a:r>
              <a:rPr lang="es-CL"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indicar que debido a que la estrategia de mitigación instaló la práctica requerida, no se continuará la medición del indicador durante el próximo período. </a:t>
            </a:r>
            <a:r>
              <a:rPr lang="es-CL" i="1" dirty="0" smtClean="0"/>
              <a:t>No obstante lo anterior, la jefatura de la División de Administración y Finanzas, deberá velar por el cumplimiento del proceso de pago dentro de los plazos establecidos.</a:t>
            </a: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Comunicar a la jefatura de División y jefaturas de Departamentos de la DIVAC proceso y calendario de cierre mensual para la recepción de estados de pago y solicitudes de transferencia</a:t>
            </a:r>
            <a:r>
              <a:rPr lang="es-CL" i="1" dirty="0" smtClean="0">
                <a:solidFill>
                  <a:srgbClr val="595959"/>
                </a:solidFill>
                <a:ea typeface="ヒラギノ角ゴ Pro W3" charset="-128"/>
                <a:cs typeface="ヒラギノ角ゴ Pro W3" charset="-128"/>
              </a:rPr>
              <a:t>: </a:t>
            </a:r>
            <a:r>
              <a:rPr lang="es-CL" i="1" dirty="0" smtClean="0"/>
              <a:t>señalar que finaliza su periodo de medición en el mes de febrero de 2013, sin embargo, debido a que la práctica de comunicar las fechas de cierre mensual se encuentra establecida, no se prevén dificultades para su cumplimiento y su continuidad sin la medición.</a:t>
            </a:r>
          </a:p>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Digitalizar los estados de pago en archivo en la Unidad de Tesorería del programa 01 y programa 02</a:t>
            </a:r>
            <a:r>
              <a:rPr lang="es-CL" i="1" dirty="0" smtClean="0">
                <a:solidFill>
                  <a:srgbClr val="595959"/>
                </a:solidFill>
                <a:ea typeface="ヒラギノ角ゴ Pro W3" charset="-128"/>
                <a:cs typeface="ヒラギノ角ゴ Pro W3" charset="-128"/>
              </a:rPr>
              <a:t>: </a:t>
            </a:r>
            <a:r>
              <a:rPr lang="es-CL" i="1" dirty="0" smtClean="0"/>
              <a:t>se observa un adecuado avance de la medida en atención a lo planificado, señalar que su periodo de medición finaliza en el mes de junio de 2013. Destacar que todos los estados de pago que han sido enviado a digitalización se encuentran en un 100% realizada.</a:t>
            </a:r>
          </a:p>
          <a:p>
            <a:pPr marL="342900" indent="-342900" algn="just" defTabSz="457200" eaLnBrk="0" fontAlgn="base" hangingPunct="0">
              <a:lnSpc>
                <a:spcPct val="90000"/>
              </a:lnSpc>
              <a:spcBef>
                <a:spcPct val="20000"/>
              </a:spcBef>
              <a:spcAft>
                <a:spcPct val="0"/>
              </a:spcAft>
              <a:buFont typeface="Arial" charset="0"/>
              <a:buChar char="•"/>
              <a:defRPr/>
            </a:pPr>
            <a:endParaRPr lang="es-CL" i="1" dirty="0" smtClean="0"/>
          </a:p>
          <a:p>
            <a:pPr marL="342900" lvl="0" indent="-342900" algn="just" defTabSz="457200" eaLnBrk="0" fontAlgn="base" hangingPunct="0">
              <a:lnSpc>
                <a:spcPct val="90000"/>
              </a:lnSpc>
              <a:spcBef>
                <a:spcPct val="20000"/>
              </a:spcBef>
              <a:spcAft>
                <a:spcPct val="0"/>
              </a:spcAft>
              <a:buFont typeface="Arial" charset="0"/>
              <a:buChar char="•"/>
              <a:defRPr/>
            </a:pPr>
            <a:endParaRPr lang="es-CL" i="1" dirty="0" smtClean="0">
              <a:solidFill>
                <a:schemeClr val="tx2">
                  <a:lumMod val="60000"/>
                  <a:lumOff val="40000"/>
                </a:schemeClr>
              </a:solidFill>
            </a:endParaRPr>
          </a:p>
          <a:p>
            <a:pPr marL="342900" lvl="0" indent="-342900" algn="just" defTabSz="457200" eaLnBrk="0" fontAlgn="base" hangingPunct="0">
              <a:lnSpc>
                <a:spcPct val="90000"/>
              </a:lnSpc>
              <a:spcBef>
                <a:spcPct val="20000"/>
              </a:spcBef>
              <a:spcAft>
                <a:spcPct val="0"/>
              </a:spcAft>
              <a:buFont typeface="Arial" charset="0"/>
              <a:buChar char="•"/>
              <a:defRPr/>
            </a:pPr>
            <a:endParaRPr lang="es-CL" sz="1600"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sz="1600"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980728"/>
            <a:ext cx="8229600" cy="5472608"/>
          </a:xfrm>
          <a:prstGeom prst="rect">
            <a:avLst/>
          </a:prstGeom>
        </p:spPr>
        <p:txBody>
          <a:bodyPr/>
          <a:lstStyle/>
          <a:p>
            <a:pPr marL="1257300" lvl="2" indent="-342900" algn="just" defTabSz="457200" eaLnBrk="0" fontAlgn="base" hangingPunct="0">
              <a:lnSpc>
                <a:spcPct val="90000"/>
              </a:lnSpc>
              <a:spcBef>
                <a:spcPct val="20000"/>
              </a:spcBef>
              <a:spcAft>
                <a:spcPct val="0"/>
              </a:spcAft>
              <a:defRPr/>
            </a:pPr>
            <a:endParaRPr lang="es-CL" i="1" dirty="0" smtClean="0">
              <a:solidFill>
                <a:srgbClr val="595959"/>
              </a:solidFill>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i="1" dirty="0" smtClean="0">
                <a:ea typeface="ヒラギノ角ゴ Pro W3" charset="-128"/>
                <a:cs typeface="ヒラギノ角ゴ Pro W3" charset="-128"/>
              </a:rPr>
              <a:t>En resumen de las </a:t>
            </a:r>
            <a:r>
              <a:rPr lang="es-CL" b="1" i="1" dirty="0" smtClean="0">
                <a:ea typeface="ヒラギノ角ゴ Pro W3" charset="-128"/>
                <a:cs typeface="ヒラギノ角ゴ Pro W3" charset="-128"/>
              </a:rPr>
              <a:t>12 medidas </a:t>
            </a:r>
            <a:r>
              <a:rPr lang="es-CL" i="1" dirty="0" smtClean="0">
                <a:ea typeface="ヒラギノ角ゴ Pro W3" charset="-128"/>
                <a:cs typeface="ヒラギノ角ゴ Pro W3" charset="-128"/>
              </a:rPr>
              <a:t>de mitigación emanadas de la actualización de la Matriz de Riesgos Corporativos del año 2012 (julio), sólo </a:t>
            </a:r>
            <a:r>
              <a:rPr lang="es-CL" b="1" i="1" dirty="0" smtClean="0">
                <a:ea typeface="ヒラギノ角ゴ Pro W3" charset="-128"/>
                <a:cs typeface="ヒラギノ角ゴ Pro W3" charset="-128"/>
              </a:rPr>
              <a:t>7 </a:t>
            </a:r>
            <a:r>
              <a:rPr lang="es-CL" i="1" dirty="0" smtClean="0">
                <a:ea typeface="ヒラギノ角ゴ Pro W3" charset="-128"/>
                <a:cs typeface="ヒラギノ角ゴ Pro W3" charset="-128"/>
              </a:rPr>
              <a:t>compromisos de gestión de riesgos continuará su medición para el año 2013.</a:t>
            </a:r>
          </a:p>
          <a:p>
            <a:pPr marL="342900" indent="-342900" algn="just" defTabSz="457200" eaLnBrk="0" fontAlgn="base" hangingPunct="0">
              <a:lnSpc>
                <a:spcPct val="90000"/>
              </a:lnSpc>
              <a:spcBef>
                <a:spcPct val="20000"/>
              </a:spcBef>
              <a:spcAft>
                <a:spcPct val="0"/>
              </a:spcAft>
              <a:buFont typeface="Arial" charset="0"/>
              <a:buChar char="•"/>
              <a:defRPr/>
            </a:pPr>
            <a:endParaRPr lang="es-CL" i="1" dirty="0" smtClean="0">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i="1" dirty="0" smtClean="0">
                <a:ea typeface="ヒラギノ角ゴ Pro W3" charset="-128"/>
                <a:cs typeface="ヒラギノ角ゴ Pro W3" charset="-128"/>
              </a:rPr>
              <a:t>En virtud de lo anterior serán monitoreadas un total de </a:t>
            </a:r>
            <a:r>
              <a:rPr lang="es-CL" b="1" i="1" dirty="0" smtClean="0">
                <a:ea typeface="ヒラギノ角ゴ Pro W3" charset="-128"/>
                <a:cs typeface="ヒラギノ角ゴ Pro W3" charset="-128"/>
              </a:rPr>
              <a:t>8 medidas </a:t>
            </a:r>
            <a:r>
              <a:rPr lang="es-CL" i="1" dirty="0" smtClean="0">
                <a:ea typeface="ヒラギノ角ゴ Pro W3" charset="-128"/>
                <a:cs typeface="ヒラギノ角ゴ Pro W3" charset="-128"/>
              </a:rPr>
              <a:t>de mitigación de los años 2011 y 2012 para el año 2013.</a:t>
            </a:r>
          </a:p>
          <a:p>
            <a:pPr marL="342900" indent="-342900" algn="just" defTabSz="457200" eaLnBrk="0" fontAlgn="base" hangingPunct="0">
              <a:lnSpc>
                <a:spcPct val="90000"/>
              </a:lnSpc>
              <a:spcBef>
                <a:spcPct val="20000"/>
              </a:spcBef>
              <a:spcAft>
                <a:spcPct val="0"/>
              </a:spcAft>
              <a:buFont typeface="Arial" charset="0"/>
              <a:buChar char="•"/>
              <a:defRPr/>
            </a:pPr>
            <a:endParaRPr lang="es-CL" i="1" dirty="0" smtClean="0"/>
          </a:p>
          <a:p>
            <a:pPr marL="342900" lvl="0" indent="-342900" algn="just" defTabSz="457200" eaLnBrk="0" fontAlgn="base" hangingPunct="0">
              <a:lnSpc>
                <a:spcPct val="90000"/>
              </a:lnSpc>
              <a:spcBef>
                <a:spcPct val="20000"/>
              </a:spcBef>
              <a:spcAft>
                <a:spcPct val="0"/>
              </a:spcAft>
              <a:buFont typeface="Arial" charset="0"/>
              <a:buChar char="•"/>
              <a:defRPr/>
            </a:pPr>
            <a:endParaRPr lang="es-CL" i="1" dirty="0" smtClean="0">
              <a:solidFill>
                <a:schemeClr val="tx2">
                  <a:lumMod val="60000"/>
                  <a:lumOff val="40000"/>
                </a:schemeClr>
              </a:solidFill>
            </a:endParaRPr>
          </a:p>
          <a:p>
            <a:pPr marL="342900" lvl="0" indent="-342900" algn="just" defTabSz="457200" eaLnBrk="0" fontAlgn="base" hangingPunct="0">
              <a:lnSpc>
                <a:spcPct val="90000"/>
              </a:lnSpc>
              <a:spcBef>
                <a:spcPct val="20000"/>
              </a:spcBef>
              <a:spcAft>
                <a:spcPct val="0"/>
              </a:spcAft>
              <a:buFont typeface="Arial" charset="0"/>
              <a:buChar char="•"/>
              <a:defRPr/>
            </a:pPr>
            <a:endParaRPr lang="es-CL" sz="1600"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sz="1600"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25602" name="Title 1"/>
          <p:cNvSpPr txBox="1">
            <a:spLocks/>
          </p:cNvSpPr>
          <p:nvPr/>
        </p:nvSpPr>
        <p:spPr bwMode="auto">
          <a:xfrm>
            <a:off x="457200" y="260127"/>
            <a:ext cx="7772400" cy="936625"/>
          </a:xfrm>
          <a:prstGeom prst="rect">
            <a:avLst/>
          </a:prstGeom>
          <a:noFill/>
          <a:ln w="9525">
            <a:noFill/>
            <a:miter lim="800000"/>
            <a:headEnd/>
            <a:tailEnd/>
          </a:ln>
        </p:spPr>
        <p:txBody>
          <a:bodyPr/>
          <a:lstStyle/>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Estado de Avance Medidas del Plan de Tratamientos</a:t>
            </a:r>
            <a:endParaRPr lang="es-ES_tradnl" sz="4800" b="1" dirty="0">
              <a:solidFill>
                <a:schemeClr val="bg1">
                  <a:lumMod val="95000"/>
                </a:schemeClr>
              </a:solidFill>
              <a:latin typeface="Verdana" pitchFamily="34" charset="0"/>
              <a:sym typeface="Verdana Bold" charset="0"/>
            </a:endParaRPr>
          </a:p>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del año 2012 Segundo Semestre</a:t>
            </a:r>
            <a:endParaRPr lang="es-ES_tradnl" sz="4800" b="1" dirty="0">
              <a:solidFill>
                <a:schemeClr val="bg1">
                  <a:lumMod val="95000"/>
                </a:schemeClr>
              </a:solidFill>
              <a:latin typeface="Verdana" pitchFamily="34" charset="0"/>
              <a:sym typeface="Verdana Bold" charset="0"/>
            </a:endParaRPr>
          </a:p>
        </p:txBody>
      </p:sp>
      <p:sp>
        <p:nvSpPr>
          <p:cNvPr id="14" name="Subtitle 2"/>
          <p:cNvSpPr txBox="1">
            <a:spLocks/>
          </p:cNvSpPr>
          <p:nvPr/>
        </p:nvSpPr>
        <p:spPr bwMode="auto">
          <a:xfrm>
            <a:off x="457200" y="2667000"/>
            <a:ext cx="7772400" cy="609600"/>
          </a:xfrm>
          <a:prstGeom prst="rect">
            <a:avLst/>
          </a:prstGeom>
          <a:noFill/>
          <a:ln>
            <a:miter lim="800000"/>
            <a:headEnd/>
            <a:tailEnd/>
          </a:ln>
        </p:spPr>
        <p:txBody>
          <a:bodyPr/>
          <a:lstStyle/>
          <a:p>
            <a:pPr marL="342900" indent="-342900" defTabSz="457200" eaLnBrk="0" fontAlgn="base" hangingPunct="0">
              <a:spcBef>
                <a:spcPct val="20000"/>
              </a:spcBef>
              <a:spcAft>
                <a:spcPct val="0"/>
              </a:spcAft>
              <a:buFont typeface="Arial" charset="0"/>
              <a:buNone/>
              <a:defRPr/>
            </a:pPr>
            <a:endParaRPr lang="es-ES_tradnl" sz="2400">
              <a:solidFill>
                <a:srgbClr val="FFFFFF"/>
              </a:solidFill>
              <a:latin typeface="Verdana" pitchFamily="34" charset="0"/>
              <a:cs typeface="ヒラギノ角ゴ Pro W3" charset="-128"/>
              <a:sym typeface="Verdana" pitchFamily="34" charset="0"/>
            </a:endParaRPr>
          </a:p>
          <a:p>
            <a:pPr marL="342900" indent="-342900" defTabSz="457200" eaLnBrk="0" fontAlgn="base" hangingPunct="0">
              <a:spcBef>
                <a:spcPct val="20000"/>
              </a:spcBef>
              <a:spcAft>
                <a:spcPct val="0"/>
              </a:spcAft>
              <a:buFont typeface="Arial" charset="0"/>
              <a:buNone/>
              <a:defRPr/>
            </a:pPr>
            <a:endParaRPr lang="en-US" sz="2400">
              <a:solidFill>
                <a:srgbClr val="FFFFFF"/>
              </a:solidFill>
              <a:cs typeface="ヒラギノ角ゴ Pro W3" charset="-128"/>
            </a:endParaRPr>
          </a:p>
        </p:txBody>
      </p:sp>
      <p:pic>
        <p:nvPicPr>
          <p:cNvPr id="6" name="5 Imagen" descr="logo gore blanco.png"/>
          <p:cNvPicPr>
            <a:picLocks noChangeAspect="1"/>
          </p:cNvPicPr>
          <p:nvPr/>
        </p:nvPicPr>
        <p:blipFill>
          <a:blip r:embed="rId2" cstate="print"/>
          <a:stretch>
            <a:fillRect/>
          </a:stretch>
        </p:blipFill>
        <p:spPr>
          <a:xfrm>
            <a:off x="571472" y="4221088"/>
            <a:ext cx="2500298" cy="2287267"/>
          </a:xfrm>
          <a:prstGeom prst="rect">
            <a:avLst/>
          </a:prstGeom>
        </p:spPr>
      </p:pic>
      <p:pic>
        <p:nvPicPr>
          <p:cNvPr id="63489" name="Picture 1"/>
          <p:cNvPicPr>
            <a:picLocks noChangeAspect="1" noChangeArrowheads="1"/>
          </p:cNvPicPr>
          <p:nvPr/>
        </p:nvPicPr>
        <p:blipFill>
          <a:blip r:embed="rId3" cstate="print"/>
          <a:srcRect/>
          <a:stretch>
            <a:fillRect/>
          </a:stretch>
        </p:blipFill>
        <p:spPr bwMode="auto">
          <a:xfrm>
            <a:off x="8244408" y="6237312"/>
            <a:ext cx="904046" cy="620688"/>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251520" y="1196752"/>
            <a:ext cx="8229600" cy="5904656"/>
          </a:xfrm>
          <a:prstGeom prst="rect">
            <a:avLst/>
          </a:prstGeom>
        </p:spPr>
        <p:txBody>
          <a:bodyPr/>
          <a:lstStyle/>
          <a:p>
            <a:pPr lvl="0" algn="just" defTabSz="457200" eaLnBrk="0" fontAlgn="base" hangingPunct="0">
              <a:lnSpc>
                <a:spcPct val="90000"/>
              </a:lnSpc>
              <a:spcBef>
                <a:spcPct val="20000"/>
              </a:spcBef>
              <a:spcAft>
                <a:spcPct val="0"/>
              </a:spcAft>
              <a:defRPr/>
            </a:pPr>
            <a:r>
              <a:rPr lang="es-CL" dirty="0" smtClean="0">
                <a:ea typeface="Calibri" pitchFamily="34" charset="0"/>
                <a:cs typeface="Tahoma" pitchFamily="34" charset="0"/>
              </a:rPr>
              <a:t>Durante el mes de diciembre de 2012 se realiza la segunda actualización del año de la Matriz de Riesgos Corporativo de acuerdo a los requisitos enviados por el CAIGG. Se establecen </a:t>
            </a:r>
            <a:r>
              <a:rPr lang="es-CL" b="1" dirty="0" smtClean="0">
                <a:ea typeface="Calibri" pitchFamily="34" charset="0"/>
                <a:cs typeface="Tahoma" pitchFamily="34" charset="0"/>
              </a:rPr>
              <a:t>19</a:t>
            </a:r>
            <a:r>
              <a:rPr lang="es-CL" dirty="0" smtClean="0">
                <a:ea typeface="Calibri" pitchFamily="34" charset="0"/>
                <a:cs typeface="Tahoma" pitchFamily="34" charset="0"/>
              </a:rPr>
              <a:t> medidas de mitigación asociadas a 20 riesgos corporativos, las cuales fueron informadas a los respectivos centros de responsabilidad y son las siguientes:</a:t>
            </a:r>
          </a:p>
          <a:p>
            <a:pPr marL="342900" lvl="0" indent="-342900" algn="just" defTabSz="457200" eaLnBrk="0" fontAlgn="base" hangingPunct="0">
              <a:lnSpc>
                <a:spcPct val="90000"/>
              </a:lnSpc>
              <a:spcBef>
                <a:spcPct val="20000"/>
              </a:spcBef>
              <a:spcAft>
                <a:spcPct val="0"/>
              </a:spcAft>
              <a:defRPr/>
            </a:pPr>
            <a:endParaRPr lang="es-CL" b="1" i="1"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Informar sobre las solicitudes de aumentos de obras generadas en el período</a:t>
            </a:r>
            <a:r>
              <a:rPr lang="es-CL" i="1" dirty="0" smtClean="0">
                <a:solidFill>
                  <a:srgbClr val="595959"/>
                </a:solidFill>
                <a:ea typeface="ヒラギノ角ゴ Pro W3" charset="-128"/>
                <a:cs typeface="ヒラギノ角ゴ Pro W3" charset="-128"/>
              </a:rPr>
              <a:t>: 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Informar a la Jefatura DIVAC las fechas calendarizadas para enviar la programación de los recursos financieros</a:t>
            </a:r>
            <a:r>
              <a:rPr lang="es-CL" i="1" dirty="0" smtClean="0">
                <a:solidFill>
                  <a:srgbClr val="595959"/>
                </a:solidFill>
                <a:ea typeface="ヒラギノ角ゴ Pro W3" charset="-128"/>
                <a:cs typeface="ヒラギノ角ゴ Pro W3" charset="-128"/>
              </a:rPr>
              <a:t>: 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251520" y="1196752"/>
            <a:ext cx="8229600" cy="5904656"/>
          </a:xfrm>
          <a:prstGeom prst="rect">
            <a:avLst/>
          </a:prstGeom>
        </p:spPr>
        <p:txBody>
          <a:bodyPr/>
          <a:lstStyle/>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Instruir a las jefaturas de departamento y analistas respecto de la obligatoriedad de mantener actualizada la información en el SAGIR de las iniciativas de inversión mensualmente: </a:t>
            </a:r>
            <a:r>
              <a:rPr lang="es-CL" i="1" dirty="0" smtClean="0">
                <a:solidFill>
                  <a:srgbClr val="595959"/>
                </a:solidFill>
                <a:ea typeface="ヒラギノ角ゴ Pro W3" charset="-128"/>
                <a:cs typeface="ヒラギノ角ゴ Pro W3" charset="-128"/>
              </a:rPr>
              <a:t>se establecieron los siguientes periodos de medición (bimestral)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a:t>
            </a:r>
            <a:r>
              <a:rPr lang="es-CL" i="1" dirty="0" smtClean="0">
                <a:solidFill>
                  <a:schemeClr val="tx2">
                    <a:lumMod val="60000"/>
                    <a:lumOff val="40000"/>
                  </a:schemeClr>
                </a:solidFill>
                <a:ea typeface="ヒラギノ角ゴ Pro W3" charset="-128"/>
                <a:cs typeface="ヒラギノ角ゴ Pro W3" charset="-128"/>
              </a:rPr>
              <a:t>05 de marzo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*Marzo-Abril/</a:t>
            </a:r>
            <a:r>
              <a:rPr lang="es-CL" i="1" dirty="0" smtClean="0">
                <a:solidFill>
                  <a:schemeClr val="tx2">
                    <a:lumMod val="60000"/>
                    <a:lumOff val="40000"/>
                  </a:schemeClr>
                </a:solidFill>
                <a:ea typeface="ヒラギノ角ゴ Pro W3" charset="-128"/>
                <a:cs typeface="ヒラギノ角ゴ Pro W3" charset="-128"/>
              </a:rPr>
              <a:t>06 de mayo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*Mayo-Junio/</a:t>
            </a:r>
            <a:r>
              <a:rPr lang="es-CL" i="1" dirty="0" smtClean="0">
                <a:solidFill>
                  <a:schemeClr val="tx2">
                    <a:lumMod val="60000"/>
                    <a:lumOff val="40000"/>
                  </a:schemeClr>
                </a:solidFill>
                <a:ea typeface="ヒラギノ角ゴ Pro W3" charset="-128"/>
                <a:cs typeface="ヒラギノ角ゴ Pro W3" charset="-128"/>
              </a:rPr>
              <a:t>05 de 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Controlar la rebaja contable en el SIGFE de las iniciativas de inversión subtítulo 29: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Supervisar en terreno las IDI aprobadas por el CORE y en ejecución año 2012, del FRIL: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endParaRPr lang="es-CL" i="1" dirty="0" smtClean="0">
              <a:solidFill>
                <a:srgbClr val="595959"/>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185192"/>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noProof="0" dirty="0" smtClean="0">
                <a:solidFill>
                  <a:srgbClr val="006CB7"/>
                </a:solidFill>
                <a:latin typeface="Verdana"/>
                <a:ea typeface="ヒラギノ角ゴ Pro W3" charset="-128"/>
                <a:cs typeface="Verdana"/>
              </a:rPr>
              <a:t>Temas a tratar</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9" name="Rectangle 3"/>
          <p:cNvSpPr txBox="1">
            <a:spLocks noChangeArrowheads="1"/>
          </p:cNvSpPr>
          <p:nvPr/>
        </p:nvSpPr>
        <p:spPr>
          <a:xfrm>
            <a:off x="457200" y="1484784"/>
            <a:ext cx="8229600" cy="2448272"/>
          </a:xfrm>
          <a:prstGeom prst="rect">
            <a:avLst/>
          </a:prstGeom>
        </p:spPr>
        <p:txBody>
          <a:bodyPr/>
          <a:lstStyle/>
          <a:p>
            <a:pPr marL="457200" marR="0" lvl="0" indent="-457200" algn="just" defTabSz="457200" rtl="0" eaLnBrk="0" fontAlgn="base" latinLnBrk="0" hangingPunct="0">
              <a:lnSpc>
                <a:spcPct val="90000"/>
              </a:lnSpc>
              <a:spcBef>
                <a:spcPct val="20000"/>
              </a:spcBef>
              <a:spcAft>
                <a:spcPct val="0"/>
              </a:spcAft>
              <a:buClrTx/>
              <a:buSzTx/>
              <a:buFont typeface="+mj-lt"/>
              <a:buAutoNum type="arabicPeriod"/>
              <a:tabLst/>
              <a:defRPr/>
            </a:pPr>
            <a:r>
              <a:rPr lang="es-MX" sz="2000" dirty="0" smtClean="0">
                <a:solidFill>
                  <a:srgbClr val="595959"/>
                </a:solidFill>
                <a:ea typeface="ヒラギノ角ゴ Pro W3" charset="-128"/>
                <a:cs typeface="ヒラギノ角ゴ Pro W3" charset="-128"/>
              </a:rPr>
              <a:t>Estado de Avance de las medidas del Plan de Tratamientos del año 2011 </a:t>
            </a:r>
          </a:p>
          <a:p>
            <a:pPr marL="457200" marR="0" lvl="0" indent="-457200" algn="just" defTabSz="457200" rtl="0" eaLnBrk="0" fontAlgn="base" latinLnBrk="0" hangingPunct="0">
              <a:lnSpc>
                <a:spcPct val="90000"/>
              </a:lnSpc>
              <a:spcBef>
                <a:spcPct val="20000"/>
              </a:spcBef>
              <a:spcAft>
                <a:spcPct val="0"/>
              </a:spcAft>
              <a:buClrTx/>
              <a:buSzTx/>
              <a:buFont typeface="+mj-lt"/>
              <a:buAutoNum type="arabicPeriod"/>
              <a:tabLst/>
              <a:defRPr/>
            </a:pPr>
            <a:endParaRPr lang="es-MX" sz="2000" dirty="0" smtClean="0">
              <a:solidFill>
                <a:srgbClr val="595959"/>
              </a:solidFill>
              <a:ea typeface="ヒラギノ角ゴ Pro W3" charset="-128"/>
              <a:cs typeface="ヒラギノ角ゴ Pro W3" charset="-128"/>
            </a:endParaRPr>
          </a:p>
          <a:p>
            <a:pPr marL="457200" marR="0" lvl="0" indent="-457200" algn="just" defTabSz="457200" rtl="0" eaLnBrk="0" fontAlgn="base" latinLnBrk="0" hangingPunct="0">
              <a:lnSpc>
                <a:spcPct val="90000"/>
              </a:lnSpc>
              <a:spcBef>
                <a:spcPct val="20000"/>
              </a:spcBef>
              <a:spcAft>
                <a:spcPct val="0"/>
              </a:spcAft>
              <a:buClrTx/>
              <a:buSzTx/>
              <a:buFont typeface="+mj-lt"/>
              <a:buAutoNum type="arabicPeriod"/>
              <a:tabLst/>
              <a:defRPr/>
            </a:pPr>
            <a:r>
              <a:rPr lang="es-MX" sz="2000" dirty="0" smtClean="0">
                <a:solidFill>
                  <a:srgbClr val="595959"/>
                </a:solidFill>
                <a:ea typeface="ヒラギノ角ゴ Pro W3" charset="-128"/>
                <a:cs typeface="ヒラギノ角ゴ Pro W3" charset="-128"/>
              </a:rPr>
              <a:t>Estado de Avance de las medidas del Plan de Tratamientos del Primer Semestre 2012 en el contexto de la actualización de la Matriz de Riesgos Corporativos de Julio </a:t>
            </a:r>
          </a:p>
          <a:p>
            <a:pPr marL="457200" marR="0" lvl="0" indent="-457200" algn="just" defTabSz="457200" rtl="0" eaLnBrk="0" fontAlgn="base" latinLnBrk="0" hangingPunct="0">
              <a:lnSpc>
                <a:spcPct val="90000"/>
              </a:lnSpc>
              <a:spcBef>
                <a:spcPct val="20000"/>
              </a:spcBef>
              <a:spcAft>
                <a:spcPct val="0"/>
              </a:spcAft>
              <a:buClrTx/>
              <a:buSzTx/>
              <a:buFont typeface="+mj-lt"/>
              <a:buAutoNum type="arabicPeriod"/>
              <a:tabLst/>
              <a:defRPr/>
            </a:pPr>
            <a:endParaRPr lang="es-MX" sz="2000" dirty="0" smtClean="0">
              <a:solidFill>
                <a:srgbClr val="595959"/>
              </a:solidFill>
              <a:ea typeface="ヒラギノ角ゴ Pro W3" charset="-128"/>
              <a:cs typeface="ヒラギノ角ゴ Pro W3" charset="-128"/>
            </a:endParaRPr>
          </a:p>
          <a:p>
            <a:pPr marL="457200" indent="-457200" algn="just" defTabSz="457200" eaLnBrk="0" fontAlgn="base" hangingPunct="0">
              <a:lnSpc>
                <a:spcPct val="90000"/>
              </a:lnSpc>
              <a:spcBef>
                <a:spcPct val="20000"/>
              </a:spcBef>
              <a:spcAft>
                <a:spcPct val="0"/>
              </a:spcAft>
              <a:buFont typeface="+mj-lt"/>
              <a:buAutoNum type="arabicPeriod"/>
              <a:defRPr/>
            </a:pPr>
            <a:r>
              <a:rPr lang="es-MX" sz="2000" dirty="0" smtClean="0">
                <a:solidFill>
                  <a:srgbClr val="595959"/>
                </a:solidFill>
                <a:ea typeface="ヒラギノ角ゴ Pro W3" charset="-128"/>
                <a:cs typeface="ヒラギノ角ゴ Pro W3" charset="-128"/>
              </a:rPr>
              <a:t>Estado de Avance de las medidas del Plan Tratamientos definido para el Segundo Semestre 2012 en el marco de la actualización de la Matriz de Riesgos Corporativos de diciembre</a:t>
            </a:r>
          </a:p>
          <a:p>
            <a:pPr marL="457200" indent="-457200" algn="just" defTabSz="457200" eaLnBrk="0" fontAlgn="base" hangingPunct="0">
              <a:lnSpc>
                <a:spcPct val="90000"/>
              </a:lnSpc>
              <a:spcBef>
                <a:spcPct val="20000"/>
              </a:spcBef>
              <a:spcAft>
                <a:spcPct val="0"/>
              </a:spcAft>
              <a:buFont typeface="+mj-lt"/>
              <a:buAutoNum type="arabicPeriod"/>
              <a:defRPr/>
            </a:pPr>
            <a:endParaRPr lang="es-MX" sz="2000" dirty="0" smtClean="0">
              <a:solidFill>
                <a:srgbClr val="595959"/>
              </a:solidFill>
              <a:ea typeface="ヒラギノ角ゴ Pro W3" charset="-128"/>
              <a:cs typeface="ヒラギノ角ゴ Pro W3" charset="-128"/>
            </a:endParaRPr>
          </a:p>
          <a:p>
            <a:pPr marL="457200" indent="-457200" algn="just" defTabSz="457200" eaLnBrk="0" fontAlgn="base" hangingPunct="0">
              <a:lnSpc>
                <a:spcPct val="90000"/>
              </a:lnSpc>
              <a:spcBef>
                <a:spcPct val="20000"/>
              </a:spcBef>
              <a:spcAft>
                <a:spcPct val="0"/>
              </a:spcAft>
              <a:buFont typeface="+mj-lt"/>
              <a:buAutoNum type="arabicPeriod"/>
              <a:defRPr/>
            </a:pPr>
            <a:r>
              <a:rPr lang="es-MX" sz="2000" dirty="0" smtClean="0">
                <a:solidFill>
                  <a:srgbClr val="595959"/>
                </a:solidFill>
                <a:ea typeface="ヒラギノ角ゴ Pro W3" charset="-128"/>
                <a:cs typeface="ヒラギノ角ゴ Pro W3" charset="-128"/>
              </a:rPr>
              <a:t>Próximos Hitos 2013</a:t>
            </a:r>
          </a:p>
          <a:p>
            <a:pPr marL="342900" marR="0" lvl="0" indent="-342900" algn="just" defTabSz="457200" rtl="0" eaLnBrk="0" fontAlgn="base" latinLnBrk="0" hangingPunct="0">
              <a:lnSpc>
                <a:spcPct val="90000"/>
              </a:lnSpc>
              <a:spcBef>
                <a:spcPct val="20000"/>
              </a:spcBef>
              <a:spcAft>
                <a:spcPct val="0"/>
              </a:spcAft>
              <a:buClrTx/>
              <a:buSzTx/>
              <a:buFont typeface="Wingdings" pitchFamily="2" charset="2"/>
              <a:buNone/>
              <a:tabLst/>
              <a:defRPr/>
            </a:pPr>
            <a:endParaRPr kumimoji="0" lang="es-ES" sz="2000" b="1" i="0" u="none" strike="noStrike" kern="1200" cap="none" spc="0" normalizeH="0" baseline="0" noProof="0" dirty="0">
              <a:ln>
                <a:noFill/>
              </a:ln>
              <a:solidFill>
                <a:srgbClr val="595959"/>
              </a:solidFill>
              <a:effectLst/>
              <a:uLnTx/>
              <a:uFillTx/>
              <a:latin typeface="+mn-lt"/>
              <a:ea typeface="ヒラギノ角ゴ Pro W3" charset="-128"/>
              <a:cs typeface="ヒラギノ角ゴ Pro W3" charset="-128"/>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251520" y="836712"/>
            <a:ext cx="8229600" cy="5904656"/>
          </a:xfrm>
          <a:prstGeom prst="rect">
            <a:avLst/>
          </a:prstGeom>
        </p:spPr>
        <p:txBody>
          <a:bodyPr/>
          <a:lstStyle/>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Controlar la gestión de las rendiciones FIC: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Controlar la rebaja contable en el SIGFE de las iniciativas de inversión subtítulo 29: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Instruir a la Unidad de Tesorería de la obligatoriedad de comunicar a la unidad técnica y/o analista respectivo, del pago vía cheque hasta 10 días contados desde su emisión: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Informar sobre el control realizado a la rendición de iniciativas de cultura, deporte y seguridad ciudadana: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endParaRPr lang="es-CL" i="1" dirty="0" smtClean="0">
              <a:solidFill>
                <a:srgbClr val="595959"/>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302840" y="1196752"/>
            <a:ext cx="8229600" cy="5904656"/>
          </a:xfrm>
          <a:prstGeom prst="rect">
            <a:avLst/>
          </a:prstGeom>
        </p:spPr>
        <p:txBody>
          <a:bodyPr/>
          <a:lstStyle/>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Instruir sobre la obligatoriedad de aplicar el instructivo de inducción a los funcionarios que ingresan al Servicio: </a:t>
            </a:r>
            <a:r>
              <a:rPr lang="es-CL" i="1" dirty="0" smtClean="0">
                <a:solidFill>
                  <a:srgbClr val="595959"/>
                </a:solidFill>
                <a:ea typeface="ヒラギノ角ゴ Pro W3" charset="-128"/>
                <a:cs typeface="ヒラギノ角ゴ Pro W3" charset="-128"/>
              </a:rPr>
              <a:t>se establece el siguiente periodo de medición (semestral) y fecha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*Enero-Febrero-Marzo-Abril-Mayo-Junio/</a:t>
            </a:r>
            <a:r>
              <a:rPr lang="es-CL" i="1" dirty="0" smtClean="0">
                <a:solidFill>
                  <a:schemeClr val="tx2">
                    <a:lumMod val="60000"/>
                    <a:lumOff val="40000"/>
                  </a:schemeClr>
                </a:solidFill>
                <a:ea typeface="ヒラギノ角ゴ Pro W3" charset="-128"/>
                <a:cs typeface="ヒラギノ角ゴ Pro W3" charset="-128"/>
              </a:rPr>
              <a:t>05 de julio</a:t>
            </a: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Informar sobre las actualizaciones de las carpetas del personal del Servicio: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Informar sobre las resoluciones de reconocimiento, actualización y mantención de cargas familiares: </a:t>
            </a:r>
            <a:r>
              <a:rPr lang="es-CL" i="1" dirty="0" smtClean="0">
                <a:solidFill>
                  <a:srgbClr val="595959"/>
                </a:solidFill>
                <a:ea typeface="ヒラギノ角ゴ Pro W3" charset="-128"/>
                <a:cs typeface="ヒラギノ角ゴ Pro W3" charset="-128"/>
              </a:rPr>
              <a:t>se establecieron los siguientes periodos de medición (bimestral)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a:t>
            </a:r>
            <a:r>
              <a:rPr lang="es-CL" i="1" dirty="0" smtClean="0">
                <a:solidFill>
                  <a:schemeClr val="tx2">
                    <a:lumMod val="60000"/>
                    <a:lumOff val="40000"/>
                  </a:schemeClr>
                </a:solidFill>
                <a:ea typeface="ヒラギノ角ゴ Pro W3" charset="-128"/>
                <a:cs typeface="ヒラギノ角ゴ Pro W3" charset="-128"/>
              </a:rPr>
              <a:t>05 de marzo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*Marzo-Abril/</a:t>
            </a:r>
            <a:r>
              <a:rPr lang="es-CL" i="1" dirty="0" smtClean="0">
                <a:solidFill>
                  <a:schemeClr val="tx2">
                    <a:lumMod val="60000"/>
                    <a:lumOff val="40000"/>
                  </a:schemeClr>
                </a:solidFill>
                <a:ea typeface="ヒラギノ角ゴ Pro W3" charset="-128"/>
                <a:cs typeface="ヒラギノ角ゴ Pro W3" charset="-128"/>
              </a:rPr>
              <a:t>06 de mayo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*Mayo-Junio/</a:t>
            </a:r>
            <a:r>
              <a:rPr lang="es-CL" i="1" dirty="0" smtClean="0">
                <a:solidFill>
                  <a:schemeClr val="tx2">
                    <a:lumMod val="60000"/>
                    <a:lumOff val="40000"/>
                  </a:schemeClr>
                </a:solidFill>
                <a:ea typeface="ヒラギノ角ゴ Pro W3" charset="-128"/>
                <a:cs typeface="ヒラギノ角ゴ Pro W3" charset="-128"/>
              </a:rPr>
              <a:t>05 de 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defRPr/>
            </a:pPr>
            <a:endParaRPr lang="es-CL" i="1" dirty="0" smtClean="0">
              <a:solidFill>
                <a:srgbClr val="595959"/>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251520" y="1052736"/>
            <a:ext cx="8229600" cy="5904656"/>
          </a:xfrm>
          <a:prstGeom prst="rect">
            <a:avLst/>
          </a:prstGeom>
        </p:spPr>
        <p:txBody>
          <a:bodyPr/>
          <a:lstStyle/>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Informar sobre la gestión de licencias médicas, desde su registro de ingreso hasta la recuperación del subsidio por incapacidad laboral: </a:t>
            </a:r>
            <a:r>
              <a:rPr lang="es-CL" i="1" dirty="0" smtClean="0">
                <a:solidFill>
                  <a:srgbClr val="595959"/>
                </a:solidFill>
                <a:ea typeface="ヒラギノ角ゴ Pro W3" charset="-128"/>
                <a:cs typeface="ヒラギノ角ゴ Pro W3" charset="-128"/>
              </a:rPr>
              <a:t>se establecieron los siguientes periodos de medición (mensual)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a:t>
            </a:r>
            <a:r>
              <a:rPr lang="es-CL" i="1" dirty="0" smtClean="0">
                <a:solidFill>
                  <a:schemeClr val="tx2">
                    <a:lumMod val="60000"/>
                    <a:lumOff val="40000"/>
                  </a:schemeClr>
                </a:solidFill>
                <a:ea typeface="ヒラギノ角ゴ Pro W3" charset="-128"/>
                <a:cs typeface="ヒラギノ角ゴ Pro W3" charset="-128"/>
              </a:rPr>
              <a:t>05 de febrero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*Febrero/</a:t>
            </a:r>
            <a:r>
              <a:rPr lang="es-CL" i="1" dirty="0" smtClean="0">
                <a:solidFill>
                  <a:schemeClr val="tx2">
                    <a:lumMod val="60000"/>
                    <a:lumOff val="40000"/>
                  </a:schemeClr>
                </a:solidFill>
                <a:ea typeface="ヒラギノ角ゴ Pro W3" charset="-128"/>
                <a:cs typeface="ヒラギノ角ゴ Pro W3" charset="-128"/>
              </a:rPr>
              <a:t>05 de marzo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a:t>
            </a:r>
            <a:r>
              <a:rPr lang="es-CL" i="1" dirty="0" smtClean="0">
                <a:solidFill>
                  <a:schemeClr val="tx2">
                    <a:lumMod val="60000"/>
                    <a:lumOff val="40000"/>
                  </a:schemeClr>
                </a:solidFill>
                <a:ea typeface="ヒラギノ角ゴ Pro W3" charset="-128"/>
                <a:cs typeface="ヒラギノ角ゴ Pro W3" charset="-128"/>
              </a:rPr>
              <a:t>06 de mayo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*Mayo/</a:t>
            </a:r>
            <a:r>
              <a:rPr lang="es-CL" i="1" dirty="0" smtClean="0">
                <a:solidFill>
                  <a:schemeClr val="tx2">
                    <a:lumMod val="60000"/>
                    <a:lumOff val="40000"/>
                  </a:schemeClr>
                </a:solidFill>
                <a:ea typeface="ヒラギノ角ゴ Pro W3" charset="-128"/>
                <a:cs typeface="ヒラギノ角ゴ Pro W3" charset="-128"/>
              </a:rPr>
              <a:t>05 de junio</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*Junio/</a:t>
            </a:r>
            <a:r>
              <a:rPr lang="es-CL" i="1" dirty="0" smtClean="0">
                <a:solidFill>
                  <a:schemeClr val="tx2">
                    <a:lumMod val="60000"/>
                    <a:lumOff val="40000"/>
                  </a:schemeClr>
                </a:solidFill>
                <a:ea typeface="ヒラギノ角ゴ Pro W3" charset="-128"/>
                <a:cs typeface="ヒラギノ角ゴ Pro W3" charset="-128"/>
              </a:rPr>
              <a:t>05 de julio</a:t>
            </a: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Instruir sobre la tramitación de cometido funcionario: </a:t>
            </a:r>
            <a:r>
              <a:rPr lang="es-CL" i="1" dirty="0" smtClean="0">
                <a:solidFill>
                  <a:srgbClr val="595959"/>
                </a:solidFill>
                <a:ea typeface="ヒラギノ角ゴ Pro W3" charset="-128"/>
                <a:cs typeface="ヒラギノ角ゴ Pro W3" charset="-128"/>
              </a:rPr>
              <a:t>se establece el siguiente periodo de medición (semestral) y fecha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*Enero-Febrero-Marzo-Abril-Mayo-Junio/</a:t>
            </a:r>
            <a:r>
              <a:rPr lang="es-CL" i="1" dirty="0" smtClean="0">
                <a:solidFill>
                  <a:schemeClr val="tx2">
                    <a:lumMod val="60000"/>
                    <a:lumOff val="40000"/>
                  </a:schemeClr>
                </a:solidFill>
                <a:ea typeface="ヒラギノ角ゴ Pro W3" charset="-128"/>
                <a:cs typeface="ヒラギノ角ゴ Pro W3" charset="-128"/>
              </a:rPr>
              <a:t>05 de julio</a:t>
            </a: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Informar sobre las actualizaciones de las carpetas del personal del Servicio: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defRPr/>
            </a:pPr>
            <a:endParaRPr lang="es-CL" i="1" dirty="0" smtClean="0">
              <a:solidFill>
                <a:srgbClr val="595959"/>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2012</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251520" y="1052736"/>
            <a:ext cx="8229600" cy="5904656"/>
          </a:xfrm>
          <a:prstGeom prst="rect">
            <a:avLst/>
          </a:prstGeom>
        </p:spPr>
        <p:txBody>
          <a:bodyPr/>
          <a:lstStyle/>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Emitir una circular que regule la jornada laboral en el Servicio: </a:t>
            </a:r>
            <a:r>
              <a:rPr lang="es-CL" i="1" dirty="0" smtClean="0">
                <a:solidFill>
                  <a:srgbClr val="595959"/>
                </a:solidFill>
                <a:ea typeface="ヒラギノ角ゴ Pro W3" charset="-128"/>
                <a:cs typeface="ヒラギノ角ゴ Pro W3" charset="-128"/>
              </a:rPr>
              <a:t>se establece el siguiente periodo de medición (semestral) y fecha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*Enero-Febrero-Marzo-Abril-Mayo-Junio/</a:t>
            </a:r>
            <a:r>
              <a:rPr lang="es-CL" i="1" dirty="0" smtClean="0">
                <a:solidFill>
                  <a:schemeClr val="tx2">
                    <a:lumMod val="60000"/>
                    <a:lumOff val="40000"/>
                  </a:schemeClr>
                </a:solidFill>
                <a:ea typeface="ヒラギノ角ゴ Pro W3" charset="-128"/>
                <a:cs typeface="ヒラギノ角ゴ Pro W3" charset="-128"/>
              </a:rPr>
              <a:t>05 de julio</a:t>
            </a: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Capacitar a un funcionario en el proceso de pago de remuneraciones: </a:t>
            </a:r>
            <a:r>
              <a:rPr lang="es-CL" i="1" dirty="0" smtClean="0">
                <a:solidFill>
                  <a:srgbClr val="595959"/>
                </a:solidFill>
                <a:ea typeface="ヒラギノ角ゴ Pro W3" charset="-128"/>
                <a:cs typeface="ヒラギノ角ゴ Pro W3" charset="-128"/>
              </a:rPr>
              <a:t>se establece el siguiente periodo de medición (semestral) y fecha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*Enero-Febrero-Marzo-Abril-Mayo-Junio/</a:t>
            </a:r>
            <a:r>
              <a:rPr lang="es-CL" i="1" dirty="0" smtClean="0">
                <a:solidFill>
                  <a:schemeClr val="tx2">
                    <a:lumMod val="60000"/>
                    <a:lumOff val="40000"/>
                  </a:schemeClr>
                </a:solidFill>
                <a:ea typeface="ヒラギノ角ゴ Pro W3" charset="-128"/>
                <a:cs typeface="ヒラギノ角ゴ Pro W3" charset="-128"/>
              </a:rPr>
              <a:t>05 de julio</a:t>
            </a: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Elaborar propuesta de instrumento que contenga directrices de buenas prácticas laborales: </a:t>
            </a:r>
            <a:r>
              <a:rPr lang="es-CL" i="1" dirty="0" smtClean="0">
                <a:solidFill>
                  <a:srgbClr val="595959"/>
                </a:solidFill>
                <a:ea typeface="ヒラギノ角ゴ Pro W3" charset="-128"/>
                <a:cs typeface="ヒラギノ角ゴ Pro W3" charset="-128"/>
              </a:rPr>
              <a:t>se establece el siguiente periodo de medición (semestral) y fecha de entrega de medios de verificación:</a:t>
            </a:r>
          </a:p>
          <a:p>
            <a:pPr marL="360363" lvl="2" indent="-360363"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			*Enero-Febrero-Marzo-Abril-Mayo-Junio/</a:t>
            </a:r>
            <a:r>
              <a:rPr lang="es-CL" i="1" dirty="0" smtClean="0">
                <a:solidFill>
                  <a:schemeClr val="tx2">
                    <a:lumMod val="60000"/>
                    <a:lumOff val="40000"/>
                  </a:schemeClr>
                </a:solidFill>
                <a:ea typeface="ヒラギノ角ゴ Pro W3" charset="-128"/>
                <a:cs typeface="ヒラギノ角ゴ Pro W3" charset="-128"/>
              </a:rPr>
              <a:t>05 de 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buFont typeface="Arial" pitchFamily="34" charset="0"/>
              <a:buChar char="•"/>
              <a:defRPr/>
            </a:pPr>
            <a:r>
              <a:rPr lang="es-CL" b="1" i="1" dirty="0" smtClean="0">
                <a:solidFill>
                  <a:srgbClr val="595959"/>
                </a:solidFill>
                <a:ea typeface="ヒラギノ角ゴ Pro W3" charset="-128"/>
                <a:cs typeface="ヒラギノ角ゴ Pro W3" charset="-128"/>
              </a:rPr>
              <a:t>Informar sobre el estado de las investigaciones sumarias y los sumarios administrativos que mantiene con procesos vigentes el Servicio: </a:t>
            </a:r>
            <a:r>
              <a:rPr lang="es-CL" i="1" dirty="0" smtClean="0">
                <a:solidFill>
                  <a:srgbClr val="595959"/>
                </a:solidFill>
                <a:ea typeface="ヒラギノ角ゴ Pro W3" charset="-128"/>
                <a:cs typeface="ヒラギノ角ゴ Pro W3" charset="-128"/>
              </a:rPr>
              <a:t>se establecieron los siguientes periodos de medición (trimestral) y fechas de entrega de medios de verificación:</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*Enero-Febrero-Marzo/</a:t>
            </a:r>
            <a:r>
              <a:rPr lang="es-CL" i="1" dirty="0" smtClean="0">
                <a:solidFill>
                  <a:schemeClr val="tx2">
                    <a:lumMod val="60000"/>
                    <a:lumOff val="40000"/>
                  </a:schemeClr>
                </a:solidFill>
                <a:ea typeface="ヒラギノ角ゴ Pro W3" charset="-128"/>
                <a:cs typeface="ヒラギノ角ゴ Pro W3" charset="-128"/>
              </a:rPr>
              <a:t>05 de abril</a:t>
            </a:r>
          </a:p>
          <a:p>
            <a:pPr marL="1257300" lvl="2" indent="-342900" algn="just" defTabSz="457200" eaLnBrk="0" fontAlgn="base" hangingPunct="0">
              <a:lnSpc>
                <a:spcPct val="90000"/>
              </a:lnSpc>
              <a:spcBef>
                <a:spcPct val="20000"/>
              </a:spcBef>
              <a:spcAft>
                <a:spcPct val="0"/>
              </a:spcAft>
              <a:defRPr/>
            </a:pPr>
            <a:r>
              <a:rPr lang="es-CL" i="1" dirty="0" smtClean="0">
                <a:solidFill>
                  <a:srgbClr val="595959"/>
                </a:solidFill>
                <a:ea typeface="ヒラギノ角ゴ Pro W3" charset="-128"/>
                <a:cs typeface="ヒラギノ角ゴ Pro W3" charset="-128"/>
              </a:rPr>
              <a:t>*Abril-Mayo-Junio/</a:t>
            </a:r>
            <a:r>
              <a:rPr lang="es-CL" i="1" dirty="0" smtClean="0">
                <a:solidFill>
                  <a:schemeClr val="tx2">
                    <a:lumMod val="60000"/>
                    <a:lumOff val="40000"/>
                  </a:schemeClr>
                </a:solidFill>
                <a:ea typeface="ヒラギノ角ゴ Pro W3" charset="-128"/>
                <a:cs typeface="ヒラギノ角ゴ Pro W3" charset="-128"/>
              </a:rPr>
              <a:t>05 de </a:t>
            </a:r>
            <a:r>
              <a:rPr lang="es-CL" i="1" dirty="0" smtClean="0">
                <a:solidFill>
                  <a:schemeClr val="tx2">
                    <a:lumMod val="60000"/>
                    <a:lumOff val="40000"/>
                  </a:schemeClr>
                </a:solidFill>
                <a:ea typeface="ヒラギノ角ゴ Pro W3" charset="-128"/>
                <a:cs typeface="ヒラギノ角ゴ Pro W3" charset="-128"/>
              </a:rPr>
              <a:t>julio</a:t>
            </a:r>
            <a:endParaRPr lang="es-CL" i="1" dirty="0" smtClean="0">
              <a:solidFill>
                <a:srgbClr val="595959"/>
              </a:solidFill>
              <a:ea typeface="ヒラギノ角ゴ Pro W3" charset="-128"/>
              <a:cs typeface="ヒラギノ角ゴ Pro W3" charset="-128"/>
            </a:endParaRPr>
          </a:p>
          <a:p>
            <a:pPr marL="360363" lvl="2" indent="-360363" algn="just" defTabSz="457200" eaLnBrk="0" fontAlgn="base" hangingPunct="0">
              <a:lnSpc>
                <a:spcPct val="90000"/>
              </a:lnSpc>
              <a:spcBef>
                <a:spcPct val="20000"/>
              </a:spcBef>
              <a:spcAft>
                <a:spcPct val="0"/>
              </a:spcAft>
              <a:defRPr/>
            </a:pPr>
            <a:endParaRPr lang="es-CL" i="1" dirty="0" smtClean="0">
              <a:solidFill>
                <a:srgbClr val="595959"/>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a:p>
            <a:pPr marL="1257300" lvl="2" indent="-342900" algn="just" defTabSz="457200" eaLnBrk="0" fontAlgn="base" hangingPunct="0">
              <a:lnSpc>
                <a:spcPct val="90000"/>
              </a:lnSpc>
              <a:spcBef>
                <a:spcPct val="20000"/>
              </a:spcBef>
              <a:spcAft>
                <a:spcPct val="0"/>
              </a:spcAft>
              <a:defRPr/>
            </a:pPr>
            <a:endParaRPr lang="es-CL" i="1" dirty="0" smtClean="0">
              <a:solidFill>
                <a:schemeClr val="tx2">
                  <a:lumMod val="60000"/>
                  <a:lumOff val="40000"/>
                </a:schemeClr>
              </a:solidFill>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25602" name="Title 1"/>
          <p:cNvSpPr txBox="1">
            <a:spLocks/>
          </p:cNvSpPr>
          <p:nvPr/>
        </p:nvSpPr>
        <p:spPr bwMode="auto">
          <a:xfrm>
            <a:off x="467544" y="404143"/>
            <a:ext cx="7772400" cy="936625"/>
          </a:xfrm>
          <a:prstGeom prst="rect">
            <a:avLst/>
          </a:prstGeom>
          <a:noFill/>
          <a:ln w="9525">
            <a:noFill/>
            <a:miter lim="800000"/>
            <a:headEnd/>
            <a:tailEnd/>
          </a:ln>
        </p:spPr>
        <p:txBody>
          <a:bodyPr/>
          <a:lstStyle/>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Próximos Hitos 2013</a:t>
            </a:r>
            <a:endParaRPr lang="es-ES_tradnl" sz="4800" b="1" dirty="0">
              <a:solidFill>
                <a:schemeClr val="bg1">
                  <a:lumMod val="95000"/>
                </a:schemeClr>
              </a:solidFill>
              <a:latin typeface="Verdana" pitchFamily="34" charset="0"/>
              <a:sym typeface="Verdana Bold" charset="0"/>
            </a:endParaRPr>
          </a:p>
        </p:txBody>
      </p:sp>
      <p:pic>
        <p:nvPicPr>
          <p:cNvPr id="6" name="5 Imagen" descr="logo gore blanco.png"/>
          <p:cNvPicPr>
            <a:picLocks noChangeAspect="1"/>
          </p:cNvPicPr>
          <p:nvPr/>
        </p:nvPicPr>
        <p:blipFill>
          <a:blip r:embed="rId2" cstate="print"/>
          <a:stretch>
            <a:fillRect/>
          </a:stretch>
        </p:blipFill>
        <p:spPr>
          <a:xfrm>
            <a:off x="571472" y="4221088"/>
            <a:ext cx="2500298" cy="2287267"/>
          </a:xfrm>
          <a:prstGeom prst="rect">
            <a:avLst/>
          </a:prstGeom>
        </p:spPr>
      </p:pic>
      <p:pic>
        <p:nvPicPr>
          <p:cNvPr id="63489" name="Picture 1"/>
          <p:cNvPicPr>
            <a:picLocks noChangeAspect="1" noChangeArrowheads="1"/>
          </p:cNvPicPr>
          <p:nvPr/>
        </p:nvPicPr>
        <p:blipFill>
          <a:blip r:embed="rId3" cstate="print"/>
          <a:srcRect/>
          <a:stretch>
            <a:fillRect/>
          </a:stretch>
        </p:blipFill>
        <p:spPr bwMode="auto">
          <a:xfrm>
            <a:off x="8244408" y="6237312"/>
            <a:ext cx="904046" cy="620688"/>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257200"/>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Próximos Hitos</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1628800"/>
            <a:ext cx="8229600" cy="4176464"/>
          </a:xfrm>
          <a:prstGeom prst="rect">
            <a:avLst/>
          </a:prstGeom>
        </p:spPr>
        <p:txBody>
          <a:bodyPr/>
          <a:lstStyle/>
          <a:p>
            <a:pPr marL="342900" lvl="0" indent="-342900" algn="just" defTabSz="457200" eaLnBrk="0" fontAlgn="base" hangingPunct="0">
              <a:lnSpc>
                <a:spcPct val="250000"/>
              </a:lnSpc>
              <a:spcBef>
                <a:spcPct val="20000"/>
              </a:spcBef>
              <a:spcAft>
                <a:spcPct val="0"/>
              </a:spcAft>
              <a:buFont typeface="Arial" charset="0"/>
              <a:buChar char="•"/>
              <a:defRPr/>
            </a:pPr>
            <a:r>
              <a:rPr lang="es-CL" i="1" dirty="0" smtClean="0">
                <a:solidFill>
                  <a:srgbClr val="595959"/>
                </a:solidFill>
                <a:ea typeface="ヒラギノ角ゴ Pro W3" charset="-128"/>
                <a:cs typeface="ヒラギノ角ゴ Pro W3" charset="-128"/>
              </a:rPr>
              <a:t>Envío Informe Monitoreo Plan de Tratamiento 1° Semestre 2012 el 31 de mayo</a:t>
            </a:r>
          </a:p>
          <a:p>
            <a:pPr marL="342900" lvl="0" indent="-342900" algn="just" defTabSz="457200" eaLnBrk="0" fontAlgn="base" hangingPunct="0">
              <a:lnSpc>
                <a:spcPct val="250000"/>
              </a:lnSpc>
              <a:spcBef>
                <a:spcPct val="20000"/>
              </a:spcBef>
              <a:spcAft>
                <a:spcPct val="0"/>
              </a:spcAft>
              <a:buFont typeface="Arial" charset="0"/>
              <a:buChar char="•"/>
              <a:defRPr/>
            </a:pPr>
            <a:r>
              <a:rPr lang="es-CL" i="1" dirty="0" smtClean="0">
                <a:solidFill>
                  <a:srgbClr val="595959"/>
                </a:solidFill>
                <a:ea typeface="ヒラギノ角ゴ Pro W3" charset="-128"/>
                <a:cs typeface="ヒラギノ角ゴ Pro W3" charset="-128"/>
              </a:rPr>
              <a:t>Envío Informe Monitoreo Plan de Tratamiento 2° Semestre de 2012 el 31 de mayo</a:t>
            </a:r>
          </a:p>
          <a:p>
            <a:pPr marL="342900" indent="-342900" algn="just" defTabSz="457200" eaLnBrk="0" fontAlgn="base" hangingPunct="0">
              <a:lnSpc>
                <a:spcPct val="90000"/>
              </a:lnSpc>
              <a:spcBef>
                <a:spcPct val="20000"/>
              </a:spcBef>
              <a:spcAft>
                <a:spcPct val="0"/>
              </a:spcAft>
              <a:buFont typeface="Arial" charset="0"/>
              <a:buChar char="•"/>
              <a:defRPr/>
            </a:pPr>
            <a:endParaRPr lang="es-CL" sz="1600" dirty="0" smtClean="0">
              <a:solidFill>
                <a:srgbClr val="595959"/>
              </a:solidFill>
              <a:ea typeface="ヒラギノ角ゴ Pro W3" charset="-128"/>
              <a:cs typeface="ヒラギノ角ゴ Pro W3" charset="-128"/>
            </a:endParaRPr>
          </a:p>
          <a:p>
            <a:pPr marL="342900" lvl="0" indent="-342900" algn="just" defTabSz="457200" eaLnBrk="0" fontAlgn="base" hangingPunct="0">
              <a:lnSpc>
                <a:spcPct val="90000"/>
              </a:lnSpc>
              <a:spcBef>
                <a:spcPct val="20000"/>
              </a:spcBef>
              <a:spcAft>
                <a:spcPct val="0"/>
              </a:spcAft>
              <a:buFont typeface="Arial" charset="0"/>
              <a:buChar char="•"/>
              <a:defRPr/>
            </a:pPr>
            <a:endParaRPr lang="es-CL" sz="1600"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sz="1600"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squevedo\Downloads\5540629886_253a1df2cb_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7" name="6 Imagen" descr="logo_gore.jpg"/>
          <p:cNvPicPr>
            <a:picLocks noChangeAspect="1"/>
          </p:cNvPicPr>
          <p:nvPr/>
        </p:nvPicPr>
        <p:blipFill>
          <a:blip r:embed="rId3" cstate="print"/>
          <a:stretch>
            <a:fillRect/>
          </a:stretch>
        </p:blipFill>
        <p:spPr>
          <a:xfrm>
            <a:off x="0" y="5053119"/>
            <a:ext cx="1979712" cy="18048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8 CuadroTexto"/>
          <p:cNvSpPr txBox="1"/>
          <p:nvPr/>
        </p:nvSpPr>
        <p:spPr>
          <a:xfrm>
            <a:off x="1979712" y="5733256"/>
            <a:ext cx="7164288" cy="1107996"/>
          </a:xfrm>
          <a:prstGeom prst="rect">
            <a:avLst/>
          </a:prstGeom>
          <a:noFill/>
        </p:spPr>
        <p:txBody>
          <a:bodyPr wrap="square" rtlCol="0">
            <a:spAutoFit/>
          </a:bodyPr>
          <a:lstStyle/>
          <a:p>
            <a:pPr algn="ctr"/>
            <a:r>
              <a:rPr lang="es-CL" sz="6600"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Muchas gracias</a:t>
            </a:r>
            <a:endParaRPr lang="es-CL" sz="6600"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25602" name="Title 1"/>
          <p:cNvSpPr txBox="1">
            <a:spLocks/>
          </p:cNvSpPr>
          <p:nvPr/>
        </p:nvSpPr>
        <p:spPr bwMode="auto">
          <a:xfrm>
            <a:off x="457200" y="260127"/>
            <a:ext cx="7772400" cy="936625"/>
          </a:xfrm>
          <a:prstGeom prst="rect">
            <a:avLst/>
          </a:prstGeom>
          <a:noFill/>
          <a:ln w="9525">
            <a:noFill/>
            <a:miter lim="800000"/>
            <a:headEnd/>
            <a:tailEnd/>
          </a:ln>
        </p:spPr>
        <p:txBody>
          <a:bodyPr/>
          <a:lstStyle/>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Estado de Avance Medidas del Plan de Tratamientos</a:t>
            </a:r>
            <a:endParaRPr lang="es-ES_tradnl" sz="4800" b="1" dirty="0">
              <a:solidFill>
                <a:schemeClr val="bg1">
                  <a:lumMod val="95000"/>
                </a:schemeClr>
              </a:solidFill>
              <a:latin typeface="Verdana" pitchFamily="34" charset="0"/>
              <a:sym typeface="Verdana Bold" charset="0"/>
            </a:endParaRPr>
          </a:p>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del año 2011</a:t>
            </a:r>
            <a:endParaRPr lang="es-ES_tradnl" sz="4800" b="1" dirty="0">
              <a:solidFill>
                <a:schemeClr val="bg1">
                  <a:lumMod val="95000"/>
                </a:schemeClr>
              </a:solidFill>
              <a:latin typeface="Verdana" pitchFamily="34" charset="0"/>
              <a:sym typeface="Verdana Bold" charset="0"/>
            </a:endParaRPr>
          </a:p>
        </p:txBody>
      </p:sp>
      <p:sp>
        <p:nvSpPr>
          <p:cNvPr id="14" name="Subtitle 2"/>
          <p:cNvSpPr txBox="1">
            <a:spLocks/>
          </p:cNvSpPr>
          <p:nvPr/>
        </p:nvSpPr>
        <p:spPr bwMode="auto">
          <a:xfrm>
            <a:off x="457200" y="2667000"/>
            <a:ext cx="7772400" cy="609600"/>
          </a:xfrm>
          <a:prstGeom prst="rect">
            <a:avLst/>
          </a:prstGeom>
          <a:noFill/>
          <a:ln>
            <a:miter lim="800000"/>
            <a:headEnd/>
            <a:tailEnd/>
          </a:ln>
        </p:spPr>
        <p:txBody>
          <a:bodyPr/>
          <a:lstStyle/>
          <a:p>
            <a:pPr marL="342900" indent="-342900" defTabSz="457200" eaLnBrk="0" fontAlgn="base" hangingPunct="0">
              <a:spcBef>
                <a:spcPct val="20000"/>
              </a:spcBef>
              <a:spcAft>
                <a:spcPct val="0"/>
              </a:spcAft>
              <a:buFont typeface="Arial" charset="0"/>
              <a:buNone/>
              <a:defRPr/>
            </a:pPr>
            <a:endParaRPr lang="es-ES_tradnl" sz="2400">
              <a:solidFill>
                <a:srgbClr val="FFFFFF"/>
              </a:solidFill>
              <a:latin typeface="Verdana" pitchFamily="34" charset="0"/>
              <a:cs typeface="ヒラギノ角ゴ Pro W3" charset="-128"/>
              <a:sym typeface="Verdana" pitchFamily="34" charset="0"/>
            </a:endParaRPr>
          </a:p>
          <a:p>
            <a:pPr marL="342900" indent="-342900" defTabSz="457200" eaLnBrk="0" fontAlgn="base" hangingPunct="0">
              <a:spcBef>
                <a:spcPct val="20000"/>
              </a:spcBef>
              <a:spcAft>
                <a:spcPct val="0"/>
              </a:spcAft>
              <a:buFont typeface="Arial" charset="0"/>
              <a:buNone/>
              <a:defRPr/>
            </a:pPr>
            <a:endParaRPr lang="en-US" sz="2400">
              <a:solidFill>
                <a:srgbClr val="FFFFFF"/>
              </a:solidFill>
              <a:cs typeface="ヒラギノ角ゴ Pro W3" charset="-128"/>
            </a:endParaRPr>
          </a:p>
        </p:txBody>
      </p:sp>
      <p:pic>
        <p:nvPicPr>
          <p:cNvPr id="6" name="5 Imagen" descr="logo gore blanco.png"/>
          <p:cNvPicPr>
            <a:picLocks noChangeAspect="1"/>
          </p:cNvPicPr>
          <p:nvPr/>
        </p:nvPicPr>
        <p:blipFill>
          <a:blip r:embed="rId2" cstate="print"/>
          <a:stretch>
            <a:fillRect/>
          </a:stretch>
        </p:blipFill>
        <p:spPr>
          <a:xfrm>
            <a:off x="571472" y="4221088"/>
            <a:ext cx="2500298" cy="2287267"/>
          </a:xfrm>
          <a:prstGeom prst="rect">
            <a:avLst/>
          </a:prstGeom>
        </p:spPr>
      </p:pic>
      <p:pic>
        <p:nvPicPr>
          <p:cNvPr id="63489" name="Picture 1"/>
          <p:cNvPicPr>
            <a:picLocks noChangeAspect="1" noChangeArrowheads="1"/>
          </p:cNvPicPr>
          <p:nvPr/>
        </p:nvPicPr>
        <p:blipFill>
          <a:blip r:embed="rId3" cstate="print"/>
          <a:srcRect/>
          <a:stretch>
            <a:fillRect/>
          </a:stretch>
        </p:blipFill>
        <p:spPr bwMode="auto">
          <a:xfrm>
            <a:off x="8244408" y="6237312"/>
            <a:ext cx="904046" cy="620688"/>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2011</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6 Rectángulo"/>
          <p:cNvSpPr/>
          <p:nvPr/>
        </p:nvSpPr>
        <p:spPr>
          <a:xfrm>
            <a:off x="323528" y="1270501"/>
            <a:ext cx="8280920" cy="646331"/>
          </a:xfrm>
          <a:prstGeom prst="rect">
            <a:avLst/>
          </a:prstGeom>
        </p:spPr>
        <p:txBody>
          <a:bodyPr wrap="square">
            <a:spAutoFit/>
          </a:bodyPr>
          <a:lstStyle/>
          <a:p>
            <a:r>
              <a:rPr lang="es-CL" dirty="0" smtClean="0"/>
              <a:t>En el siguiente gráfico son presentados los cumplimientos al cuarto trimestre, de las 10 medidas de mitigación 2011, en relación a la meta comprometida:</a:t>
            </a:r>
            <a:endParaRPr lang="es-CL" dirty="0"/>
          </a:p>
        </p:txBody>
      </p:sp>
      <p:pic>
        <p:nvPicPr>
          <p:cNvPr id="2" name="Picture 2"/>
          <p:cNvPicPr>
            <a:picLocks noChangeAspect="1" noChangeArrowheads="1"/>
          </p:cNvPicPr>
          <p:nvPr/>
        </p:nvPicPr>
        <p:blipFill>
          <a:blip r:embed="rId3" cstate="print"/>
          <a:srcRect l="3850" t="7596" r="3731" b="17075"/>
          <a:stretch>
            <a:fillRect/>
          </a:stretch>
        </p:blipFill>
        <p:spPr bwMode="auto">
          <a:xfrm>
            <a:off x="288753" y="2132856"/>
            <a:ext cx="8675735" cy="3240360"/>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2011</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395536" y="980728"/>
            <a:ext cx="8229600" cy="4687565"/>
          </a:xfrm>
          <a:prstGeom prst="rect">
            <a:avLst/>
          </a:prstGeom>
        </p:spPr>
        <p:txBody>
          <a:bodyPr/>
          <a:lstStyle/>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reuniones de coordinación presupuestarias realizadas: </a:t>
            </a:r>
            <a:r>
              <a:rPr lang="es-CL" i="1" dirty="0" smtClean="0"/>
              <a:t>señalar que será reformulado en cuanto al centro de responsabilidad a cargo y la periodicidad de su ejecución, ello debido a que no se ha logrado el objetivo que dio origen a la medida de mitigación. Por lo anterior, será la jefatura de la División de Administración y Finanzas, quien coordinará las reuniones, de acuerdo al programa de trabajo prefijado en la primera reunión del año 2013. Asimismo, las reuniones se realizarán en forma bimestral.</a:t>
            </a:r>
            <a:endParaRPr lang="es-CL" i="1" dirty="0" smtClean="0">
              <a:solidFill>
                <a:srgbClr val="595959"/>
              </a:solidFill>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resoluciones y/o convenios mandatos </a:t>
            </a:r>
            <a:r>
              <a:rPr lang="es-CL" b="1" i="1" dirty="0" err="1" smtClean="0">
                <a:solidFill>
                  <a:srgbClr val="595959"/>
                </a:solidFill>
                <a:ea typeface="ヒラギノ角ゴ Pro W3" charset="-128"/>
                <a:cs typeface="ヒラギノ角ゴ Pro W3" charset="-128"/>
              </a:rPr>
              <a:t>Subt</a:t>
            </a:r>
            <a:r>
              <a:rPr lang="es-CL" b="1" i="1" dirty="0" smtClean="0">
                <a:solidFill>
                  <a:srgbClr val="595959"/>
                </a:solidFill>
                <a:ea typeface="ヒラギノ角ゴ Pro W3" charset="-128"/>
                <a:cs typeface="ヒラギノ角ゴ Pro W3" charset="-128"/>
              </a:rPr>
              <a:t>. 29 y 31 elaborados en menos de 10 días</a:t>
            </a:r>
            <a:r>
              <a:rPr lang="es-CL" i="1" dirty="0" smtClean="0">
                <a:solidFill>
                  <a:srgbClr val="595959"/>
                </a:solidFill>
                <a:ea typeface="ヒラギノ角ゴ Pro W3" charset="-128"/>
                <a:cs typeface="ヒラギノ角ゴ Pro W3" charset="-128"/>
              </a:rPr>
              <a:t> y </a:t>
            </a:r>
            <a:r>
              <a:rPr lang="es-CL" b="1" i="1" dirty="0" smtClean="0">
                <a:solidFill>
                  <a:srgbClr val="595959"/>
                </a:solidFill>
                <a:ea typeface="ヒラギノ角ゴ Pro W3" charset="-128"/>
                <a:cs typeface="ヒラギノ角ゴ Pro W3" charset="-128"/>
              </a:rPr>
              <a:t>Porcentaje de resoluciones y/o convenios de transferencia </a:t>
            </a:r>
            <a:r>
              <a:rPr lang="es-CL" b="1" i="1" dirty="0" err="1" smtClean="0">
                <a:solidFill>
                  <a:srgbClr val="595959"/>
                </a:solidFill>
                <a:ea typeface="ヒラギノ角ゴ Pro W3" charset="-128"/>
                <a:cs typeface="ヒラギノ角ゴ Pro W3" charset="-128"/>
              </a:rPr>
              <a:t>Subt</a:t>
            </a:r>
            <a:r>
              <a:rPr lang="es-CL" b="1" i="1" dirty="0" smtClean="0">
                <a:solidFill>
                  <a:srgbClr val="595959"/>
                </a:solidFill>
                <a:ea typeface="ヒラギノ角ゴ Pro W3" charset="-128"/>
                <a:cs typeface="ヒラギノ角ゴ Pro W3" charset="-128"/>
              </a:rPr>
              <a:t>. 24 elaborados en menos de 10 días</a:t>
            </a:r>
            <a:r>
              <a:rPr lang="es-CL"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señalar que debido a que la estrategia de mitigación instaló la práctica requerida,</a:t>
            </a:r>
            <a:r>
              <a:rPr lang="es-CL" i="1" dirty="0" smtClean="0"/>
              <a:t> </a:t>
            </a:r>
            <a:r>
              <a:rPr lang="es-CL" i="1" dirty="0" smtClean="0">
                <a:solidFill>
                  <a:schemeClr val="tx2">
                    <a:lumMod val="60000"/>
                    <a:lumOff val="40000"/>
                  </a:schemeClr>
                </a:solidFill>
              </a:rPr>
              <a:t>no se continuará la medición de estos indicadores durante el próximo período</a:t>
            </a:r>
            <a:r>
              <a:rPr lang="es-CL" i="1" dirty="0" smtClean="0"/>
              <a:t>. No obstante lo anterior, el Departamento Jurídico deberá continuar cumpliendo con los estándares de tiempo ya instalados.</a:t>
            </a:r>
            <a:endParaRPr lang="es-CL" i="1" dirty="0" smtClean="0">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proyectos FRIL supervisados en terreno</a:t>
            </a:r>
            <a:r>
              <a:rPr lang="es-CL" i="1" dirty="0" smtClean="0">
                <a:solidFill>
                  <a:srgbClr val="595959"/>
                </a:solidFill>
                <a:ea typeface="ヒラギノ角ゴ Pro W3" charset="-128"/>
                <a:cs typeface="ヒラギノ角ゴ Pro W3" charset="-128"/>
              </a:rPr>
              <a:t>: </a:t>
            </a:r>
            <a:r>
              <a:rPr lang="es-CL" i="1" dirty="0" smtClean="0"/>
              <a:t>señalar que durante el año 2012 no presentó medición, debido a que no fue aprobada por el CORE la propuesta de distribución FRIL Ley de Presupuestos, por lo tanto, no hubo proyectos por supervisar. Asimismo, cabe destacar que este indicador fue reformulado y comprometido en el Plan de Tratamiento del Segundo Semestre 2012, producto de la actualización de la Matriz de Riesgos Corporativos, realizada en diciembre. Por lo anterior, no continuará su medición para el siguiente periodo tal cual fuera formulado durante el año 2011.</a:t>
            </a:r>
          </a:p>
          <a:p>
            <a:pPr marL="342900" indent="-342900" algn="just" defTabSz="457200" eaLnBrk="0" fontAlgn="base" hangingPunct="0">
              <a:lnSpc>
                <a:spcPct val="90000"/>
              </a:lnSpc>
              <a:spcBef>
                <a:spcPct val="20000"/>
              </a:spcBef>
              <a:spcAft>
                <a:spcPct val="0"/>
              </a:spcAft>
              <a:buFont typeface="Arial" charset="0"/>
              <a:buChar char="•"/>
              <a:defRPr/>
            </a:pPr>
            <a:endParaRPr lang="es-CL" i="1" dirty="0" smtClean="0">
              <a:solidFill>
                <a:srgbClr val="595959"/>
              </a:solidFill>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2011</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1117699"/>
            <a:ext cx="8229600" cy="4687565"/>
          </a:xfrm>
          <a:prstGeom prst="rect">
            <a:avLst/>
          </a:prstGeom>
        </p:spPr>
        <p:txBody>
          <a:bodyPr/>
          <a:lstStyle/>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proyectos 2% cultura y deporte supervisados en terreno</a:t>
            </a:r>
            <a:r>
              <a:rPr lang="es-CL" i="1" dirty="0" smtClean="0"/>
              <a:t>: señalar que al momento de la medición, presentó 200 proyectos supervisados, de un total de 487 que se encontraban en ejecución, reflejando un nivel de cumplimiento adecuado a la meta comprometida, resaltar que no sólo fueron visitados las iniciativas de inversión de cultura y deporte sino que se incluyeron las relativas a seguridad ciudadana. </a:t>
            </a:r>
            <a:r>
              <a:rPr lang="es-CL" i="1" dirty="0" smtClean="0">
                <a:solidFill>
                  <a:schemeClr val="tx2">
                    <a:lumMod val="60000"/>
                    <a:lumOff val="40000"/>
                  </a:schemeClr>
                </a:solidFill>
              </a:rPr>
              <a:t>Destacar que debido a que la estrategia de mitigación instaló la práctica requerida, no se continuará la medición del indicador durante el próximo período. </a:t>
            </a:r>
            <a:r>
              <a:rPr lang="es-CL" i="1" dirty="0" smtClean="0"/>
              <a:t>No obstante lo anterior, el Departamento de Actividades de Cultura, Deporte y Seguridad, deberá continuar cumpliendo con los estándares ya instalados en relación a la supervisión de estos proyectos.</a:t>
            </a:r>
            <a:endParaRPr lang="es-CL" i="1" dirty="0" smtClean="0">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proyectos 2% cultura y deporte con carpetas con documentación completa</a:t>
            </a:r>
            <a:r>
              <a:rPr lang="es-CL" i="1" dirty="0" smtClean="0">
                <a:solidFill>
                  <a:srgbClr val="595959"/>
                </a:solidFill>
                <a:ea typeface="ヒラギノ角ゴ Pro W3" charset="-128"/>
                <a:cs typeface="ヒラギノ角ゴ Pro W3" charset="-128"/>
              </a:rPr>
              <a:t>: </a:t>
            </a:r>
            <a:r>
              <a:rPr lang="es-CL" i="1" dirty="0" smtClean="0"/>
              <a:t>se observa un adecuado cumplimiento de lo requerido y un reporte que da cuenta satisfactoriamente del estado de los proyectos a financiar. Destacar que en el caso de este indicador también se dio cuenta de las carpetas del 2% seguridad ciudadana. </a:t>
            </a:r>
            <a:r>
              <a:rPr lang="es-CL" i="1" dirty="0" smtClean="0">
                <a:solidFill>
                  <a:schemeClr val="tx2">
                    <a:lumMod val="60000"/>
                    <a:lumOff val="40000"/>
                  </a:schemeClr>
                </a:solidFill>
              </a:rPr>
              <a:t>Debido a que la estrategia de mitigación instaló la práctica requerida, no se continuará la medición del indicador durante el próximo período. </a:t>
            </a:r>
            <a:r>
              <a:rPr lang="es-CL" i="1" dirty="0" smtClean="0"/>
              <a:t>No obstante lo anterior, el Departamento de Actividades de Cultura, Deporte y Seguridad, deberá continuar cumpliendo con los estándares ya instalados en relación a tener toda la documentación necesaria en las carpetas de los proyectos 2%</a:t>
            </a:r>
            <a:r>
              <a:rPr lang="es-CL" i="1" dirty="0" smtClean="0">
                <a:ea typeface="ヒラギノ角ゴ Pro W3" charset="-128"/>
                <a:cs typeface="ヒラギノ角ゴ Pro W3" charset="-128"/>
              </a:rPr>
              <a:t>. </a:t>
            </a: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2011</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1117699"/>
            <a:ext cx="8229600" cy="4687565"/>
          </a:xfrm>
          <a:prstGeom prst="rect">
            <a:avLst/>
          </a:prstGeom>
        </p:spPr>
        <p:txBody>
          <a:bodyPr/>
          <a:lstStyle/>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módulos del Sistema de Compras desarrollados</a:t>
            </a:r>
            <a:r>
              <a:rPr lang="es-CL"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señalar que ya se encuentra desarrollado y operativo, debido a que la estrategia de mitigación instaló el Sistema comprometido no se continuará la medición del indicador durante el próximo período.</a:t>
            </a:r>
            <a:r>
              <a:rPr lang="es-CL" i="1" dirty="0" smtClean="0"/>
              <a:t> No obstante, el Departamento de Gestión de Abastecimientos deberá hacer uso de la TIC implementada, además de solicitar los ajustes necesarios de acuerdo a los requerimientos que se detecten en la cotidianeidad de su uso al Departamento de Informática.</a:t>
            </a:r>
            <a:endParaRPr lang="es-CL" i="1" dirty="0" smtClean="0">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módulos del SAGIR desarrollados</a:t>
            </a:r>
            <a:r>
              <a:rPr lang="es-CL"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destacar que debido a que la estrategia de mitigación instaló el Sistema comprometido, no se continuará la medición del indicador durante el próximo período propiamente tal. </a:t>
            </a:r>
            <a:r>
              <a:rPr lang="es-CL" i="1" dirty="0" smtClean="0"/>
              <a:t>No obstante lo anterior, el Departamento de Informática deberá realizar los ajustes y/o precisiones en el SAGIR que le soliciten y que se detecten producto de su implementación.</a:t>
            </a:r>
            <a:endParaRPr lang="es-ES" i="1" dirty="0" smtClean="0">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Puesta en marcha del Sistema de Administración de Bodega</a:t>
            </a:r>
            <a:r>
              <a:rPr lang="es-CL" i="1" dirty="0" smtClean="0">
                <a:solidFill>
                  <a:srgbClr val="595959"/>
                </a:solidFill>
                <a:ea typeface="ヒラギノ角ゴ Pro W3" charset="-128"/>
                <a:cs typeface="ヒラギノ角ゴ Pro W3" charset="-128"/>
              </a:rPr>
              <a:t>: </a:t>
            </a:r>
            <a:r>
              <a:rPr lang="es-CL" i="1" dirty="0" smtClean="0">
                <a:solidFill>
                  <a:schemeClr val="tx2">
                    <a:lumMod val="60000"/>
                    <a:lumOff val="40000"/>
                  </a:schemeClr>
                </a:solidFill>
              </a:rPr>
              <a:t>señalar que </a:t>
            </a:r>
            <a:r>
              <a:rPr lang="es-MX" i="1" dirty="0" smtClean="0">
                <a:solidFill>
                  <a:schemeClr val="tx2">
                    <a:lumMod val="60000"/>
                    <a:lumOff val="40000"/>
                  </a:schemeClr>
                </a:solidFill>
              </a:rPr>
              <a:t>debido a que la estrategia de mitigación instaló el Sistema comprometido, no se continuará la medición del indicador durante el próximo período. </a:t>
            </a:r>
            <a:r>
              <a:rPr lang="es-CL" i="1" dirty="0" smtClean="0"/>
              <a:t>No obstante lo anterior, el Departamento de Servicios Generales, deberá hacer uso de la TIC implementada, además de solicitar los ajustes necesarios de acuerdo a los requerimientos que se detecten en la cotidianeidad de su uso al Departamento de Informática.</a:t>
            </a:r>
            <a:endParaRPr lang="es-CL" i="1" dirty="0" smtClean="0">
              <a:ea typeface="ヒラギノ角ゴ Pro W3" charset="-128"/>
              <a:cs typeface="ヒラギノ角ゴ Pro W3" charset="-128"/>
            </a:endParaRP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logo gore.bmp"/>
          <p:cNvPicPr>
            <a:picLocks noChangeAspect="1"/>
          </p:cNvPicPr>
          <p:nvPr/>
        </p:nvPicPr>
        <p:blipFill>
          <a:blip r:embed="rId2" cstate="print"/>
          <a:stretch>
            <a:fillRect/>
          </a:stretch>
        </p:blipFill>
        <p:spPr>
          <a:xfrm>
            <a:off x="8370168" y="6013233"/>
            <a:ext cx="773832" cy="844767"/>
          </a:xfrm>
          <a:prstGeom prst="rect">
            <a:avLst/>
          </a:prstGeom>
        </p:spPr>
      </p:pic>
      <p:sp>
        <p:nvSpPr>
          <p:cNvPr id="5" name="Rectangle 2"/>
          <p:cNvSpPr txBox="1">
            <a:spLocks noChangeArrowheads="1"/>
          </p:cNvSpPr>
          <p:nvPr/>
        </p:nvSpPr>
        <p:spPr>
          <a:xfrm>
            <a:off x="179512" y="41176"/>
            <a:ext cx="8229600" cy="137160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lang="es-MX" sz="4000" dirty="0" smtClean="0">
                <a:solidFill>
                  <a:srgbClr val="006CB7"/>
                </a:solidFill>
                <a:latin typeface="Verdana"/>
                <a:ea typeface="ヒラギノ角ゴ Pro W3" charset="-128"/>
                <a:cs typeface="Verdana"/>
              </a:rPr>
              <a:t>Plan de Tratamientos 2011</a:t>
            </a:r>
            <a:endParaRPr kumimoji="0" lang="es-ES" sz="4000" b="0" i="0" u="none" strike="noStrike" kern="1200" cap="none" spc="0" normalizeH="0" baseline="0" noProof="0" dirty="0">
              <a:ln>
                <a:noFill/>
              </a:ln>
              <a:solidFill>
                <a:srgbClr val="006CB7"/>
              </a:solidFill>
              <a:effectLst/>
              <a:uLnTx/>
              <a:uFillTx/>
              <a:latin typeface="Verdana"/>
              <a:ea typeface="ヒラギノ角ゴ Pro W3" charset="-128"/>
              <a:cs typeface="Verdana"/>
            </a:endParaRPr>
          </a:p>
        </p:txBody>
      </p:sp>
      <p:sp>
        <p:nvSpPr>
          <p:cNvPr id="6" name="Footer Placeholder 10"/>
          <p:cNvSpPr txBox="1">
            <a:spLocks noGrp="1"/>
          </p:cNvSpPr>
          <p:nvPr/>
        </p:nvSpPr>
        <p:spPr bwMode="auto">
          <a:xfrm>
            <a:off x="19050" y="6597352"/>
            <a:ext cx="5924550" cy="246063"/>
          </a:xfrm>
          <a:prstGeom prst="rect">
            <a:avLst/>
          </a:prstGeom>
          <a:noFill/>
          <a:ln w="9525">
            <a:noFill/>
            <a:miter lim="800000"/>
            <a:headEnd/>
            <a:tailEnd/>
          </a:ln>
        </p:spPr>
        <p:txBody>
          <a:bodyPr/>
          <a:lstStyle/>
          <a:p>
            <a:r>
              <a:rPr lang="es-CL" sz="900" dirty="0" smtClean="0">
                <a:solidFill>
                  <a:srgbClr val="898989"/>
                </a:solidFill>
                <a:latin typeface="Verdana" pitchFamily="34" charset="0"/>
              </a:rPr>
              <a:t>Gobierno Regional Metropolitano de Santiago | Departamento de Gestión Institucional</a:t>
            </a:r>
            <a:endParaRPr lang="es-CL" sz="900" dirty="0">
              <a:solidFill>
                <a:srgbClr val="898989"/>
              </a:solidFill>
              <a:latin typeface="Verdana" pitchFamily="34" charset="0"/>
            </a:endParaRPr>
          </a:p>
        </p:txBody>
      </p:sp>
      <p:sp>
        <p:nvSpPr>
          <p:cNvPr id="7" name="Rectangle 3"/>
          <p:cNvSpPr txBox="1">
            <a:spLocks noChangeArrowheads="1"/>
          </p:cNvSpPr>
          <p:nvPr/>
        </p:nvSpPr>
        <p:spPr>
          <a:xfrm>
            <a:off x="467544" y="1117699"/>
            <a:ext cx="8229600" cy="4687565"/>
          </a:xfrm>
          <a:prstGeom prst="rect">
            <a:avLst/>
          </a:prstGeom>
        </p:spPr>
        <p:txBody>
          <a:bodyPr/>
          <a:lstStyle/>
          <a:p>
            <a:pPr marL="342900" indent="-342900" algn="just" defTabSz="457200" eaLnBrk="0" fontAlgn="base" hangingPunct="0">
              <a:lnSpc>
                <a:spcPct val="90000"/>
              </a:lnSpc>
              <a:spcBef>
                <a:spcPct val="20000"/>
              </a:spcBef>
              <a:spcAft>
                <a:spcPct val="0"/>
              </a:spcAft>
              <a:buFont typeface="Arial" charset="0"/>
              <a:buChar char="•"/>
              <a:defRPr/>
            </a:pPr>
            <a:r>
              <a:rPr lang="es-CL" b="1" i="1" dirty="0" smtClean="0">
                <a:solidFill>
                  <a:srgbClr val="595959"/>
                </a:solidFill>
                <a:ea typeface="ヒラギノ角ゴ Pro W3" charset="-128"/>
                <a:cs typeface="ヒラギノ角ゴ Pro W3" charset="-128"/>
              </a:rPr>
              <a:t>Porcentaje de reuniones de coordinación de planificación de compras institucionales</a:t>
            </a:r>
            <a:r>
              <a:rPr lang="es-CL" i="1" dirty="0" smtClean="0">
                <a:solidFill>
                  <a:srgbClr val="595959"/>
                </a:solidFill>
                <a:ea typeface="ヒラギノ角ゴ Pro W3" charset="-128"/>
                <a:cs typeface="ヒラギノ角ゴ Pro W3" charset="-128"/>
              </a:rPr>
              <a:t>: </a:t>
            </a:r>
            <a:r>
              <a:rPr lang="es-CL" i="1" dirty="0" smtClean="0"/>
              <a:t>se observa un adecuado avance de los acuerdos adoptados y de los análisis realizados. </a:t>
            </a:r>
            <a:r>
              <a:rPr lang="es-CL" i="1" dirty="0" smtClean="0">
                <a:solidFill>
                  <a:schemeClr val="tx2">
                    <a:lumMod val="60000"/>
                    <a:lumOff val="40000"/>
                  </a:schemeClr>
                </a:solidFill>
              </a:rPr>
              <a:t>En vista de lo anterior y debido a que la estrategia de mitigación instaló la práctica de gestión, no se continuará la medición del indicador durante el próximo período. </a:t>
            </a:r>
            <a:r>
              <a:rPr lang="es-CL" i="1" dirty="0" smtClean="0"/>
              <a:t>No obstante lo anterior, el Departamento de Gestión de Abastecimientos, deberá continuar cumpliendo con los estándares ya instalados.</a:t>
            </a:r>
          </a:p>
          <a:p>
            <a:pPr marL="342900" indent="-342900" algn="just" defTabSz="457200" eaLnBrk="0" fontAlgn="base" hangingPunct="0">
              <a:lnSpc>
                <a:spcPct val="90000"/>
              </a:lnSpc>
              <a:spcBef>
                <a:spcPct val="20000"/>
              </a:spcBef>
              <a:spcAft>
                <a:spcPct val="0"/>
              </a:spcAft>
              <a:buFont typeface="Arial" charset="0"/>
              <a:buChar char="•"/>
              <a:defRPr/>
            </a:pPr>
            <a:endParaRPr lang="es-CL" i="1" dirty="0" smtClean="0">
              <a:solidFill>
                <a:schemeClr val="tx2">
                  <a:lumMod val="60000"/>
                  <a:lumOff val="40000"/>
                </a:schemeClr>
              </a:solidFill>
              <a:ea typeface="ヒラギノ角ゴ Pro W3" charset="-128"/>
              <a:cs typeface="ヒラギノ角ゴ Pro W3" charset="-128"/>
            </a:endParaRPr>
          </a:p>
          <a:p>
            <a:pPr marL="342900" indent="-342900" algn="just" defTabSz="457200" eaLnBrk="0" fontAlgn="base" hangingPunct="0">
              <a:lnSpc>
                <a:spcPct val="90000"/>
              </a:lnSpc>
              <a:spcBef>
                <a:spcPct val="20000"/>
              </a:spcBef>
              <a:spcAft>
                <a:spcPct val="0"/>
              </a:spcAft>
              <a:buFont typeface="Arial" charset="0"/>
              <a:buChar char="•"/>
              <a:defRPr/>
            </a:pPr>
            <a:r>
              <a:rPr lang="es-CL" i="1" dirty="0" smtClean="0">
                <a:ea typeface="ヒラギノ角ゴ Pro W3" charset="-128"/>
                <a:cs typeface="ヒラギノ角ゴ Pro W3" charset="-128"/>
              </a:rPr>
              <a:t>En resumen de las </a:t>
            </a:r>
            <a:r>
              <a:rPr lang="es-CL" b="1" i="1" dirty="0" smtClean="0">
                <a:ea typeface="ヒラギノ角ゴ Pro W3" charset="-128"/>
                <a:cs typeface="ヒラギノ角ゴ Pro W3" charset="-128"/>
              </a:rPr>
              <a:t>10 medidas </a:t>
            </a:r>
            <a:r>
              <a:rPr lang="es-CL" i="1" dirty="0" smtClean="0">
                <a:ea typeface="ヒラギノ角ゴ Pro W3" charset="-128"/>
                <a:cs typeface="ヒラギノ角ゴ Pro W3" charset="-128"/>
              </a:rPr>
              <a:t>de mitigación emanadas de la actualización de la Matriz de Riesgos Corporativos del año 2011, sólo </a:t>
            </a:r>
            <a:r>
              <a:rPr lang="es-CL" b="1" i="1" dirty="0" smtClean="0">
                <a:ea typeface="ヒラギノ角ゴ Pro W3" charset="-128"/>
                <a:cs typeface="ヒラギノ角ゴ Pro W3" charset="-128"/>
              </a:rPr>
              <a:t>1</a:t>
            </a:r>
            <a:r>
              <a:rPr lang="es-CL" i="1" dirty="0" smtClean="0">
                <a:ea typeface="ヒラギノ角ゴ Pro W3" charset="-128"/>
                <a:cs typeface="ヒラギノ角ゴ Pro W3" charset="-128"/>
              </a:rPr>
              <a:t> compromiso de gestión de riesgos continuará su medición para el año 2013.</a:t>
            </a:r>
          </a:p>
          <a:p>
            <a:pPr marL="342900" marR="0" lvl="0" indent="-342900" algn="just" defTabSz="457200" rtl="0" eaLnBrk="0" fontAlgn="base" latinLnBrk="0" hangingPunct="0">
              <a:lnSpc>
                <a:spcPct val="90000"/>
              </a:lnSpc>
              <a:spcBef>
                <a:spcPct val="20000"/>
              </a:spcBef>
              <a:spcAft>
                <a:spcPct val="0"/>
              </a:spcAft>
              <a:buClrTx/>
              <a:buSzTx/>
              <a:tabLst/>
              <a:defRPr/>
            </a:pPr>
            <a:endParaRPr kumimoji="0" lang="es-ES" b="0" i="0" u="none" strike="noStrike" kern="1200" cap="none" spc="0" normalizeH="0" baseline="0" noProof="0" dirty="0" smtClean="0">
              <a:ln>
                <a:noFill/>
              </a:ln>
              <a:solidFill>
                <a:srgbClr val="595959"/>
              </a:solidFill>
              <a:effectLst/>
              <a:uLnTx/>
              <a:uFillTx/>
              <a:latin typeface="+mn-lt"/>
              <a:ea typeface="ヒラギノ角ゴ Pro W3" charset="-128"/>
              <a:cs typeface="ヒラギノ角ゴ Pro W3" charset="-128"/>
            </a:endParaRP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25602" name="Title 1"/>
          <p:cNvSpPr txBox="1">
            <a:spLocks/>
          </p:cNvSpPr>
          <p:nvPr/>
        </p:nvSpPr>
        <p:spPr bwMode="auto">
          <a:xfrm>
            <a:off x="457200" y="260127"/>
            <a:ext cx="7772400" cy="936625"/>
          </a:xfrm>
          <a:prstGeom prst="rect">
            <a:avLst/>
          </a:prstGeom>
          <a:noFill/>
          <a:ln w="9525">
            <a:noFill/>
            <a:miter lim="800000"/>
            <a:headEnd/>
            <a:tailEnd/>
          </a:ln>
        </p:spPr>
        <p:txBody>
          <a:bodyPr/>
          <a:lstStyle/>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Estado de Avance Medidas del Plan de Tratamientos</a:t>
            </a:r>
            <a:endParaRPr lang="es-ES_tradnl" sz="4800" b="1" dirty="0">
              <a:solidFill>
                <a:schemeClr val="bg1">
                  <a:lumMod val="95000"/>
                </a:schemeClr>
              </a:solidFill>
              <a:latin typeface="Verdana" pitchFamily="34" charset="0"/>
              <a:sym typeface="Verdana Bold" charset="0"/>
            </a:endParaRPr>
          </a:p>
          <a:p>
            <a:pPr defTabSz="457200" eaLnBrk="0" fontAlgn="base" hangingPunct="0">
              <a:spcBef>
                <a:spcPct val="0"/>
              </a:spcBef>
              <a:spcAft>
                <a:spcPct val="0"/>
              </a:spcAft>
            </a:pPr>
            <a:r>
              <a:rPr lang="es-ES_tradnl" sz="4800" b="1" dirty="0" smtClean="0">
                <a:solidFill>
                  <a:schemeClr val="bg1">
                    <a:lumMod val="95000"/>
                  </a:schemeClr>
                </a:solidFill>
                <a:latin typeface="Verdana" pitchFamily="34" charset="0"/>
                <a:sym typeface="Verdana Bold" charset="0"/>
              </a:rPr>
              <a:t>del año 2012 Primer Semestre</a:t>
            </a:r>
            <a:endParaRPr lang="es-ES_tradnl" sz="4800" b="1" dirty="0">
              <a:solidFill>
                <a:schemeClr val="bg1">
                  <a:lumMod val="95000"/>
                </a:schemeClr>
              </a:solidFill>
              <a:latin typeface="Verdana" pitchFamily="34" charset="0"/>
              <a:sym typeface="Verdana Bold" charset="0"/>
            </a:endParaRPr>
          </a:p>
        </p:txBody>
      </p:sp>
      <p:sp>
        <p:nvSpPr>
          <p:cNvPr id="14" name="Subtitle 2"/>
          <p:cNvSpPr txBox="1">
            <a:spLocks/>
          </p:cNvSpPr>
          <p:nvPr/>
        </p:nvSpPr>
        <p:spPr bwMode="auto">
          <a:xfrm>
            <a:off x="457200" y="2667000"/>
            <a:ext cx="7772400" cy="609600"/>
          </a:xfrm>
          <a:prstGeom prst="rect">
            <a:avLst/>
          </a:prstGeom>
          <a:noFill/>
          <a:ln>
            <a:miter lim="800000"/>
            <a:headEnd/>
            <a:tailEnd/>
          </a:ln>
        </p:spPr>
        <p:txBody>
          <a:bodyPr/>
          <a:lstStyle/>
          <a:p>
            <a:pPr marL="342900" indent="-342900" defTabSz="457200" eaLnBrk="0" fontAlgn="base" hangingPunct="0">
              <a:spcBef>
                <a:spcPct val="20000"/>
              </a:spcBef>
              <a:spcAft>
                <a:spcPct val="0"/>
              </a:spcAft>
              <a:buFont typeface="Arial" charset="0"/>
              <a:buNone/>
              <a:defRPr/>
            </a:pPr>
            <a:endParaRPr lang="es-ES_tradnl" sz="2400">
              <a:solidFill>
                <a:srgbClr val="FFFFFF"/>
              </a:solidFill>
              <a:latin typeface="Verdana" pitchFamily="34" charset="0"/>
              <a:cs typeface="ヒラギノ角ゴ Pro W3" charset="-128"/>
              <a:sym typeface="Verdana" pitchFamily="34" charset="0"/>
            </a:endParaRPr>
          </a:p>
          <a:p>
            <a:pPr marL="342900" indent="-342900" defTabSz="457200" eaLnBrk="0" fontAlgn="base" hangingPunct="0">
              <a:spcBef>
                <a:spcPct val="20000"/>
              </a:spcBef>
              <a:spcAft>
                <a:spcPct val="0"/>
              </a:spcAft>
              <a:buFont typeface="Arial" charset="0"/>
              <a:buNone/>
              <a:defRPr/>
            </a:pPr>
            <a:endParaRPr lang="en-US" sz="2400">
              <a:solidFill>
                <a:srgbClr val="FFFFFF"/>
              </a:solidFill>
              <a:cs typeface="ヒラギノ角ゴ Pro W3" charset="-128"/>
            </a:endParaRPr>
          </a:p>
        </p:txBody>
      </p:sp>
      <p:pic>
        <p:nvPicPr>
          <p:cNvPr id="6" name="5 Imagen" descr="logo gore blanco.png"/>
          <p:cNvPicPr>
            <a:picLocks noChangeAspect="1"/>
          </p:cNvPicPr>
          <p:nvPr/>
        </p:nvPicPr>
        <p:blipFill>
          <a:blip r:embed="rId2" cstate="print"/>
          <a:stretch>
            <a:fillRect/>
          </a:stretch>
        </p:blipFill>
        <p:spPr>
          <a:xfrm>
            <a:off x="571472" y="4221088"/>
            <a:ext cx="2500298" cy="2287267"/>
          </a:xfrm>
          <a:prstGeom prst="rect">
            <a:avLst/>
          </a:prstGeom>
        </p:spPr>
      </p:pic>
      <p:pic>
        <p:nvPicPr>
          <p:cNvPr id="63489" name="Picture 1"/>
          <p:cNvPicPr>
            <a:picLocks noChangeAspect="1" noChangeArrowheads="1"/>
          </p:cNvPicPr>
          <p:nvPr/>
        </p:nvPicPr>
        <p:blipFill>
          <a:blip r:embed="rId3" cstate="print"/>
          <a:srcRect/>
          <a:stretch>
            <a:fillRect/>
          </a:stretch>
        </p:blipFill>
        <p:spPr bwMode="auto">
          <a:xfrm>
            <a:off x="8244408" y="6237312"/>
            <a:ext cx="904046" cy="620688"/>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3336</TotalTime>
  <Words>3400</Words>
  <Application>Microsoft Office PowerPoint</Application>
  <PresentationFormat>Presentación en pantalla (4:3)</PresentationFormat>
  <Paragraphs>171</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1_Office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Comite Riesgo Julio 2012</dc:title>
  <dc:creator>Sebastian Benussi</dc:creator>
  <cp:lastModifiedBy>chidalgo</cp:lastModifiedBy>
  <cp:revision>279</cp:revision>
  <dcterms:created xsi:type="dcterms:W3CDTF">2011-08-31T13:57:10Z</dcterms:created>
  <dcterms:modified xsi:type="dcterms:W3CDTF">2013-01-23T15:20:59Z</dcterms:modified>
</cp:coreProperties>
</file>