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9" r:id="rId3"/>
    <p:sldId id="267" r:id="rId4"/>
    <p:sldId id="271" r:id="rId5"/>
    <p:sldId id="270" r:id="rId6"/>
    <p:sldId id="272" r:id="rId7"/>
  </p:sldIdLst>
  <p:sldSz cx="9144000" cy="6858000" type="screen4x3"/>
  <p:notesSz cx="6858000" cy="9144000"/>
  <p:defaultTextStyle>
    <a:defPPr>
      <a:defRPr lang="es-C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7EA32-DFD7-4DA1-8E0D-6F5B458B5583}" type="datetimeFigureOut">
              <a:rPr lang="es-CL"/>
              <a:pPr>
                <a:defRPr/>
              </a:pPr>
              <a:t>19-01-2015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49BB3-2C05-4829-98A0-E73707D68971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A2511-1064-4D15-952B-FBC66385C05B}" type="datetimeFigureOut">
              <a:rPr lang="es-CL"/>
              <a:pPr>
                <a:defRPr/>
              </a:pPr>
              <a:t>19-01-2015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64ADE-570A-400F-9710-82C5A1F74C91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771ED-5D8B-4802-8D38-B54537365499}" type="datetimeFigureOut">
              <a:rPr lang="es-CL"/>
              <a:pPr>
                <a:defRPr/>
              </a:pPr>
              <a:t>19-01-2015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CC1A8-85A8-4339-9373-96349002E0DB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B0626-7B90-40AC-ACCF-1D894C520D51}" type="datetimeFigureOut">
              <a:rPr lang="es-CL"/>
              <a:pPr>
                <a:defRPr/>
              </a:pPr>
              <a:t>19-01-2015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00E23-7BDC-4CD2-8135-FAF89E29FEE6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4BAD8-84AA-4258-9111-5FA30B5F87DA}" type="datetimeFigureOut">
              <a:rPr lang="es-CL"/>
              <a:pPr>
                <a:defRPr/>
              </a:pPr>
              <a:t>19-01-2015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C3AF7-2C83-4527-AE77-CE2C41C6C04A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596F8-77B4-4194-9C1C-B8C70A011598}" type="datetimeFigureOut">
              <a:rPr lang="es-CL"/>
              <a:pPr>
                <a:defRPr/>
              </a:pPr>
              <a:t>19-01-2015</a:t>
            </a:fld>
            <a:endParaRPr lang="es-CL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CAC4A-A71B-483D-86AF-88C1B9C836BC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7664E-CA6C-4C9F-9056-8638BE96D0AA}" type="datetimeFigureOut">
              <a:rPr lang="es-CL"/>
              <a:pPr>
                <a:defRPr/>
              </a:pPr>
              <a:t>19-01-2015</a:t>
            </a:fld>
            <a:endParaRPr lang="es-CL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ABF99-25CF-4441-861B-8849DE50FEFD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40263-A8A6-4C1E-9BEE-4B5232303D30}" type="datetimeFigureOut">
              <a:rPr lang="es-CL"/>
              <a:pPr>
                <a:defRPr/>
              </a:pPr>
              <a:t>19-01-2015</a:t>
            </a:fld>
            <a:endParaRPr lang="es-CL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27E42-4418-4E52-95B2-8F859065EF87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C63BB-C8CA-4263-9DD3-F592C06F0A44}" type="datetimeFigureOut">
              <a:rPr lang="es-CL"/>
              <a:pPr>
                <a:defRPr/>
              </a:pPr>
              <a:t>19-01-2015</a:t>
            </a:fld>
            <a:endParaRPr lang="es-CL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74314-2078-488B-8A05-EBEFDB31D6E6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6CA06-2045-4E8F-9A49-53342FC69FBB}" type="datetimeFigureOut">
              <a:rPr lang="es-CL"/>
              <a:pPr>
                <a:defRPr/>
              </a:pPr>
              <a:t>19-01-2015</a:t>
            </a:fld>
            <a:endParaRPr lang="es-CL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2B1F4-D2DE-4D45-8636-EEB8B24C9128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18BCD-441C-4CC8-AB85-AFDFE3BECFB0}" type="datetimeFigureOut">
              <a:rPr lang="es-CL"/>
              <a:pPr>
                <a:defRPr/>
              </a:pPr>
              <a:t>19-01-2015</a:t>
            </a:fld>
            <a:endParaRPr lang="es-CL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2712C-414B-4B79-A6B8-BF4E8527D1F3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CL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177008B-8125-4842-B131-874D395B3D13}" type="datetimeFigureOut">
              <a:rPr lang="es-CL"/>
              <a:pPr>
                <a:defRPr/>
              </a:pPr>
              <a:t>19-01-2015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1A13D2D-9698-4FEA-83A3-64914614DC11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4" descr="http://www.ateneupopular.com/wp-content/uploads/2010/11/chi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413" y="725488"/>
            <a:ext cx="1763712" cy="111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Imagen 1" descr="Descripción: cid:image001.jpg@01CD74BE.C51C0AD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1313" y="725488"/>
            <a:ext cx="1238250" cy="111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796925" y="1958975"/>
            <a:ext cx="7550150" cy="1470025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CL" sz="4800" b="1" dirty="0" smtClean="0">
                <a:latin typeface="+mj-lt"/>
                <a:ea typeface="+mj-ea"/>
                <a:cs typeface="+mj-cs"/>
              </a:rPr>
              <a:t>DIVISION DE ANALISIS Y CONTROL DE LA GESTION</a:t>
            </a:r>
            <a:endParaRPr lang="es-CL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47664" y="3429000"/>
            <a:ext cx="5760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PROGRAMACION OPERATIVA PRIMER TRIMESTRE 2015</a:t>
            </a:r>
            <a:endParaRPr lang="es-ES" sz="3600" b="1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3 CuadroTexto"/>
          <p:cNvSpPr txBox="1">
            <a:spLocks noChangeArrowheads="1"/>
          </p:cNvSpPr>
          <p:nvPr/>
        </p:nvSpPr>
        <p:spPr bwMode="auto">
          <a:xfrm>
            <a:off x="684213" y="0"/>
            <a:ext cx="73437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 dirty="0">
              <a:latin typeface="Calibri" pitchFamily="34" charset="0"/>
            </a:endParaRPr>
          </a:p>
          <a:p>
            <a:endParaRPr lang="es-MX" dirty="0">
              <a:latin typeface="Calibri" pitchFamily="34" charset="0"/>
            </a:endParaRP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 cstate="print"/>
          <a:srcRect t="11809" b="25600"/>
          <a:stretch>
            <a:fillRect/>
          </a:stretch>
        </p:blipFill>
        <p:spPr bwMode="auto">
          <a:xfrm>
            <a:off x="0" y="2565400"/>
            <a:ext cx="9144000" cy="429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1 Rectángulo"/>
          <p:cNvSpPr>
            <a:spLocks noChangeArrowheads="1"/>
          </p:cNvSpPr>
          <p:nvPr/>
        </p:nvSpPr>
        <p:spPr bwMode="auto">
          <a:xfrm>
            <a:off x="2162461" y="646113"/>
            <a:ext cx="530055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sz="3200" b="1" dirty="0" smtClean="0">
                <a:latin typeface="Calibri" pitchFamily="34" charset="0"/>
              </a:rPr>
              <a:t>METAS DE LA DIVAC 2015</a:t>
            </a:r>
            <a:endParaRPr lang="es-CL" sz="3200" dirty="0">
              <a:latin typeface="Calibri" pitchFamily="34" charset="0"/>
            </a:endParaRPr>
          </a:p>
        </p:txBody>
      </p:sp>
      <p:sp>
        <p:nvSpPr>
          <p:cNvPr id="3077" name="2 Rectángulo"/>
          <p:cNvSpPr>
            <a:spLocks noChangeArrowheads="1"/>
          </p:cNvSpPr>
          <p:nvPr/>
        </p:nvSpPr>
        <p:spPr bwMode="auto">
          <a:xfrm>
            <a:off x="877011" y="1901523"/>
            <a:ext cx="7871453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es-CL" sz="3200" b="1" dirty="0" smtClean="0">
                <a:latin typeface="Calibri" pitchFamily="34" charset="0"/>
              </a:rPr>
              <a:t>Cantidad</a:t>
            </a:r>
            <a:endParaRPr lang="es-CL" sz="2400" b="1" dirty="0" smtClean="0">
              <a:latin typeface="Calibri" pitchFamily="34" charset="0"/>
            </a:endParaRPr>
          </a:p>
          <a:p>
            <a:pPr marL="914400" lvl="1" indent="-457200" algn="just">
              <a:buAutoNum type="arabicPeriod"/>
            </a:pPr>
            <a:endParaRPr lang="es-CL" sz="2400" dirty="0" smtClean="0">
              <a:latin typeface="Calibri" pitchFamily="34" charset="0"/>
            </a:endParaRPr>
          </a:p>
          <a:p>
            <a:pPr marL="457200" indent="-457200" algn="just">
              <a:buAutoNum type="arabicPeriod"/>
            </a:pPr>
            <a:r>
              <a:rPr lang="es-CL" sz="3200" b="1" dirty="0" smtClean="0">
                <a:latin typeface="Calibri" pitchFamily="34" charset="0"/>
              </a:rPr>
              <a:t>Calidad</a:t>
            </a:r>
          </a:p>
          <a:p>
            <a:pPr marL="914400" lvl="1" indent="-457200" algn="just">
              <a:buAutoNum type="arabicPeriod"/>
            </a:pPr>
            <a:endParaRPr lang="es-CL" sz="2400" dirty="0">
              <a:latin typeface="Calibri" pitchFamily="34" charset="0"/>
            </a:endParaRPr>
          </a:p>
          <a:p>
            <a:pPr marL="457200" indent="-457200" algn="just">
              <a:buAutoNum type="arabicPeriod"/>
            </a:pPr>
            <a:r>
              <a:rPr lang="es-CL" sz="3200" b="1" dirty="0" smtClean="0">
                <a:latin typeface="Calibri" pitchFamily="34" charset="0"/>
              </a:rPr>
              <a:t>Información</a:t>
            </a:r>
            <a:endParaRPr lang="es-CL" sz="2400" b="1" dirty="0" smtClean="0">
              <a:latin typeface="Calibri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s-CL" sz="2400" b="1" dirty="0" smtClean="0">
              <a:latin typeface="Calibri" pitchFamily="34" charset="0"/>
            </a:endParaRPr>
          </a:p>
          <a:p>
            <a:pPr marL="457200" indent="-457200" algn="just">
              <a:buAutoNum type="arabicPeriod"/>
            </a:pPr>
            <a:r>
              <a:rPr lang="es-CL" sz="3200" b="1" dirty="0">
                <a:latin typeface="Calibri" pitchFamily="34" charset="0"/>
              </a:rPr>
              <a:t>Proyectos</a:t>
            </a:r>
            <a:r>
              <a:rPr lang="es-CL" sz="2400" b="1" dirty="0" smtClean="0">
                <a:latin typeface="Calibri" pitchFamily="34" charset="0"/>
              </a:rPr>
              <a:t> </a:t>
            </a:r>
            <a:r>
              <a:rPr lang="es-CL" sz="3200" b="1" dirty="0">
                <a:latin typeface="Calibri" pitchFamily="34" charset="0"/>
              </a:rPr>
              <a:t>2%</a:t>
            </a:r>
          </a:p>
          <a:p>
            <a:pPr marL="457200" indent="-457200" algn="just">
              <a:buAutoNum type="arabicPeriod"/>
            </a:pPr>
            <a:endParaRPr lang="es-ES_tradnl" sz="2400" b="1" dirty="0">
              <a:latin typeface="Calibri" pitchFamily="34" charset="0"/>
            </a:endParaRPr>
          </a:p>
          <a:p>
            <a:pPr algn="just"/>
            <a:endParaRPr lang="es-ES_tradnl" sz="2400" b="1" dirty="0">
              <a:latin typeface="Calibri" pitchFamily="34" charset="0"/>
            </a:endParaRPr>
          </a:p>
        </p:txBody>
      </p:sp>
      <p:pic>
        <p:nvPicPr>
          <p:cNvPr id="3078" name="Picture 4" descr="http://www.ateneupopular.com/wp-content/uploads/2010/11/chi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27038"/>
            <a:ext cx="14414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Imagen 1" descr="Descripción: cid:image001.jpg@01CD74BE.C51C0AD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0638" y="427038"/>
            <a:ext cx="963612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9591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CL" smtClean="0"/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98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5 CuadroTexto"/>
          <p:cNvSpPr txBox="1">
            <a:spLocks noChangeArrowheads="1"/>
          </p:cNvSpPr>
          <p:nvPr/>
        </p:nvSpPr>
        <p:spPr bwMode="auto">
          <a:xfrm>
            <a:off x="971550" y="0"/>
            <a:ext cx="73437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>
              <a:latin typeface="Calibri" pitchFamily="34" charset="0"/>
            </a:endParaRPr>
          </a:p>
          <a:p>
            <a:endParaRPr lang="es-MX">
              <a:latin typeface="Calibri" pitchFamily="34" charset="0"/>
            </a:endParaRPr>
          </a:p>
        </p:txBody>
      </p:sp>
      <p:sp>
        <p:nvSpPr>
          <p:cNvPr id="8198" name="1 Rectángulo"/>
          <p:cNvSpPr>
            <a:spLocks noChangeArrowheads="1"/>
          </p:cNvSpPr>
          <p:nvPr/>
        </p:nvSpPr>
        <p:spPr bwMode="auto">
          <a:xfrm>
            <a:off x="250825" y="1125538"/>
            <a:ext cx="4572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CL" b="1">
              <a:latin typeface="Calibri" pitchFamily="34" charset="0"/>
            </a:endParaRPr>
          </a:p>
          <a:p>
            <a:endParaRPr lang="es-ES">
              <a:latin typeface="Calibri" pitchFamily="34" charset="0"/>
            </a:endParaRPr>
          </a:p>
        </p:txBody>
      </p:sp>
      <p:sp>
        <p:nvSpPr>
          <p:cNvPr id="8199" name="6 CuadroTexto"/>
          <p:cNvSpPr txBox="1">
            <a:spLocks noChangeArrowheads="1"/>
          </p:cNvSpPr>
          <p:nvPr/>
        </p:nvSpPr>
        <p:spPr bwMode="auto">
          <a:xfrm>
            <a:off x="395288" y="1773238"/>
            <a:ext cx="8135937" cy="135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es-CL">
              <a:latin typeface="Calibri" pitchFamily="34" charset="0"/>
            </a:endParaRPr>
          </a:p>
          <a:p>
            <a:pPr algn="just"/>
            <a:endParaRPr lang="es-ES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endParaRPr lang="es-ES" sz="1400">
              <a:latin typeface="Calibri" pitchFamily="34" charset="0"/>
            </a:endParaRPr>
          </a:p>
          <a:p>
            <a:endParaRPr lang="es-ES" sz="1400">
              <a:latin typeface="Calibri" pitchFamily="34" charset="0"/>
            </a:endParaRPr>
          </a:p>
          <a:p>
            <a:endParaRPr lang="es-ES">
              <a:latin typeface="Calibri" pitchFamily="34" charset="0"/>
            </a:endParaRPr>
          </a:p>
        </p:txBody>
      </p:sp>
      <p:sp>
        <p:nvSpPr>
          <p:cNvPr id="9390" name="16 CuadroTexto"/>
          <p:cNvSpPr txBox="1">
            <a:spLocks noChangeArrowheads="1"/>
          </p:cNvSpPr>
          <p:nvPr/>
        </p:nvSpPr>
        <p:spPr bwMode="auto">
          <a:xfrm>
            <a:off x="2771775" y="249974"/>
            <a:ext cx="36004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es-CL" sz="2400" b="1" dirty="0" smtClean="0">
                <a:latin typeface="+mn-lt"/>
              </a:rPr>
              <a:t>PROGRAMACION</a:t>
            </a:r>
            <a:endParaRPr lang="es-CL" sz="2400" dirty="0" smtClean="0">
              <a:latin typeface="+mn-lt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540339"/>
              </p:ext>
            </p:extLst>
          </p:nvPr>
        </p:nvGraphicFramePr>
        <p:xfrm>
          <a:off x="95560" y="709767"/>
          <a:ext cx="9095754" cy="60664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0912"/>
                <a:gridCol w="1847533"/>
                <a:gridCol w="3148108"/>
                <a:gridCol w="2489201"/>
              </a:tblGrid>
              <a:tr h="297290">
                <a:tc gridSpan="4">
                  <a:txBody>
                    <a:bodyPr/>
                    <a:lstStyle/>
                    <a:p>
                      <a:pPr marL="1123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3600" dirty="0" smtClean="0">
                          <a:solidFill>
                            <a:srgbClr val="99FF66"/>
                          </a:solidFill>
                          <a:effectLst/>
                        </a:rPr>
                        <a:t>Cantidad</a:t>
                      </a:r>
                      <a:endParaRPr lang="es-MX" sz="2800" dirty="0">
                        <a:solidFill>
                          <a:srgbClr val="99FF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336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 b="1" dirty="0">
                          <a:effectLst/>
                        </a:rPr>
                        <a:t>ACTIVIDAD/META</a:t>
                      </a:r>
                      <a:endParaRPr lang="es-MX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 b="1" dirty="0">
                          <a:effectLst/>
                        </a:rPr>
                        <a:t>RESPONSABLES</a:t>
                      </a:r>
                      <a:endParaRPr lang="es-MX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 b="1">
                          <a:effectLst/>
                        </a:rPr>
                        <a:t>METAS</a:t>
                      </a:r>
                      <a:endParaRPr lang="es-MX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 b="1" dirty="0">
                          <a:effectLst/>
                        </a:rPr>
                        <a:t>FACTORES CRITICOS</a:t>
                      </a:r>
                      <a:endParaRPr lang="es-MX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098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CL" sz="1600" dirty="0">
                          <a:effectLst/>
                        </a:rPr>
                        <a:t>Incrementar el presupuesto 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JM Zapata</a:t>
                      </a:r>
                      <a:endParaRPr lang="es-MX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Toda la organización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Incrementar en 30 mil millones el presupuesto 2015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6213" lvl="0" indent="-176213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600"/>
                        <a:buFont typeface="Symbol"/>
                        <a:buChar char=""/>
                        <a:tabLst>
                          <a:tab pos="121920" algn="l"/>
                        </a:tabLst>
                      </a:pPr>
                      <a:r>
                        <a:rPr lang="es-C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Alcanzar un buen nivel de gasto al 30 de junio.</a:t>
                      </a:r>
                      <a:endParaRPr lang="es-MX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600"/>
                        <a:buFont typeface="Symbol"/>
                        <a:buChar char=""/>
                        <a:tabLst>
                          <a:tab pos="121920" algn="l"/>
                        </a:tabLst>
                      </a:pPr>
                      <a:r>
                        <a:rPr lang="es-C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Sensibilizar a DIPRES</a:t>
                      </a:r>
                      <a:endParaRPr lang="es-MX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6213" lvl="0" indent="-176213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600"/>
                        <a:buFont typeface="Symbol"/>
                        <a:buChar char=""/>
                        <a:tabLst>
                          <a:tab pos="121920" algn="l"/>
                        </a:tabLst>
                      </a:pPr>
                      <a:r>
                        <a:rPr lang="es-C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Compromiso del Intendente</a:t>
                      </a:r>
                      <a:endParaRPr lang="es-MX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59103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CL" sz="1600" dirty="0">
                          <a:effectLst/>
                        </a:rPr>
                        <a:t>Ejecutar todo el presupuesto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JM Zapata</a:t>
                      </a:r>
                      <a:endParaRPr lang="es-MX" sz="16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Todo DIVAC</a:t>
                      </a:r>
                      <a:endParaRPr lang="es-MX" sz="16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Toda la organización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Ejecutar el 100% del presupuesto sin devolución de recursos al 31 de diciembre. Ejecutar el 30% al 31 de marzo y </a:t>
                      </a:r>
                      <a:r>
                        <a:rPr lang="es-CL" sz="1600" dirty="0" smtClean="0">
                          <a:effectLst/>
                        </a:rPr>
                        <a:t>60%</a:t>
                      </a:r>
                      <a:r>
                        <a:rPr lang="es-CL" sz="1600" baseline="0" dirty="0" smtClean="0">
                          <a:effectLst/>
                        </a:rPr>
                        <a:t> </a:t>
                      </a:r>
                      <a:r>
                        <a:rPr lang="es-CL" sz="1600" dirty="0" smtClean="0">
                          <a:effectLst/>
                        </a:rPr>
                        <a:t>al </a:t>
                      </a:r>
                      <a:r>
                        <a:rPr lang="es-CL" sz="1600" dirty="0">
                          <a:effectLst/>
                        </a:rPr>
                        <a:t>30 de junio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600"/>
                        <a:buFont typeface="Symbol"/>
                        <a:buChar char=""/>
                        <a:tabLst>
                          <a:tab pos="121920" algn="l"/>
                        </a:tabLst>
                      </a:pPr>
                      <a:r>
                        <a:rPr lang="es-C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Transferencia del Metro</a:t>
                      </a:r>
                      <a:endParaRPr lang="es-MX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600"/>
                        <a:buFont typeface="Symbol"/>
                        <a:buChar char=""/>
                        <a:tabLst>
                          <a:tab pos="121920" algn="l"/>
                        </a:tabLst>
                      </a:pPr>
                      <a:r>
                        <a:rPr lang="es-C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Fortalecimiento de los equipos</a:t>
                      </a:r>
                      <a:endParaRPr lang="es-MX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99093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CL" sz="1600" dirty="0">
                          <a:effectLst/>
                        </a:rPr>
                        <a:t>Reducir la desviación de la programación de gastos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JM Zapata</a:t>
                      </a:r>
                      <a:endParaRPr lang="es-MX" sz="16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M. Catoni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 smtClean="0">
                          <a:effectLst/>
                        </a:rPr>
                        <a:t>Ejecución lograda</a:t>
                      </a:r>
                      <a:r>
                        <a:rPr lang="es-CL" sz="1600" baseline="0" dirty="0" smtClean="0">
                          <a:effectLst/>
                        </a:rPr>
                        <a:t> con una desviación mensual no mayor de un 5% por sobre y por debajo lo reprogramado</a:t>
                      </a:r>
                      <a:r>
                        <a:rPr lang="es-CL" sz="1600" dirty="0">
                          <a:effectLst/>
                        </a:rPr>
                        <a:t> 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600"/>
                        <a:buFont typeface="Symbol"/>
                        <a:buChar char=""/>
                        <a:tabLst>
                          <a:tab pos="121920" algn="l"/>
                        </a:tabLst>
                      </a:pPr>
                      <a:r>
                        <a:rPr lang="es-C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Fortalecimiento de los </a:t>
                      </a:r>
                      <a:r>
                        <a:rPr lang="es-C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equipos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600"/>
                        <a:buFont typeface="Symbol"/>
                        <a:buChar char=""/>
                        <a:tabLst>
                          <a:tab pos="121920" algn="l"/>
                        </a:tabLst>
                      </a:pPr>
                      <a:r>
                        <a:rPr lang="es-C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Mayor contacto de Unidades Técnicas</a:t>
                      </a:r>
                      <a:endParaRPr lang="es-MX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59103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CL" sz="1600" dirty="0">
                          <a:effectLst/>
                        </a:rPr>
                        <a:t>Fortalecimiento de los equipos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JM Zapata</a:t>
                      </a:r>
                      <a:endParaRPr lang="es-MX" sz="16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Creación de la Unidad de Inspecciones y la </a:t>
                      </a:r>
                      <a:r>
                        <a:rPr lang="es-CL" sz="1600" dirty="0" smtClean="0">
                          <a:effectLst/>
                        </a:rPr>
                        <a:t>de</a:t>
                      </a:r>
                      <a:r>
                        <a:rPr lang="es-CL" sz="1600" baseline="0" dirty="0" smtClean="0">
                          <a:effectLst/>
                        </a:rPr>
                        <a:t> Control de Gestión. Fortalecer los Departamento de Proyectos y Transferencias</a:t>
                      </a:r>
                      <a:r>
                        <a:rPr lang="es-CL" sz="1600" dirty="0" smtClean="0">
                          <a:effectLst/>
                        </a:rPr>
                        <a:t>  y uniformidad</a:t>
                      </a:r>
                      <a:r>
                        <a:rPr lang="es-CL" sz="1600" baseline="0" dirty="0" smtClean="0">
                          <a:effectLst/>
                        </a:rPr>
                        <a:t> de grados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600"/>
                        <a:buFont typeface="Symbol"/>
                        <a:buChar char=""/>
                        <a:tabLst>
                          <a:tab pos="121920" algn="l"/>
                        </a:tabLst>
                      </a:pPr>
                      <a:r>
                        <a:rPr lang="es-C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Disposición de mayores recursos</a:t>
                      </a:r>
                      <a:endParaRPr lang="es-MX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CL" smtClean="0"/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98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5 CuadroTexto"/>
          <p:cNvSpPr txBox="1">
            <a:spLocks noChangeArrowheads="1"/>
          </p:cNvSpPr>
          <p:nvPr/>
        </p:nvSpPr>
        <p:spPr bwMode="auto">
          <a:xfrm>
            <a:off x="971550" y="0"/>
            <a:ext cx="73437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>
              <a:latin typeface="Calibri" pitchFamily="34" charset="0"/>
            </a:endParaRPr>
          </a:p>
          <a:p>
            <a:endParaRPr lang="es-MX">
              <a:latin typeface="Calibri" pitchFamily="34" charset="0"/>
            </a:endParaRPr>
          </a:p>
        </p:txBody>
      </p:sp>
      <p:sp>
        <p:nvSpPr>
          <p:cNvPr id="8198" name="1 Rectángulo"/>
          <p:cNvSpPr>
            <a:spLocks noChangeArrowheads="1"/>
          </p:cNvSpPr>
          <p:nvPr/>
        </p:nvSpPr>
        <p:spPr bwMode="auto">
          <a:xfrm>
            <a:off x="250825" y="1125538"/>
            <a:ext cx="4572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CL" b="1">
              <a:latin typeface="Calibri" pitchFamily="34" charset="0"/>
            </a:endParaRPr>
          </a:p>
          <a:p>
            <a:endParaRPr lang="es-ES">
              <a:latin typeface="Calibri" pitchFamily="34" charset="0"/>
            </a:endParaRPr>
          </a:p>
        </p:txBody>
      </p:sp>
      <p:sp>
        <p:nvSpPr>
          <p:cNvPr id="8199" name="6 CuadroTexto"/>
          <p:cNvSpPr txBox="1">
            <a:spLocks noChangeArrowheads="1"/>
          </p:cNvSpPr>
          <p:nvPr/>
        </p:nvSpPr>
        <p:spPr bwMode="auto">
          <a:xfrm>
            <a:off x="395288" y="1773238"/>
            <a:ext cx="8135937" cy="135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es-CL">
              <a:latin typeface="Calibri" pitchFamily="34" charset="0"/>
            </a:endParaRPr>
          </a:p>
          <a:p>
            <a:pPr algn="just"/>
            <a:endParaRPr lang="es-ES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endParaRPr lang="es-ES" sz="1400">
              <a:latin typeface="Calibri" pitchFamily="34" charset="0"/>
            </a:endParaRPr>
          </a:p>
          <a:p>
            <a:endParaRPr lang="es-ES" sz="1400">
              <a:latin typeface="Calibri" pitchFamily="34" charset="0"/>
            </a:endParaRPr>
          </a:p>
          <a:p>
            <a:endParaRPr lang="es-ES">
              <a:latin typeface="Calibri" pitchFamily="34" charset="0"/>
            </a:endParaRPr>
          </a:p>
        </p:txBody>
      </p:sp>
      <p:sp>
        <p:nvSpPr>
          <p:cNvPr id="9390" name="16 CuadroTexto"/>
          <p:cNvSpPr txBox="1">
            <a:spLocks noChangeArrowheads="1"/>
          </p:cNvSpPr>
          <p:nvPr/>
        </p:nvSpPr>
        <p:spPr bwMode="auto">
          <a:xfrm>
            <a:off x="2771775" y="249974"/>
            <a:ext cx="36004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es-CL" sz="2400" b="1" dirty="0" smtClean="0">
                <a:latin typeface="+mn-lt"/>
              </a:rPr>
              <a:t>PROGRAMACION</a:t>
            </a:r>
            <a:endParaRPr lang="es-CL" sz="2400" dirty="0" smtClean="0">
              <a:latin typeface="+mn-lt"/>
            </a:endParaRPr>
          </a:p>
        </p:txBody>
      </p:sp>
      <p:pic>
        <p:nvPicPr>
          <p:cNvPr id="8245" name="Picture 4" descr="http://www.ateneupopular.com/wp-content/uploads/2010/11/chi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2388"/>
            <a:ext cx="14414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46" name="Imagen 1" descr="Descripción: cid:image001.jpg@01CD74BE.C51C0AD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33519" y="81141"/>
            <a:ext cx="963612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503756"/>
              </p:ext>
            </p:extLst>
          </p:nvPr>
        </p:nvGraphicFramePr>
        <p:xfrm>
          <a:off x="227930" y="1125538"/>
          <a:ext cx="8916069" cy="44892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8250"/>
                <a:gridCol w="1573378"/>
                <a:gridCol w="3558746"/>
                <a:gridCol w="1835695"/>
              </a:tblGrid>
              <a:tr h="0">
                <a:tc gridSpan="4">
                  <a:txBody>
                    <a:bodyPr/>
                    <a:lstStyle/>
                    <a:p>
                      <a:pPr marL="1123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3600" b="1" kern="1200" dirty="0">
                          <a:solidFill>
                            <a:srgbClr val="99FF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Calidad</a:t>
                      </a:r>
                      <a:r>
                        <a:rPr lang="es-CL" sz="1600" dirty="0">
                          <a:effectLst/>
                        </a:rPr>
                        <a:t>: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 b="1" dirty="0">
                          <a:effectLst/>
                        </a:rPr>
                        <a:t>ACTIVIDAD/META</a:t>
                      </a:r>
                      <a:endParaRPr lang="es-MX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 b="1" dirty="0">
                          <a:effectLst/>
                        </a:rPr>
                        <a:t>RESPONSABLES</a:t>
                      </a:r>
                      <a:endParaRPr lang="es-MX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 b="1" dirty="0">
                          <a:effectLst/>
                        </a:rPr>
                        <a:t>METAS</a:t>
                      </a:r>
                      <a:endParaRPr lang="es-MX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 b="1" dirty="0">
                          <a:effectLst/>
                        </a:rPr>
                        <a:t>FACTORES CRITICOS</a:t>
                      </a:r>
                      <a:endParaRPr lang="es-MX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98755" algn="l"/>
                          <a:tab pos="228600" algn="l"/>
                        </a:tabLst>
                      </a:pPr>
                      <a:r>
                        <a:rPr lang="es-CL" sz="1600" dirty="0">
                          <a:effectLst/>
                        </a:rPr>
                        <a:t>Reducir el porcentaje de la cartera “problemática”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JM Zapata</a:t>
                      </a:r>
                      <a:endParaRPr lang="es-MX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M. Catoni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Que no exista más de un 10% de la cartera en alguna situación problemática (actualmente tenemos un 17,7%). A cumplirse a partir de Junio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6213" lvl="0" indent="-176213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600"/>
                        <a:buFont typeface="Symbol"/>
                        <a:buChar char=""/>
                        <a:tabLst>
                          <a:tab pos="121920" algn="l"/>
                        </a:tabLst>
                      </a:pPr>
                      <a:r>
                        <a:rPr lang="es-C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Compromiso</a:t>
                      </a:r>
                      <a:r>
                        <a:rPr lang="es-CL" sz="1600" dirty="0">
                          <a:effectLst/>
                        </a:rPr>
                        <a:t> de y presión hacia las unidades técnicas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98755" algn="l"/>
                          <a:tab pos="228600" algn="l"/>
                        </a:tabLst>
                      </a:pPr>
                      <a:r>
                        <a:rPr lang="es-CL" sz="1600" dirty="0">
                          <a:effectLst/>
                        </a:rPr>
                        <a:t>Generar Indicadores de gestión de las Unidades Técnicas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JM Zapata</a:t>
                      </a:r>
                      <a:endParaRPr lang="es-MX" sz="16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R. Silva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Establecer un ranking mensual de calidad de ejecución de la cartera a partir de marzo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600"/>
                        <a:buFont typeface="Symbol"/>
                        <a:buChar char=""/>
                        <a:tabLst>
                          <a:tab pos="121920" algn="l"/>
                        </a:tabLst>
                      </a:pPr>
                      <a:r>
                        <a:rPr lang="es-C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s-MX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98755" algn="l"/>
                          <a:tab pos="228600" algn="l"/>
                        </a:tabLst>
                      </a:pPr>
                      <a:r>
                        <a:rPr lang="es-CL" sz="1600" dirty="0">
                          <a:effectLst/>
                        </a:rPr>
                        <a:t>Implementar el protocolo de respuesta frente a cartera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JM Zapata</a:t>
                      </a:r>
                      <a:endParaRPr lang="es-MX" sz="16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M. Catoni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Socializar el Protocolo y Aplicarlo a partir de mediados de marzo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8900" lvl="0" indent="-88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600"/>
                        <a:buFont typeface="Symbol"/>
                        <a:buChar char=""/>
                        <a:tabLst>
                          <a:tab pos="121920" algn="l"/>
                        </a:tabLst>
                      </a:pPr>
                      <a:r>
                        <a:rPr lang="es-C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Compromiso del CORE</a:t>
                      </a:r>
                      <a:endParaRPr lang="es-MX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98755" algn="l"/>
                          <a:tab pos="228600" algn="l"/>
                        </a:tabLst>
                      </a:pPr>
                      <a:r>
                        <a:rPr lang="es-CL" sz="1600">
                          <a:effectLst/>
                        </a:rPr>
                        <a:t>Modificación de los convenios mandatos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JM Zapata</a:t>
                      </a:r>
                      <a:endParaRPr lang="es-MX" sz="16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M. Catoni</a:t>
                      </a:r>
                      <a:endParaRPr lang="es-MX" sz="16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F. Cancino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Modificar los Convenios Mandatos para su utilización desde marzo- abril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8900" lvl="0" indent="-88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600"/>
                        <a:buFont typeface="Symbol"/>
                        <a:buChar char=""/>
                        <a:tabLst>
                          <a:tab pos="121920" algn="l"/>
                        </a:tabLst>
                      </a:pPr>
                      <a:r>
                        <a:rPr lang="es-C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Apoyo de Jurídico y gestiones ante Contraloría</a:t>
                      </a:r>
                      <a:endParaRPr lang="es-MX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904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CL" smtClean="0"/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98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5 CuadroTexto"/>
          <p:cNvSpPr txBox="1">
            <a:spLocks noChangeArrowheads="1"/>
          </p:cNvSpPr>
          <p:nvPr/>
        </p:nvSpPr>
        <p:spPr bwMode="auto">
          <a:xfrm>
            <a:off x="971550" y="0"/>
            <a:ext cx="73437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>
              <a:latin typeface="Calibri" pitchFamily="34" charset="0"/>
            </a:endParaRPr>
          </a:p>
          <a:p>
            <a:endParaRPr lang="es-MX">
              <a:latin typeface="Calibri" pitchFamily="34" charset="0"/>
            </a:endParaRPr>
          </a:p>
        </p:txBody>
      </p:sp>
      <p:sp>
        <p:nvSpPr>
          <p:cNvPr id="8198" name="1 Rectángulo"/>
          <p:cNvSpPr>
            <a:spLocks noChangeArrowheads="1"/>
          </p:cNvSpPr>
          <p:nvPr/>
        </p:nvSpPr>
        <p:spPr bwMode="auto">
          <a:xfrm>
            <a:off x="250825" y="1125538"/>
            <a:ext cx="4572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CL" b="1">
              <a:latin typeface="Calibri" pitchFamily="34" charset="0"/>
            </a:endParaRPr>
          </a:p>
          <a:p>
            <a:endParaRPr lang="es-ES">
              <a:latin typeface="Calibri" pitchFamily="34" charset="0"/>
            </a:endParaRPr>
          </a:p>
        </p:txBody>
      </p:sp>
      <p:sp>
        <p:nvSpPr>
          <p:cNvPr id="8199" name="6 CuadroTexto"/>
          <p:cNvSpPr txBox="1">
            <a:spLocks noChangeArrowheads="1"/>
          </p:cNvSpPr>
          <p:nvPr/>
        </p:nvSpPr>
        <p:spPr bwMode="auto">
          <a:xfrm>
            <a:off x="395288" y="1773238"/>
            <a:ext cx="8135937" cy="135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es-CL">
              <a:latin typeface="Calibri" pitchFamily="34" charset="0"/>
            </a:endParaRPr>
          </a:p>
          <a:p>
            <a:pPr algn="just"/>
            <a:endParaRPr lang="es-ES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endParaRPr lang="es-ES" sz="1400">
              <a:latin typeface="Calibri" pitchFamily="34" charset="0"/>
            </a:endParaRPr>
          </a:p>
          <a:p>
            <a:endParaRPr lang="es-ES" sz="1400">
              <a:latin typeface="Calibri" pitchFamily="34" charset="0"/>
            </a:endParaRPr>
          </a:p>
          <a:p>
            <a:endParaRPr lang="es-ES">
              <a:latin typeface="Calibri" pitchFamily="34" charset="0"/>
            </a:endParaRPr>
          </a:p>
        </p:txBody>
      </p:sp>
      <p:sp>
        <p:nvSpPr>
          <p:cNvPr id="9390" name="16 CuadroTexto"/>
          <p:cNvSpPr txBox="1">
            <a:spLocks noChangeArrowheads="1"/>
          </p:cNvSpPr>
          <p:nvPr/>
        </p:nvSpPr>
        <p:spPr bwMode="auto">
          <a:xfrm>
            <a:off x="2771775" y="249974"/>
            <a:ext cx="36004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es-CL" sz="2400" b="1" dirty="0" smtClean="0">
                <a:latin typeface="+mn-lt"/>
              </a:rPr>
              <a:t>PROGRAMACION</a:t>
            </a:r>
            <a:endParaRPr lang="es-CL" sz="2400" dirty="0" smtClean="0">
              <a:latin typeface="+mn-lt"/>
            </a:endParaRPr>
          </a:p>
        </p:txBody>
      </p:sp>
      <p:pic>
        <p:nvPicPr>
          <p:cNvPr id="8245" name="Picture 4" descr="http://www.ateneupopular.com/wp-content/uploads/2010/11/chi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2388"/>
            <a:ext cx="14414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46" name="Imagen 1" descr="Descripción: cid:image001.jpg@01CD74BE.C51C0AD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33519" y="81141"/>
            <a:ext cx="963612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459418"/>
              </p:ext>
            </p:extLst>
          </p:nvPr>
        </p:nvGraphicFramePr>
        <p:xfrm>
          <a:off x="179512" y="1125538"/>
          <a:ext cx="8916069" cy="42283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8250"/>
                <a:gridCol w="1573378"/>
                <a:gridCol w="3319132"/>
                <a:gridCol w="2075309"/>
              </a:tblGrid>
              <a:tr h="0">
                <a:tc gridSpan="4">
                  <a:txBody>
                    <a:bodyPr/>
                    <a:lstStyle/>
                    <a:p>
                      <a:pPr marL="1123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3600" b="1" kern="1200" dirty="0">
                          <a:solidFill>
                            <a:srgbClr val="99FF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Calidad</a:t>
                      </a:r>
                      <a:r>
                        <a:rPr lang="es-CL" sz="1600" dirty="0">
                          <a:effectLst/>
                        </a:rPr>
                        <a:t>: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 b="1" dirty="0">
                          <a:effectLst/>
                        </a:rPr>
                        <a:t>ACTIVIDAD/META</a:t>
                      </a:r>
                      <a:endParaRPr lang="es-MX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 b="1" dirty="0">
                          <a:effectLst/>
                        </a:rPr>
                        <a:t>RESPONSABLES</a:t>
                      </a:r>
                      <a:endParaRPr lang="es-MX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 b="1" dirty="0">
                          <a:effectLst/>
                        </a:rPr>
                        <a:t>METAS</a:t>
                      </a:r>
                      <a:endParaRPr lang="es-MX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 b="1" dirty="0">
                          <a:effectLst/>
                        </a:rPr>
                        <a:t>FACTORES CRITICOS</a:t>
                      </a:r>
                      <a:endParaRPr lang="es-MX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98755" algn="l"/>
                          <a:tab pos="228600" algn="l"/>
                        </a:tabLst>
                      </a:pPr>
                      <a:r>
                        <a:rPr lang="es-CL" sz="1600" dirty="0">
                          <a:effectLst/>
                        </a:rPr>
                        <a:t>Generación de indicadores del desempeño de los analistas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JM Zapata</a:t>
                      </a:r>
                      <a:endParaRPr lang="es-MX" sz="16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R. Silva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Elaborar un indicador “objetivo” de desempeño de los analistas como insumo para su </a:t>
                      </a:r>
                      <a:r>
                        <a:rPr lang="es-CL" sz="1600" dirty="0" smtClean="0">
                          <a:effectLst/>
                        </a:rPr>
                        <a:t>evaluación. A partir</a:t>
                      </a:r>
                      <a:r>
                        <a:rPr lang="es-CL" sz="1600" baseline="0" dirty="0" smtClean="0">
                          <a:effectLst/>
                        </a:rPr>
                        <a:t> de marzo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600"/>
                        <a:buFont typeface="Symbol"/>
                        <a:buChar char=""/>
                        <a:tabLst>
                          <a:tab pos="121920" algn="l"/>
                        </a:tabLst>
                      </a:pPr>
                      <a:r>
                        <a:rPr lang="es-CL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98755" algn="l"/>
                          <a:tab pos="228600" algn="l"/>
                        </a:tabLst>
                      </a:pPr>
                      <a:r>
                        <a:rPr lang="es-CL" sz="1600" dirty="0">
                          <a:effectLst/>
                        </a:rPr>
                        <a:t>Evaluar la satisfacción de nuestros usuarios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JM Zapata</a:t>
                      </a:r>
                      <a:endParaRPr lang="es-MX" sz="16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R. Silva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Aplicación de encuesta semestral de satisfacción y evaluación de usuarios: </a:t>
                      </a:r>
                      <a:r>
                        <a:rPr lang="es-CL" sz="1600" dirty="0" err="1">
                          <a:effectLst/>
                        </a:rPr>
                        <a:t>Secplas</a:t>
                      </a:r>
                      <a:r>
                        <a:rPr lang="es-CL" sz="1600" dirty="0">
                          <a:effectLst/>
                        </a:rPr>
                        <a:t>, </a:t>
                      </a:r>
                      <a:r>
                        <a:rPr lang="es-CL" sz="1600" dirty="0" err="1">
                          <a:effectLst/>
                        </a:rPr>
                        <a:t>DOMs</a:t>
                      </a:r>
                      <a:r>
                        <a:rPr lang="es-CL" sz="1600" dirty="0">
                          <a:effectLst/>
                        </a:rPr>
                        <a:t> y </a:t>
                      </a:r>
                      <a:r>
                        <a:rPr lang="es-CL" sz="1600" dirty="0" smtClean="0">
                          <a:effectLst/>
                        </a:rPr>
                        <a:t>Contratistas .</a:t>
                      </a:r>
                      <a:r>
                        <a:rPr lang="es-CL" sz="1600" baseline="0" dirty="0" smtClean="0">
                          <a:effectLst/>
                        </a:rPr>
                        <a:t> Junio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600"/>
                        <a:buFont typeface="Symbol"/>
                        <a:buChar char=""/>
                        <a:tabLst>
                          <a:tab pos="121920" algn="l"/>
                        </a:tabLst>
                      </a:pPr>
                      <a:r>
                        <a:rPr lang="es-CL" sz="1600">
                          <a:effectLst/>
                        </a:rPr>
                        <a:t>Disposición de recursos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98755" algn="l"/>
                          <a:tab pos="228600" algn="l"/>
                        </a:tabLst>
                      </a:pPr>
                      <a:r>
                        <a:rPr lang="es-CL" sz="1600" dirty="0">
                          <a:effectLst/>
                        </a:rPr>
                        <a:t>Mejorar la inspección de las obras civiles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JM Zapata</a:t>
                      </a:r>
                      <a:endParaRPr lang="es-MX" sz="16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M. Catoni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Creación de la Unidad y aumentar la calidad y cantidad de las inspecciones. Inspeccionar el 100% de las obras civiles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600"/>
                        <a:buFont typeface="Symbol"/>
                        <a:buChar char=""/>
                        <a:tabLst>
                          <a:tab pos="121920" algn="l"/>
                        </a:tabLst>
                      </a:pPr>
                      <a:r>
                        <a:rPr lang="es-CL" sz="1600" dirty="0">
                          <a:effectLst/>
                        </a:rPr>
                        <a:t>Disposición de recursos</a:t>
                      </a:r>
                      <a:endParaRPr lang="es-MX" sz="16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600"/>
                        <a:buFont typeface="Symbol"/>
                        <a:buChar char=""/>
                        <a:tabLst>
                          <a:tab pos="121920" algn="l"/>
                        </a:tabLst>
                      </a:pPr>
                      <a:r>
                        <a:rPr lang="es-CL" sz="1600" dirty="0">
                          <a:effectLst/>
                        </a:rPr>
                        <a:t>Definir el estándar de la inspección</a:t>
                      </a:r>
                      <a:endParaRPr lang="es-MX" sz="16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600"/>
                        <a:buFont typeface="Symbol"/>
                        <a:buChar char=""/>
                        <a:tabLst>
                          <a:tab pos="121920" algn="l"/>
                        </a:tabLst>
                      </a:pPr>
                      <a:r>
                        <a:rPr lang="es-CL" sz="1600" dirty="0">
                          <a:effectLst/>
                        </a:rPr>
                        <a:t>Mejorar la relación con los ITOS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201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CL" smtClean="0"/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98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5 CuadroTexto"/>
          <p:cNvSpPr txBox="1">
            <a:spLocks noChangeArrowheads="1"/>
          </p:cNvSpPr>
          <p:nvPr/>
        </p:nvSpPr>
        <p:spPr bwMode="auto">
          <a:xfrm>
            <a:off x="971550" y="0"/>
            <a:ext cx="73437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>
              <a:latin typeface="Calibri" pitchFamily="34" charset="0"/>
            </a:endParaRPr>
          </a:p>
          <a:p>
            <a:endParaRPr lang="es-MX">
              <a:latin typeface="Calibri" pitchFamily="34" charset="0"/>
            </a:endParaRPr>
          </a:p>
        </p:txBody>
      </p:sp>
      <p:sp>
        <p:nvSpPr>
          <p:cNvPr id="8198" name="1 Rectángulo"/>
          <p:cNvSpPr>
            <a:spLocks noChangeArrowheads="1"/>
          </p:cNvSpPr>
          <p:nvPr/>
        </p:nvSpPr>
        <p:spPr bwMode="auto">
          <a:xfrm>
            <a:off x="250825" y="1125538"/>
            <a:ext cx="4572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CL" b="1">
              <a:latin typeface="Calibri" pitchFamily="34" charset="0"/>
            </a:endParaRPr>
          </a:p>
          <a:p>
            <a:endParaRPr lang="es-ES">
              <a:latin typeface="Calibri" pitchFamily="34" charset="0"/>
            </a:endParaRPr>
          </a:p>
        </p:txBody>
      </p:sp>
      <p:sp>
        <p:nvSpPr>
          <p:cNvPr id="8199" name="6 CuadroTexto"/>
          <p:cNvSpPr txBox="1">
            <a:spLocks noChangeArrowheads="1"/>
          </p:cNvSpPr>
          <p:nvPr/>
        </p:nvSpPr>
        <p:spPr bwMode="auto">
          <a:xfrm>
            <a:off x="395288" y="1773238"/>
            <a:ext cx="8135937" cy="135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es-CL">
              <a:latin typeface="Calibri" pitchFamily="34" charset="0"/>
            </a:endParaRPr>
          </a:p>
          <a:p>
            <a:pPr algn="just"/>
            <a:endParaRPr lang="es-ES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endParaRPr lang="es-ES" sz="1400">
              <a:latin typeface="Calibri" pitchFamily="34" charset="0"/>
            </a:endParaRPr>
          </a:p>
          <a:p>
            <a:endParaRPr lang="es-ES" sz="1400">
              <a:latin typeface="Calibri" pitchFamily="34" charset="0"/>
            </a:endParaRPr>
          </a:p>
          <a:p>
            <a:endParaRPr lang="es-ES">
              <a:latin typeface="Calibri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488074"/>
              </p:ext>
            </p:extLst>
          </p:nvPr>
        </p:nvGraphicFramePr>
        <p:xfrm>
          <a:off x="216983" y="340794"/>
          <a:ext cx="8713661" cy="61316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1867"/>
                <a:gridCol w="1518266"/>
                <a:gridCol w="3168352"/>
                <a:gridCol w="2075176"/>
              </a:tblGrid>
              <a:tr h="0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3600" b="1" kern="1200" dirty="0">
                          <a:solidFill>
                            <a:srgbClr val="99FF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Información</a:t>
                      </a:r>
                      <a:r>
                        <a:rPr lang="es-CL" sz="1600" dirty="0">
                          <a:effectLst/>
                        </a:rPr>
                        <a:t>: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 b="1" dirty="0">
                          <a:effectLst/>
                        </a:rPr>
                        <a:t>ACTIVIDAD/META</a:t>
                      </a:r>
                      <a:endParaRPr lang="es-MX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 b="1" dirty="0">
                          <a:effectLst/>
                        </a:rPr>
                        <a:t>RESPONSABLES</a:t>
                      </a:r>
                      <a:endParaRPr lang="es-MX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 b="1" dirty="0">
                          <a:effectLst/>
                        </a:rPr>
                        <a:t>METAS</a:t>
                      </a:r>
                      <a:endParaRPr lang="es-MX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 b="1" dirty="0">
                          <a:effectLst/>
                        </a:rPr>
                        <a:t>FACTORES CRITICOS</a:t>
                      </a:r>
                      <a:endParaRPr lang="es-MX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198755" algn="l"/>
                          <a:tab pos="228600" algn="l"/>
                        </a:tabLst>
                      </a:pPr>
                      <a:r>
                        <a:rPr lang="es-CL" sz="1600" dirty="0">
                          <a:effectLst/>
                        </a:rPr>
                        <a:t>Mejorar y uniformar los sistemas de registro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JM Zapata</a:t>
                      </a:r>
                      <a:endParaRPr lang="es-MX" sz="16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R. </a:t>
                      </a:r>
                      <a:r>
                        <a:rPr lang="es-CL" sz="1600" dirty="0">
                          <a:effectLst/>
                        </a:rPr>
                        <a:t>Silva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Crear un sistema único de registro y seguimiento de proyectos de la DIVAC- Marzo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600"/>
                        <a:buFont typeface="Symbol"/>
                        <a:buChar char=""/>
                        <a:tabLst>
                          <a:tab pos="121920" algn="l"/>
                        </a:tabLst>
                      </a:pPr>
                      <a:r>
                        <a:rPr lang="es-CL" sz="1600">
                          <a:effectLst/>
                        </a:rPr>
                        <a:t>Compromiso con la medida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198755" algn="l"/>
                          <a:tab pos="228600" algn="l"/>
                        </a:tabLst>
                      </a:pPr>
                      <a:r>
                        <a:rPr lang="es-CL" sz="1600" dirty="0">
                          <a:effectLst/>
                        </a:rPr>
                        <a:t>Generar más información pública sobre la cartera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JM Zapata</a:t>
                      </a:r>
                      <a:endParaRPr lang="es-MX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R. Silva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Emitir un informativo semanal de indicadores críticos de la cartera, a partir de segunda quincena de marzo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600"/>
                        <a:buFont typeface="Symbol"/>
                        <a:buChar char=""/>
                        <a:tabLst>
                          <a:tab pos="121920" algn="l"/>
                        </a:tabLst>
                      </a:pPr>
                      <a:r>
                        <a:rPr lang="es-CL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198755" algn="l"/>
                          <a:tab pos="228600" algn="l"/>
                        </a:tabLst>
                      </a:pPr>
                      <a:r>
                        <a:rPr lang="es-CL" sz="1600" dirty="0">
                          <a:effectLst/>
                        </a:rPr>
                        <a:t>Generar un sistema uniformado de registro de la inversión regional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JM Zapata</a:t>
                      </a:r>
                      <a:endParaRPr lang="es-MX" sz="16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R. Silva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Generar un sistema único de información de la inversión regional a partir del </a:t>
                      </a:r>
                      <a:r>
                        <a:rPr lang="es-CL" sz="1600" dirty="0" smtClean="0">
                          <a:effectLst/>
                        </a:rPr>
                        <a:t>PROPIR- Abril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600"/>
                        <a:buFont typeface="Symbol"/>
                        <a:buChar char=""/>
                        <a:tabLst>
                          <a:tab pos="121920" algn="l"/>
                        </a:tabLst>
                      </a:pPr>
                      <a:r>
                        <a:rPr lang="es-CL" sz="1600">
                          <a:effectLst/>
                        </a:rPr>
                        <a:t>Compromiso de SUBDERE y MIDESO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198755" algn="l"/>
                          <a:tab pos="228600" algn="l"/>
                        </a:tabLst>
                      </a:pPr>
                      <a:r>
                        <a:rPr lang="es-CL" sz="1600" dirty="0">
                          <a:effectLst/>
                        </a:rPr>
                        <a:t>Evaluación del impacto de la Circular 47.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JM Zapata</a:t>
                      </a:r>
                      <a:endParaRPr lang="es-MX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R. Silva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Analizar los efectos de la aplicación de esta circular a Julio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600"/>
                        <a:buFont typeface="Symbol"/>
                        <a:buChar char=""/>
                        <a:tabLst>
                          <a:tab pos="121920" algn="l"/>
                        </a:tabLst>
                      </a:pPr>
                      <a:r>
                        <a:rPr lang="es-CL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3600" b="1" kern="1200" dirty="0">
                          <a:solidFill>
                            <a:srgbClr val="99FF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Proyectos</a:t>
                      </a:r>
                      <a:r>
                        <a:rPr lang="es-CL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CL" sz="3600" b="1" kern="1200" dirty="0">
                          <a:solidFill>
                            <a:srgbClr val="99FF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 2%:</a:t>
                      </a:r>
                      <a:endParaRPr lang="es-MX" sz="3600" b="1" kern="1200" dirty="0">
                        <a:solidFill>
                          <a:srgbClr val="99FF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 b="1" dirty="0">
                          <a:effectLst/>
                        </a:rPr>
                        <a:t>ACTIVIDAD/META</a:t>
                      </a:r>
                      <a:endParaRPr lang="es-MX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 b="1" dirty="0">
                          <a:effectLst/>
                        </a:rPr>
                        <a:t>RESPONSABLES</a:t>
                      </a:r>
                      <a:endParaRPr lang="es-MX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 b="1" dirty="0">
                          <a:effectLst/>
                        </a:rPr>
                        <a:t>METAS</a:t>
                      </a:r>
                      <a:endParaRPr lang="es-MX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 b="1" dirty="0">
                          <a:effectLst/>
                        </a:rPr>
                        <a:t>FACTORES CRITICOS</a:t>
                      </a:r>
                      <a:endParaRPr lang="es-MX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98755" algn="l"/>
                          <a:tab pos="228600" algn="l"/>
                        </a:tabLst>
                      </a:pPr>
                      <a:r>
                        <a:rPr lang="es-CL" sz="1600" dirty="0">
                          <a:effectLst/>
                        </a:rPr>
                        <a:t>Cerrar cartera</a:t>
                      </a:r>
                      <a:r>
                        <a:rPr lang="es-ES_tradnl" sz="1600" dirty="0">
                          <a:effectLst/>
                        </a:rPr>
                        <a:t> de arrastre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dirty="0">
                          <a:effectLst/>
                        </a:rPr>
                        <a:t> </a:t>
                      </a:r>
                      <a:r>
                        <a:rPr lang="es-CL" sz="1600" dirty="0" smtClean="0">
                          <a:effectLst/>
                        </a:rPr>
                        <a:t>JM Zapata</a:t>
                      </a:r>
                      <a:endParaRPr lang="es-MX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Cerrar administrativamente el 100% de los proyectos de los años 2014 y anteriores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600"/>
                        <a:buFont typeface="Symbol"/>
                        <a:buChar char=""/>
                        <a:tabLst>
                          <a:tab pos="121920" algn="l"/>
                        </a:tabLst>
                      </a:pPr>
                      <a:r>
                        <a:rPr lang="es-CL" sz="1600" dirty="0">
                          <a:effectLst/>
                        </a:rPr>
                        <a:t> 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80181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792</TotalTime>
  <Words>605</Words>
  <Application>Microsoft Office PowerPoint</Application>
  <PresentationFormat>Presentación en pantalla (4:3)</PresentationFormat>
  <Paragraphs>137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lmunozr</dc:creator>
  <cp:lastModifiedBy>DIVAC</cp:lastModifiedBy>
  <cp:revision>92</cp:revision>
  <dcterms:created xsi:type="dcterms:W3CDTF">2013-03-27T13:21:09Z</dcterms:created>
  <dcterms:modified xsi:type="dcterms:W3CDTF">2015-01-19T17:19:09Z</dcterms:modified>
</cp:coreProperties>
</file>