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9" r:id="rId3"/>
    <p:sldId id="271" r:id="rId4"/>
    <p:sldId id="268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es-C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8" autoAdjust="0"/>
    <p:restoredTop sz="94660"/>
  </p:normalViewPr>
  <p:slideViewPr>
    <p:cSldViewPr>
      <p:cViewPr>
        <p:scale>
          <a:sx n="124" d="100"/>
          <a:sy n="124" d="100"/>
        </p:scale>
        <p:origin x="828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7EA32-DFD7-4DA1-8E0D-6F5B458B5583}" type="datetimeFigureOut">
              <a:rPr lang="es-CL"/>
              <a:pPr>
                <a:defRPr/>
              </a:pPr>
              <a:t>21-01-2015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49BB3-2C05-4829-98A0-E73707D68971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A2511-1064-4D15-952B-FBC66385C05B}" type="datetimeFigureOut">
              <a:rPr lang="es-CL"/>
              <a:pPr>
                <a:defRPr/>
              </a:pPr>
              <a:t>21-01-2015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64ADE-570A-400F-9710-82C5A1F74C91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771ED-5D8B-4802-8D38-B54537365499}" type="datetimeFigureOut">
              <a:rPr lang="es-CL"/>
              <a:pPr>
                <a:defRPr/>
              </a:pPr>
              <a:t>21-01-2015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CC1A8-85A8-4339-9373-96349002E0DB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B0626-7B90-40AC-ACCF-1D894C520D51}" type="datetimeFigureOut">
              <a:rPr lang="es-CL"/>
              <a:pPr>
                <a:defRPr/>
              </a:pPr>
              <a:t>21-01-2015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00E23-7BDC-4CD2-8135-FAF89E29FEE6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4BAD8-84AA-4258-9111-5FA30B5F87DA}" type="datetimeFigureOut">
              <a:rPr lang="es-CL"/>
              <a:pPr>
                <a:defRPr/>
              </a:pPr>
              <a:t>21-01-2015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C3AF7-2C83-4527-AE77-CE2C41C6C04A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596F8-77B4-4194-9C1C-B8C70A011598}" type="datetimeFigureOut">
              <a:rPr lang="es-CL"/>
              <a:pPr>
                <a:defRPr/>
              </a:pPr>
              <a:t>21-01-2015</a:t>
            </a:fld>
            <a:endParaRPr lang="es-C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CAC4A-A71B-483D-86AF-88C1B9C836BC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7664E-CA6C-4C9F-9056-8638BE96D0AA}" type="datetimeFigureOut">
              <a:rPr lang="es-CL"/>
              <a:pPr>
                <a:defRPr/>
              </a:pPr>
              <a:t>21-01-2015</a:t>
            </a:fld>
            <a:endParaRPr lang="es-CL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ABF99-25CF-4441-861B-8849DE50FEFD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40263-A8A6-4C1E-9BEE-4B5232303D30}" type="datetimeFigureOut">
              <a:rPr lang="es-CL"/>
              <a:pPr>
                <a:defRPr/>
              </a:pPr>
              <a:t>21-01-2015</a:t>
            </a:fld>
            <a:endParaRPr lang="es-CL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27E42-4418-4E52-95B2-8F859065EF87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C63BB-C8CA-4263-9DD3-F592C06F0A44}" type="datetimeFigureOut">
              <a:rPr lang="es-CL"/>
              <a:pPr>
                <a:defRPr/>
              </a:pPr>
              <a:t>21-01-2015</a:t>
            </a:fld>
            <a:endParaRPr lang="es-CL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74314-2078-488B-8A05-EBEFDB31D6E6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6CA06-2045-4E8F-9A49-53342FC69FBB}" type="datetimeFigureOut">
              <a:rPr lang="es-CL"/>
              <a:pPr>
                <a:defRPr/>
              </a:pPr>
              <a:t>21-01-2015</a:t>
            </a:fld>
            <a:endParaRPr lang="es-C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2B1F4-D2DE-4D45-8636-EEB8B24C9128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18BCD-441C-4CC8-AB85-AFDFE3BECFB0}" type="datetimeFigureOut">
              <a:rPr lang="es-CL"/>
              <a:pPr>
                <a:defRPr/>
              </a:pPr>
              <a:t>21-01-2015</a:t>
            </a:fld>
            <a:endParaRPr lang="es-C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2712C-414B-4B79-A6B8-BF4E8527D1F3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CL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177008B-8125-4842-B131-874D395B3D13}" type="datetimeFigureOut">
              <a:rPr lang="es-CL"/>
              <a:pPr>
                <a:defRPr/>
              </a:pPr>
              <a:t>21-01-2015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1A13D2D-9698-4FEA-83A3-64914614DC11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CL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5 CuadroTexto"/>
          <p:cNvSpPr txBox="1">
            <a:spLocks noChangeArrowheads="1"/>
          </p:cNvSpPr>
          <p:nvPr/>
        </p:nvSpPr>
        <p:spPr bwMode="auto">
          <a:xfrm>
            <a:off x="971550" y="0"/>
            <a:ext cx="7343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latin typeface="Calibri" pitchFamily="34" charset="0"/>
            </a:endParaRPr>
          </a:p>
          <a:p>
            <a:endParaRPr lang="es-MX">
              <a:latin typeface="Calibri" pitchFamily="34" charset="0"/>
            </a:endParaRPr>
          </a:p>
        </p:txBody>
      </p:sp>
      <p:sp>
        <p:nvSpPr>
          <p:cNvPr id="8198" name="1 Rectángulo"/>
          <p:cNvSpPr>
            <a:spLocks noChangeArrowheads="1"/>
          </p:cNvSpPr>
          <p:nvPr/>
        </p:nvSpPr>
        <p:spPr bwMode="auto">
          <a:xfrm>
            <a:off x="250825" y="112553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b="1">
              <a:latin typeface="Calibri" pitchFamily="34" charset="0"/>
            </a:endParaRPr>
          </a:p>
          <a:p>
            <a:endParaRPr lang="es-ES">
              <a:latin typeface="Calibri" pitchFamily="34" charset="0"/>
            </a:endParaRPr>
          </a:p>
        </p:txBody>
      </p:sp>
      <p:sp>
        <p:nvSpPr>
          <p:cNvPr id="8199" name="6 CuadroTexto"/>
          <p:cNvSpPr txBox="1">
            <a:spLocks noChangeArrowheads="1"/>
          </p:cNvSpPr>
          <p:nvPr/>
        </p:nvSpPr>
        <p:spPr bwMode="auto">
          <a:xfrm>
            <a:off x="395288" y="1773238"/>
            <a:ext cx="8135937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s-CL">
              <a:latin typeface="Calibri" pitchFamily="34" charset="0"/>
            </a:endParaRPr>
          </a:p>
          <a:p>
            <a:pPr algn="just"/>
            <a:endParaRPr lang="es-ES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es-ES" sz="1400">
              <a:latin typeface="Calibri" pitchFamily="34" charset="0"/>
            </a:endParaRPr>
          </a:p>
          <a:p>
            <a:endParaRPr lang="es-ES" sz="1400">
              <a:latin typeface="Calibri" pitchFamily="34" charset="0"/>
            </a:endParaRPr>
          </a:p>
          <a:p>
            <a:endParaRPr lang="es-ES">
              <a:latin typeface="Calibri" pitchFamily="34" charset="0"/>
            </a:endParaRPr>
          </a:p>
        </p:txBody>
      </p:sp>
      <p:sp>
        <p:nvSpPr>
          <p:cNvPr id="9390" name="16 CuadroTexto"/>
          <p:cNvSpPr txBox="1">
            <a:spLocks noChangeArrowheads="1"/>
          </p:cNvSpPr>
          <p:nvPr/>
        </p:nvSpPr>
        <p:spPr bwMode="auto">
          <a:xfrm>
            <a:off x="2771775" y="509588"/>
            <a:ext cx="36004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s-CL" sz="2400" b="1" dirty="0" smtClean="0">
                <a:latin typeface="+mn-lt"/>
              </a:rPr>
              <a:t>Tabla para presentar </a:t>
            </a:r>
            <a:r>
              <a:rPr lang="es-CL" sz="2400" b="1" dirty="0" err="1" smtClean="0">
                <a:latin typeface="+mn-lt"/>
              </a:rPr>
              <a:t>programacion</a:t>
            </a:r>
            <a:r>
              <a:rPr lang="es-CL" sz="2400" b="1" dirty="0" smtClean="0">
                <a:latin typeface="+mn-lt"/>
              </a:rPr>
              <a:t> </a:t>
            </a:r>
            <a:endParaRPr lang="es-CL" sz="2400" dirty="0" smtClean="0">
              <a:latin typeface="+mn-lt"/>
            </a:endParaRPr>
          </a:p>
        </p:txBody>
      </p:sp>
      <p:pic>
        <p:nvPicPr>
          <p:cNvPr id="8245" name="Picture 4" descr="http://www.ateneupopular.com/wp-content/uploads/2010/11/ch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27038"/>
            <a:ext cx="1441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6" name="Imagen 1" descr="Descripción: cid:image001.jpg@01CD74BE.C51C0AD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0638" y="427038"/>
            <a:ext cx="963612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81477271"/>
              </p:ext>
            </p:extLst>
          </p:nvPr>
        </p:nvGraphicFramePr>
        <p:xfrm>
          <a:off x="611560" y="1628798"/>
          <a:ext cx="7920880" cy="4253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296144"/>
                <a:gridCol w="1584176"/>
                <a:gridCol w="1584176"/>
                <a:gridCol w="1584176"/>
              </a:tblGrid>
              <a:tr h="747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ACTIVIDAD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9" marR="34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RESPONSABLES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9" marR="34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METAS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9" marR="34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INDICADORES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9" marR="34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FACTORES CRITICOS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9" marR="34329" marT="0" marB="0"/>
                </a:tc>
              </a:tr>
              <a:tr h="582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Elaborar y ejecutar plan de mejoras de ambientes laborales</a:t>
                      </a:r>
                      <a:endParaRPr lang="es-CL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(definir tareas a realizar durante año 2015).</a:t>
                      </a:r>
                      <a:endParaRPr lang="es-CL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Algunas tareas ya definidas: Instalación de 2 ascensores ala poniente, habilitación completa del piso 7 para CORE RM, Renovación de vehículo institucional y Levantamiento sistema eléctrico edificio GORE</a:t>
                      </a:r>
                      <a:endParaRPr lang="es-C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Depto. SSGG</a:t>
                      </a:r>
                      <a:endParaRPr lang="es-C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Cumplir en un 90% con las tareas del Plan de Mejoras de Ambientes Laborales, durante el año 2015</a:t>
                      </a:r>
                      <a:endParaRPr lang="es-C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Porcentaje de cumplimiento de las tareas del Plan de Mejoras de Ambientes Laborales, durante el año 2015</a:t>
                      </a:r>
                      <a:endParaRPr lang="es-C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Algunos espacios de trabajo poco saludables, inseguros e incómodos utilizados por los funcionarios del GORE</a:t>
                      </a:r>
                      <a:endParaRPr lang="es-E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CL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5 CuadroTexto"/>
          <p:cNvSpPr txBox="1">
            <a:spLocks noChangeArrowheads="1"/>
          </p:cNvSpPr>
          <p:nvPr/>
        </p:nvSpPr>
        <p:spPr bwMode="auto">
          <a:xfrm>
            <a:off x="971550" y="0"/>
            <a:ext cx="7343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latin typeface="Calibri" pitchFamily="34" charset="0"/>
            </a:endParaRPr>
          </a:p>
          <a:p>
            <a:endParaRPr lang="es-MX">
              <a:latin typeface="Calibri" pitchFamily="34" charset="0"/>
            </a:endParaRPr>
          </a:p>
        </p:txBody>
      </p:sp>
      <p:sp>
        <p:nvSpPr>
          <p:cNvPr id="8198" name="1 Rectángulo"/>
          <p:cNvSpPr>
            <a:spLocks noChangeArrowheads="1"/>
          </p:cNvSpPr>
          <p:nvPr/>
        </p:nvSpPr>
        <p:spPr bwMode="auto">
          <a:xfrm>
            <a:off x="250825" y="112553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b="1">
              <a:latin typeface="Calibri" pitchFamily="34" charset="0"/>
            </a:endParaRPr>
          </a:p>
          <a:p>
            <a:endParaRPr lang="es-ES">
              <a:latin typeface="Calibri" pitchFamily="34" charset="0"/>
            </a:endParaRPr>
          </a:p>
        </p:txBody>
      </p:sp>
      <p:sp>
        <p:nvSpPr>
          <p:cNvPr id="8199" name="6 CuadroTexto"/>
          <p:cNvSpPr txBox="1">
            <a:spLocks noChangeArrowheads="1"/>
          </p:cNvSpPr>
          <p:nvPr/>
        </p:nvSpPr>
        <p:spPr bwMode="auto">
          <a:xfrm>
            <a:off x="395288" y="1773238"/>
            <a:ext cx="8135937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s-CL">
              <a:latin typeface="Calibri" pitchFamily="34" charset="0"/>
            </a:endParaRPr>
          </a:p>
          <a:p>
            <a:pPr algn="just"/>
            <a:endParaRPr lang="es-ES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es-ES" sz="1400">
              <a:latin typeface="Calibri" pitchFamily="34" charset="0"/>
            </a:endParaRPr>
          </a:p>
          <a:p>
            <a:endParaRPr lang="es-ES" sz="1400">
              <a:latin typeface="Calibri" pitchFamily="34" charset="0"/>
            </a:endParaRPr>
          </a:p>
          <a:p>
            <a:endParaRPr lang="es-ES">
              <a:latin typeface="Calibri" pitchFamily="34" charset="0"/>
            </a:endParaRPr>
          </a:p>
        </p:txBody>
      </p:sp>
      <p:sp>
        <p:nvSpPr>
          <p:cNvPr id="9390" name="16 CuadroTexto"/>
          <p:cNvSpPr txBox="1">
            <a:spLocks noChangeArrowheads="1"/>
          </p:cNvSpPr>
          <p:nvPr/>
        </p:nvSpPr>
        <p:spPr bwMode="auto">
          <a:xfrm>
            <a:off x="2771775" y="509588"/>
            <a:ext cx="36004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s-CL" sz="2400" b="1" dirty="0" smtClean="0">
                <a:latin typeface="+mn-lt"/>
              </a:rPr>
              <a:t>Tabla para presentar </a:t>
            </a:r>
            <a:r>
              <a:rPr lang="es-CL" sz="2400" b="1" dirty="0" err="1" smtClean="0">
                <a:latin typeface="+mn-lt"/>
              </a:rPr>
              <a:t>programacion</a:t>
            </a:r>
            <a:r>
              <a:rPr lang="es-CL" sz="2400" b="1" dirty="0" smtClean="0">
                <a:latin typeface="+mn-lt"/>
              </a:rPr>
              <a:t> </a:t>
            </a:r>
            <a:endParaRPr lang="es-CL" sz="2400" dirty="0" smtClean="0">
              <a:latin typeface="+mn-lt"/>
            </a:endParaRPr>
          </a:p>
        </p:txBody>
      </p:sp>
      <p:pic>
        <p:nvPicPr>
          <p:cNvPr id="8245" name="Picture 4" descr="http://www.ateneupopular.com/wp-content/uploads/2010/11/ch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27038"/>
            <a:ext cx="1441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6" name="Imagen 1" descr="Descripción: cid:image001.jpg@01CD74BE.C51C0AD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0638" y="427038"/>
            <a:ext cx="963612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8221938"/>
              </p:ext>
            </p:extLst>
          </p:nvPr>
        </p:nvGraphicFramePr>
        <p:xfrm>
          <a:off x="611560" y="2132856"/>
          <a:ext cx="7920880" cy="4067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584176"/>
                <a:gridCol w="1584176"/>
                <a:gridCol w="1584176"/>
                <a:gridCol w="1584176"/>
              </a:tblGrid>
              <a:tr h="692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ACTIVIDAD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9" marR="34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RESPONSABLES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9" marR="34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METAS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9" marR="34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INDICADORES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9" marR="34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FACTORES CRITICOS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9" marR="34329" marT="0" marB="0"/>
                </a:tc>
              </a:tr>
              <a:tr h="539485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1er</a:t>
                      </a:r>
                      <a:r>
                        <a:rPr lang="es-ES" sz="1400" baseline="0" dirty="0" smtClean="0"/>
                        <a:t> Informe de Desempeño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Depto.</a:t>
                      </a:r>
                      <a:r>
                        <a:rPr lang="es-ES" sz="1400" baseline="0" dirty="0" smtClean="0"/>
                        <a:t> Gestión de Personas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100%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Que las</a:t>
                      </a:r>
                      <a:r>
                        <a:rPr lang="es-ES" sz="1400" baseline="0" dirty="0" smtClean="0"/>
                        <a:t> Jefaturas finalicen el proceso</a:t>
                      </a:r>
                      <a:endParaRPr lang="es-ES" sz="1400" dirty="0"/>
                    </a:p>
                  </a:txBody>
                  <a:tcPr/>
                </a:tc>
              </a:tr>
              <a:tr h="592953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Elección</a:t>
                      </a:r>
                      <a:r>
                        <a:rPr lang="es-ES" sz="1400" baseline="0" dirty="0" smtClean="0"/>
                        <a:t> Representantes Consejo de Bienestar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Depto.</a:t>
                      </a:r>
                      <a:r>
                        <a:rPr lang="es-ES" sz="1400" baseline="0" dirty="0" smtClean="0"/>
                        <a:t> Gestión de Personas</a:t>
                      </a:r>
                      <a:endParaRPr lang="es-ES" sz="1400" dirty="0" smtClean="0"/>
                    </a:p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100%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Que no se cumplan los plazos</a:t>
                      </a:r>
                      <a:endParaRPr lang="es-ES" sz="1400" dirty="0"/>
                    </a:p>
                  </a:txBody>
                  <a:tcPr/>
                </a:tc>
              </a:tr>
              <a:tr h="592953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 </a:t>
                      </a:r>
                      <a:r>
                        <a:rPr lang="es-ES" sz="1400" dirty="0" err="1" smtClean="0"/>
                        <a:t>er</a:t>
                      </a:r>
                      <a:r>
                        <a:rPr lang="es-ES" sz="1400" dirty="0" smtClean="0"/>
                        <a:t> Informe de Dotación </a:t>
                      </a:r>
                      <a:r>
                        <a:rPr lang="es-ES" sz="1400" dirty="0" err="1" smtClean="0"/>
                        <a:t>Dipres</a:t>
                      </a:r>
                      <a:endParaRPr lang="es-ES" sz="1400" dirty="0" smtClean="0"/>
                    </a:p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Depto.</a:t>
                      </a:r>
                      <a:r>
                        <a:rPr lang="es-ES" sz="1400" baseline="0" dirty="0" smtClean="0"/>
                        <a:t> Gestión de Personas</a:t>
                      </a:r>
                      <a:endParaRPr lang="es-ES" sz="1400" dirty="0" smtClean="0"/>
                    </a:p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100%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No cumplir con los plazos de envío</a:t>
                      </a:r>
                      <a:endParaRPr lang="es-ES" sz="1400" dirty="0"/>
                    </a:p>
                  </a:txBody>
                  <a:tcPr/>
                </a:tc>
              </a:tr>
              <a:tr h="931783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Aprobación</a:t>
                      </a:r>
                      <a:r>
                        <a:rPr lang="es-ES" sz="1400" baseline="0" dirty="0" smtClean="0"/>
                        <a:t> de solicitudes Presupuestarias </a:t>
                      </a:r>
                    </a:p>
                    <a:p>
                      <a:pPr algn="ctr"/>
                      <a:r>
                        <a:rPr lang="es-ES" sz="1400" baseline="0" dirty="0" smtClean="0"/>
                        <a:t>Relacionadas con personas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Depto.</a:t>
                      </a:r>
                      <a:r>
                        <a:rPr lang="es-ES" sz="1400" baseline="0" dirty="0" smtClean="0"/>
                        <a:t> Gestión de Personas –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aseline="0" dirty="0" smtClean="0"/>
                        <a:t>Finanzas </a:t>
                      </a:r>
                      <a:endParaRPr lang="es-ES" sz="1400" dirty="0" smtClean="0"/>
                    </a:p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100%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No contar con los recursos necesarios </a:t>
                      </a:r>
                      <a:endParaRPr lang="es-E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CL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5 CuadroTexto"/>
          <p:cNvSpPr txBox="1">
            <a:spLocks noChangeArrowheads="1"/>
          </p:cNvSpPr>
          <p:nvPr/>
        </p:nvSpPr>
        <p:spPr bwMode="auto">
          <a:xfrm>
            <a:off x="971550" y="0"/>
            <a:ext cx="7343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latin typeface="Calibri" pitchFamily="34" charset="0"/>
            </a:endParaRPr>
          </a:p>
          <a:p>
            <a:endParaRPr lang="es-MX">
              <a:latin typeface="Calibri" pitchFamily="34" charset="0"/>
            </a:endParaRPr>
          </a:p>
        </p:txBody>
      </p:sp>
      <p:sp>
        <p:nvSpPr>
          <p:cNvPr id="8198" name="1 Rectángulo"/>
          <p:cNvSpPr>
            <a:spLocks noChangeArrowheads="1"/>
          </p:cNvSpPr>
          <p:nvPr/>
        </p:nvSpPr>
        <p:spPr bwMode="auto">
          <a:xfrm>
            <a:off x="250825" y="112553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b="1">
              <a:latin typeface="Calibri" pitchFamily="34" charset="0"/>
            </a:endParaRPr>
          </a:p>
          <a:p>
            <a:endParaRPr lang="es-ES">
              <a:latin typeface="Calibri" pitchFamily="34" charset="0"/>
            </a:endParaRPr>
          </a:p>
        </p:txBody>
      </p:sp>
      <p:sp>
        <p:nvSpPr>
          <p:cNvPr id="8199" name="6 CuadroTexto"/>
          <p:cNvSpPr txBox="1">
            <a:spLocks noChangeArrowheads="1"/>
          </p:cNvSpPr>
          <p:nvPr/>
        </p:nvSpPr>
        <p:spPr bwMode="auto">
          <a:xfrm>
            <a:off x="395288" y="1773238"/>
            <a:ext cx="8135937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s-CL">
              <a:latin typeface="Calibri" pitchFamily="34" charset="0"/>
            </a:endParaRPr>
          </a:p>
          <a:p>
            <a:pPr algn="just"/>
            <a:endParaRPr lang="es-ES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es-ES" sz="1400">
              <a:latin typeface="Calibri" pitchFamily="34" charset="0"/>
            </a:endParaRPr>
          </a:p>
          <a:p>
            <a:endParaRPr lang="es-ES" sz="1400">
              <a:latin typeface="Calibri" pitchFamily="34" charset="0"/>
            </a:endParaRPr>
          </a:p>
          <a:p>
            <a:endParaRPr lang="es-ES">
              <a:latin typeface="Calibri" pitchFamily="34" charset="0"/>
            </a:endParaRPr>
          </a:p>
        </p:txBody>
      </p:sp>
      <p:sp>
        <p:nvSpPr>
          <p:cNvPr id="9390" name="16 CuadroTexto"/>
          <p:cNvSpPr txBox="1">
            <a:spLocks noChangeArrowheads="1"/>
          </p:cNvSpPr>
          <p:nvPr/>
        </p:nvSpPr>
        <p:spPr bwMode="auto">
          <a:xfrm>
            <a:off x="2771775" y="509588"/>
            <a:ext cx="36004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s-CL" sz="2400" b="1" dirty="0" smtClean="0">
                <a:latin typeface="+mn-lt"/>
              </a:rPr>
              <a:t>Tabla para presentar </a:t>
            </a:r>
            <a:r>
              <a:rPr lang="es-CL" sz="2400" b="1" dirty="0" err="1" smtClean="0">
                <a:latin typeface="+mn-lt"/>
              </a:rPr>
              <a:t>programacion</a:t>
            </a:r>
            <a:r>
              <a:rPr lang="es-CL" sz="2400" b="1" dirty="0" smtClean="0">
                <a:latin typeface="+mn-lt"/>
              </a:rPr>
              <a:t> </a:t>
            </a:r>
            <a:endParaRPr lang="es-CL" sz="2400" dirty="0" smtClean="0">
              <a:latin typeface="+mn-lt"/>
            </a:endParaRPr>
          </a:p>
        </p:txBody>
      </p:sp>
      <p:pic>
        <p:nvPicPr>
          <p:cNvPr id="8245" name="Picture 4" descr="http://www.ateneupopular.com/wp-content/uploads/2010/11/ch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27038"/>
            <a:ext cx="1441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6" name="Imagen 1" descr="Descripción: cid:image001.jpg@01CD74BE.C51C0AD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0638" y="427038"/>
            <a:ext cx="963612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89810480"/>
              </p:ext>
            </p:extLst>
          </p:nvPr>
        </p:nvGraphicFramePr>
        <p:xfrm>
          <a:off x="611560" y="2181434"/>
          <a:ext cx="7920880" cy="2687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584176"/>
                <a:gridCol w="1584176"/>
                <a:gridCol w="1584176"/>
                <a:gridCol w="1584176"/>
              </a:tblGrid>
              <a:tr h="272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ACTIVIDAD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9" marR="34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RESPONSABLES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9" marR="34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METAS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9" marR="34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INDICADORES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9" marR="34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FACTORES CRITICOS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9" marR="34329" marT="0" marB="0"/>
                </a:tc>
              </a:tr>
              <a:tr h="241508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Tener digitalizadas</a:t>
                      </a:r>
                      <a:r>
                        <a:rPr lang="es-ES" sz="1400" baseline="0" dirty="0" smtClean="0"/>
                        <a:t> las Resoluciones de los años 2009 y 2010, Afectas y Exentas. Subirlas a la intranet del Servicio.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Jefatura</a:t>
                      </a:r>
                      <a:r>
                        <a:rPr lang="es-ES" sz="1400" baseline="0" dirty="0" smtClean="0"/>
                        <a:t> Departamento Gestión Documental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100%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Publicación  en la Intranet Institucional.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CL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5 CuadroTexto"/>
          <p:cNvSpPr txBox="1">
            <a:spLocks noChangeArrowheads="1"/>
          </p:cNvSpPr>
          <p:nvPr/>
        </p:nvSpPr>
        <p:spPr bwMode="auto">
          <a:xfrm>
            <a:off x="971550" y="0"/>
            <a:ext cx="7343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latin typeface="Calibri" pitchFamily="34" charset="0"/>
            </a:endParaRPr>
          </a:p>
          <a:p>
            <a:endParaRPr lang="es-MX">
              <a:latin typeface="Calibri" pitchFamily="34" charset="0"/>
            </a:endParaRPr>
          </a:p>
        </p:txBody>
      </p:sp>
      <p:sp>
        <p:nvSpPr>
          <p:cNvPr id="8198" name="1 Rectángulo"/>
          <p:cNvSpPr>
            <a:spLocks noChangeArrowheads="1"/>
          </p:cNvSpPr>
          <p:nvPr/>
        </p:nvSpPr>
        <p:spPr bwMode="auto">
          <a:xfrm>
            <a:off x="250825" y="112553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b="1">
              <a:latin typeface="Calibri" pitchFamily="34" charset="0"/>
            </a:endParaRPr>
          </a:p>
          <a:p>
            <a:endParaRPr lang="es-ES">
              <a:latin typeface="Calibri" pitchFamily="34" charset="0"/>
            </a:endParaRPr>
          </a:p>
        </p:txBody>
      </p:sp>
      <p:sp>
        <p:nvSpPr>
          <p:cNvPr id="8199" name="6 CuadroTexto"/>
          <p:cNvSpPr txBox="1">
            <a:spLocks noChangeArrowheads="1"/>
          </p:cNvSpPr>
          <p:nvPr/>
        </p:nvSpPr>
        <p:spPr bwMode="auto">
          <a:xfrm>
            <a:off x="395288" y="1773238"/>
            <a:ext cx="8135937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s-CL">
              <a:latin typeface="Calibri" pitchFamily="34" charset="0"/>
            </a:endParaRPr>
          </a:p>
          <a:p>
            <a:pPr algn="just"/>
            <a:endParaRPr lang="es-ES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es-ES" sz="1400">
              <a:latin typeface="Calibri" pitchFamily="34" charset="0"/>
            </a:endParaRPr>
          </a:p>
          <a:p>
            <a:endParaRPr lang="es-ES" sz="1400">
              <a:latin typeface="Calibri" pitchFamily="34" charset="0"/>
            </a:endParaRPr>
          </a:p>
          <a:p>
            <a:endParaRPr lang="es-ES">
              <a:latin typeface="Calibri" pitchFamily="34" charset="0"/>
            </a:endParaRPr>
          </a:p>
        </p:txBody>
      </p:sp>
      <p:sp>
        <p:nvSpPr>
          <p:cNvPr id="9390" name="16 CuadroTexto"/>
          <p:cNvSpPr txBox="1">
            <a:spLocks noChangeArrowheads="1"/>
          </p:cNvSpPr>
          <p:nvPr/>
        </p:nvSpPr>
        <p:spPr bwMode="auto">
          <a:xfrm>
            <a:off x="2771775" y="509588"/>
            <a:ext cx="36004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s-CL" sz="2400" b="1" dirty="0" smtClean="0">
                <a:latin typeface="+mn-lt"/>
              </a:rPr>
              <a:t>Tabla para presentar </a:t>
            </a:r>
            <a:r>
              <a:rPr lang="es-CL" sz="2400" b="1" dirty="0" err="1" smtClean="0">
                <a:latin typeface="+mn-lt"/>
              </a:rPr>
              <a:t>programacion</a:t>
            </a:r>
            <a:r>
              <a:rPr lang="es-CL" sz="2400" b="1" dirty="0" smtClean="0">
                <a:latin typeface="+mn-lt"/>
              </a:rPr>
              <a:t> </a:t>
            </a:r>
            <a:endParaRPr lang="es-CL" sz="2400" dirty="0" smtClean="0">
              <a:latin typeface="+mn-lt"/>
            </a:endParaRPr>
          </a:p>
        </p:txBody>
      </p:sp>
      <p:pic>
        <p:nvPicPr>
          <p:cNvPr id="8245" name="Picture 4" descr="http://www.ateneupopular.com/wp-content/uploads/2010/11/ch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27038"/>
            <a:ext cx="1441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6" name="Imagen 1" descr="Descripción: cid:image001.jpg@01CD74BE.C51C0AD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0638" y="427038"/>
            <a:ext cx="963612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81477271"/>
              </p:ext>
            </p:extLst>
          </p:nvPr>
        </p:nvGraphicFramePr>
        <p:xfrm>
          <a:off x="611560" y="1628798"/>
          <a:ext cx="7920880" cy="3704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584176"/>
                <a:gridCol w="1584176"/>
                <a:gridCol w="1584176"/>
                <a:gridCol w="1584176"/>
              </a:tblGrid>
              <a:tr h="747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ACTIVIDAD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9" marR="34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RESPONSABLES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9" marR="34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METAS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9" marR="34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INDICADORES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9" marR="34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FACTORES CRITICOS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9" marR="34329" marT="0" marB="0"/>
                </a:tc>
              </a:tr>
              <a:tr h="582363">
                <a:tc>
                  <a:txBody>
                    <a:bodyPr/>
                    <a:lstStyle/>
                    <a:p>
                      <a:pPr algn="ctr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Sistema de Administración y Gestión de la Inversión Regional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Jefatura</a:t>
                      </a:r>
                      <a:r>
                        <a:rPr lang="es-ES" sz="1400" baseline="0" dirty="0" smtClean="0"/>
                        <a:t> Departamento de Informática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Cierre </a:t>
                      </a:r>
                      <a:r>
                        <a:rPr lang="es-ES" sz="1400" dirty="0" err="1" smtClean="0"/>
                        <a:t>implentación</a:t>
                      </a:r>
                      <a:r>
                        <a:rPr lang="es-ES" sz="1400" baseline="0" dirty="0" smtClean="0"/>
                        <a:t> módulos </a:t>
                      </a:r>
                      <a:r>
                        <a:rPr lang="es-ES" sz="1400" baseline="0" dirty="0" err="1" smtClean="0"/>
                        <a:t>Preinversión</a:t>
                      </a:r>
                      <a:r>
                        <a:rPr lang="es-ES" sz="1400" baseline="0" dirty="0" smtClean="0"/>
                        <a:t>, Control de proyectos y reportes</a:t>
                      </a:r>
                      <a:r>
                        <a:rPr lang="es-ES" sz="1100" baseline="0" dirty="0" smtClean="0"/>
                        <a:t>.</a:t>
                      </a:r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Reporte con situación de proyecto emitido desde SAGIR 2</a:t>
                      </a:r>
                      <a:endParaRPr lang="es-E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Carga información actualizada</a:t>
                      </a: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continuidad de trabajo</a:t>
                      </a:r>
                      <a:endParaRPr lang="es-E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82363">
                <a:tc>
                  <a:txBody>
                    <a:bodyPr/>
                    <a:lstStyle/>
                    <a:p>
                      <a:pPr algn="ctr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Implementación Sistema de Gestion de Abastecimiento y Control de Ejecución Presupuesto 01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Jefatura</a:t>
                      </a:r>
                      <a:r>
                        <a:rPr lang="es-ES" sz="1400" baseline="0" dirty="0" smtClean="0"/>
                        <a:t> Departamento de Informática</a:t>
                      </a:r>
                      <a:endParaRPr lang="es-ES" sz="1400" dirty="0" smtClean="0"/>
                    </a:p>
                    <a:p>
                      <a:pPr algn="ctr"/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Control de la ejecución del plan de compra y control de gastos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Marcha blanca en ejecución.</a:t>
                      </a:r>
                      <a:endParaRPr lang="es-E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CL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5 CuadroTexto"/>
          <p:cNvSpPr txBox="1">
            <a:spLocks noChangeArrowheads="1"/>
          </p:cNvSpPr>
          <p:nvPr/>
        </p:nvSpPr>
        <p:spPr bwMode="auto">
          <a:xfrm>
            <a:off x="971550" y="0"/>
            <a:ext cx="7343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latin typeface="Calibri" pitchFamily="34" charset="0"/>
            </a:endParaRPr>
          </a:p>
          <a:p>
            <a:endParaRPr lang="es-MX">
              <a:latin typeface="Calibri" pitchFamily="34" charset="0"/>
            </a:endParaRPr>
          </a:p>
        </p:txBody>
      </p:sp>
      <p:sp>
        <p:nvSpPr>
          <p:cNvPr id="8198" name="1 Rectángulo"/>
          <p:cNvSpPr>
            <a:spLocks noChangeArrowheads="1"/>
          </p:cNvSpPr>
          <p:nvPr/>
        </p:nvSpPr>
        <p:spPr bwMode="auto">
          <a:xfrm>
            <a:off x="250825" y="112553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b="1">
              <a:latin typeface="Calibri" pitchFamily="34" charset="0"/>
            </a:endParaRPr>
          </a:p>
          <a:p>
            <a:endParaRPr lang="es-ES">
              <a:latin typeface="Calibri" pitchFamily="34" charset="0"/>
            </a:endParaRPr>
          </a:p>
        </p:txBody>
      </p:sp>
      <p:sp>
        <p:nvSpPr>
          <p:cNvPr id="8199" name="6 CuadroTexto"/>
          <p:cNvSpPr txBox="1">
            <a:spLocks noChangeArrowheads="1"/>
          </p:cNvSpPr>
          <p:nvPr/>
        </p:nvSpPr>
        <p:spPr bwMode="auto">
          <a:xfrm>
            <a:off x="395288" y="1773238"/>
            <a:ext cx="8135937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s-CL">
              <a:latin typeface="Calibri" pitchFamily="34" charset="0"/>
            </a:endParaRPr>
          </a:p>
          <a:p>
            <a:pPr algn="just"/>
            <a:endParaRPr lang="es-ES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es-ES" sz="1400">
              <a:latin typeface="Calibri" pitchFamily="34" charset="0"/>
            </a:endParaRPr>
          </a:p>
          <a:p>
            <a:endParaRPr lang="es-ES" sz="1400">
              <a:latin typeface="Calibri" pitchFamily="34" charset="0"/>
            </a:endParaRPr>
          </a:p>
          <a:p>
            <a:endParaRPr lang="es-ES">
              <a:latin typeface="Calibri" pitchFamily="34" charset="0"/>
            </a:endParaRPr>
          </a:p>
        </p:txBody>
      </p:sp>
      <p:sp>
        <p:nvSpPr>
          <p:cNvPr id="9390" name="16 CuadroTexto"/>
          <p:cNvSpPr txBox="1">
            <a:spLocks noChangeArrowheads="1"/>
          </p:cNvSpPr>
          <p:nvPr/>
        </p:nvSpPr>
        <p:spPr bwMode="auto">
          <a:xfrm>
            <a:off x="2771775" y="509588"/>
            <a:ext cx="36004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s-CL" sz="2400" b="1" dirty="0" smtClean="0">
                <a:latin typeface="+mn-lt"/>
              </a:rPr>
              <a:t>Tabla para presentar </a:t>
            </a:r>
            <a:r>
              <a:rPr lang="es-CL" sz="2400" b="1" dirty="0" err="1" smtClean="0">
                <a:latin typeface="+mn-lt"/>
              </a:rPr>
              <a:t>programacion</a:t>
            </a:r>
            <a:r>
              <a:rPr lang="es-CL" sz="2400" b="1" dirty="0" smtClean="0">
                <a:latin typeface="+mn-lt"/>
              </a:rPr>
              <a:t> </a:t>
            </a:r>
            <a:endParaRPr lang="es-CL" sz="2400" dirty="0" smtClean="0">
              <a:latin typeface="+mn-lt"/>
            </a:endParaRPr>
          </a:p>
        </p:txBody>
      </p:sp>
      <p:pic>
        <p:nvPicPr>
          <p:cNvPr id="8245" name="Picture 4" descr="http://www.ateneupopular.com/wp-content/uploads/2010/11/ch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27038"/>
            <a:ext cx="1441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6" name="Imagen 1" descr="Descripción: cid:image001.jpg@01CD74BE.C51C0AD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0638" y="427038"/>
            <a:ext cx="963612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43153352"/>
              </p:ext>
            </p:extLst>
          </p:nvPr>
        </p:nvGraphicFramePr>
        <p:xfrm>
          <a:off x="611559" y="2204864"/>
          <a:ext cx="8064894" cy="3301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942"/>
                <a:gridCol w="1332461"/>
                <a:gridCol w="1612979"/>
                <a:gridCol w="1683109"/>
                <a:gridCol w="2384403"/>
              </a:tblGrid>
              <a:tr h="615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ACTIVIDAD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9" marR="34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RESPONSABLES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9" marR="34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METAS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9" marR="34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INDICADORES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9" marR="34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FACTORES CRITICOS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9" marR="34329" marT="0" marB="0"/>
                </a:tc>
              </a:tr>
              <a:tr h="2686376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Plan de Compras Institucional año 2015</a:t>
                      </a:r>
                      <a:endParaRPr lang="es-E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Jefe</a:t>
                      </a:r>
                      <a:r>
                        <a:rPr lang="es-ES" sz="1400" baseline="0" dirty="0" smtClean="0"/>
                        <a:t> Departamento Gestión Abastecimiento</a:t>
                      </a:r>
                      <a:endParaRPr lang="es-E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72000" indent="-72000" algn="l">
                        <a:buFont typeface="Wingdings" panose="05000000000000000000" pitchFamily="2" charset="2"/>
                        <a:buChar char="ü"/>
                      </a:pPr>
                      <a:r>
                        <a:rPr lang="es-ES" sz="1400" dirty="0" smtClean="0"/>
                        <a:t>Obtener</a:t>
                      </a:r>
                      <a:r>
                        <a:rPr lang="es-ES" sz="1400" baseline="0" dirty="0" smtClean="0"/>
                        <a:t> resolución que aprueba plan de compras institucional antes del 30 de marzo.</a:t>
                      </a:r>
                    </a:p>
                    <a:p>
                      <a:pPr marL="72000" indent="-72000" algn="l">
                        <a:buFont typeface="Wingdings" panose="05000000000000000000" pitchFamily="2" charset="2"/>
                        <a:buChar char="ü"/>
                      </a:pPr>
                      <a:r>
                        <a:rPr lang="es-ES" sz="1400" baseline="0" dirty="0" smtClean="0"/>
                        <a:t>Publicar plan de compras Institucional en la plataforma mercadopublico.cl</a:t>
                      </a:r>
                      <a:endParaRPr lang="es-E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72000" indent="-72000" algn="l">
                        <a:buFont typeface="Wingdings" panose="05000000000000000000" pitchFamily="2" charset="2"/>
                        <a:buChar char="ü"/>
                      </a:pPr>
                      <a:r>
                        <a:rPr lang="es-ES" sz="1400" dirty="0" smtClean="0"/>
                        <a:t>Resolución tramitada que aprueba plan de compras institucional año 2015</a:t>
                      </a:r>
                    </a:p>
                    <a:p>
                      <a:pPr marL="72000" indent="-72000" algn="l">
                        <a:buFont typeface="Wingdings" panose="05000000000000000000" pitchFamily="2" charset="2"/>
                        <a:buChar char="ü"/>
                      </a:pPr>
                      <a:r>
                        <a:rPr lang="es-ES" sz="1400" dirty="0" smtClean="0"/>
                        <a:t>Publicación Plan de Compras en Mercadopublico.cl</a:t>
                      </a:r>
                    </a:p>
                    <a:p>
                      <a:pPr algn="ctr"/>
                      <a:endParaRPr lang="es-ES" sz="1400" dirty="0" smtClean="0"/>
                    </a:p>
                    <a:p>
                      <a:pPr algn="ctr"/>
                      <a:endParaRPr lang="es-ES" sz="1400" dirty="0" smtClean="0"/>
                    </a:p>
                    <a:p>
                      <a:pPr algn="ctr"/>
                      <a:endParaRPr lang="es-E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72000" indent="-72000" algn="ctr">
                        <a:buFont typeface="Wingdings" panose="05000000000000000000" pitchFamily="2" charset="2"/>
                        <a:buChar char="Ø"/>
                      </a:pPr>
                      <a:r>
                        <a:rPr lang="es-ES" sz="1400" baseline="0" dirty="0" smtClean="0"/>
                        <a:t>Jefes/as de Departamentos del GORE no respondan oportunamente a la solicitud de entrega del plan de compras 2015.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CL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5 CuadroTexto"/>
          <p:cNvSpPr txBox="1">
            <a:spLocks noChangeArrowheads="1"/>
          </p:cNvSpPr>
          <p:nvPr/>
        </p:nvSpPr>
        <p:spPr bwMode="auto">
          <a:xfrm>
            <a:off x="971550" y="0"/>
            <a:ext cx="7343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latin typeface="Calibri" pitchFamily="34" charset="0"/>
            </a:endParaRPr>
          </a:p>
          <a:p>
            <a:endParaRPr lang="es-MX">
              <a:latin typeface="Calibri" pitchFamily="34" charset="0"/>
            </a:endParaRPr>
          </a:p>
        </p:txBody>
      </p:sp>
      <p:sp>
        <p:nvSpPr>
          <p:cNvPr id="8198" name="1 Rectángulo"/>
          <p:cNvSpPr>
            <a:spLocks noChangeArrowheads="1"/>
          </p:cNvSpPr>
          <p:nvPr/>
        </p:nvSpPr>
        <p:spPr bwMode="auto">
          <a:xfrm>
            <a:off x="250825" y="112553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b="1">
              <a:latin typeface="Calibri" pitchFamily="34" charset="0"/>
            </a:endParaRPr>
          </a:p>
          <a:p>
            <a:endParaRPr lang="es-ES">
              <a:latin typeface="Calibri" pitchFamily="34" charset="0"/>
            </a:endParaRPr>
          </a:p>
        </p:txBody>
      </p:sp>
      <p:sp>
        <p:nvSpPr>
          <p:cNvPr id="8199" name="6 CuadroTexto"/>
          <p:cNvSpPr txBox="1">
            <a:spLocks noChangeArrowheads="1"/>
          </p:cNvSpPr>
          <p:nvPr/>
        </p:nvSpPr>
        <p:spPr bwMode="auto">
          <a:xfrm>
            <a:off x="395288" y="1773238"/>
            <a:ext cx="8135937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s-CL">
              <a:latin typeface="Calibri" pitchFamily="34" charset="0"/>
            </a:endParaRPr>
          </a:p>
          <a:p>
            <a:pPr algn="just"/>
            <a:endParaRPr lang="es-ES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es-ES" sz="1400">
              <a:latin typeface="Calibri" pitchFamily="34" charset="0"/>
            </a:endParaRPr>
          </a:p>
          <a:p>
            <a:endParaRPr lang="es-ES" sz="1400">
              <a:latin typeface="Calibri" pitchFamily="34" charset="0"/>
            </a:endParaRPr>
          </a:p>
          <a:p>
            <a:endParaRPr lang="es-ES">
              <a:latin typeface="Calibri" pitchFamily="34" charset="0"/>
            </a:endParaRPr>
          </a:p>
        </p:txBody>
      </p:sp>
      <p:sp>
        <p:nvSpPr>
          <p:cNvPr id="9390" name="16 CuadroTexto"/>
          <p:cNvSpPr txBox="1">
            <a:spLocks noChangeArrowheads="1"/>
          </p:cNvSpPr>
          <p:nvPr/>
        </p:nvSpPr>
        <p:spPr bwMode="auto">
          <a:xfrm>
            <a:off x="2771775" y="509588"/>
            <a:ext cx="36004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s-CL" sz="2400" b="1" dirty="0" smtClean="0">
                <a:latin typeface="+mn-lt"/>
              </a:rPr>
              <a:t>Tabla para presentar </a:t>
            </a:r>
            <a:r>
              <a:rPr lang="es-CL" sz="2400" b="1" dirty="0" err="1" smtClean="0">
                <a:latin typeface="+mn-lt"/>
              </a:rPr>
              <a:t>programacion</a:t>
            </a:r>
            <a:r>
              <a:rPr lang="es-CL" sz="2400" b="1" dirty="0" smtClean="0">
                <a:latin typeface="+mn-lt"/>
              </a:rPr>
              <a:t> </a:t>
            </a:r>
            <a:endParaRPr lang="es-CL" sz="2400" dirty="0" smtClean="0">
              <a:latin typeface="+mn-lt"/>
            </a:endParaRPr>
          </a:p>
        </p:txBody>
      </p:sp>
      <p:pic>
        <p:nvPicPr>
          <p:cNvPr id="8245" name="Picture 4" descr="http://www.ateneupopular.com/wp-content/uploads/2010/11/ch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27038"/>
            <a:ext cx="1441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6" name="Imagen 1" descr="Descripción: cid:image001.jpg@01CD74BE.C51C0AD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0638" y="427038"/>
            <a:ext cx="963612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43153352"/>
              </p:ext>
            </p:extLst>
          </p:nvPr>
        </p:nvGraphicFramePr>
        <p:xfrm>
          <a:off x="395537" y="1772816"/>
          <a:ext cx="8280918" cy="444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19"/>
                <a:gridCol w="1368152"/>
                <a:gridCol w="1656184"/>
                <a:gridCol w="1728192"/>
                <a:gridCol w="2448271"/>
              </a:tblGrid>
              <a:tr h="615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ACTIVIDAD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9" marR="34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RESPONSABLES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9" marR="34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METAS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9" marR="34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INDICADORES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9" marR="34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</a:rPr>
                        <a:t>FACTORES CRITICOS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9" marR="34329" marT="0" marB="0"/>
                </a:tc>
              </a:tr>
              <a:tr h="3826905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Gestión de Contratos</a:t>
                      </a:r>
                      <a:endParaRPr lang="es-E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Jefe</a:t>
                      </a:r>
                      <a:r>
                        <a:rPr lang="es-ES" sz="1400" baseline="0" dirty="0" smtClean="0"/>
                        <a:t> departamento Gestión Abastecimiento</a:t>
                      </a:r>
                      <a:endParaRPr lang="es-E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72000" indent="-72000" algn="l">
                        <a:buFont typeface="Wingdings" panose="05000000000000000000" pitchFamily="2" charset="2"/>
                        <a:buChar char="ü"/>
                      </a:pPr>
                      <a:r>
                        <a:rPr lang="es-ES" sz="1400" dirty="0" smtClean="0"/>
                        <a:t>Recibir contratos y resoluciones de contratos de 8 licitaciones 2014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es-ES" sz="1400" dirty="0" smtClean="0"/>
                    </a:p>
                    <a:p>
                      <a:pPr marL="72000" indent="-72000" algn="l">
                        <a:buFont typeface="Wingdings" panose="05000000000000000000" pitchFamily="2" charset="2"/>
                        <a:buChar char="ü"/>
                      </a:pPr>
                      <a:r>
                        <a:rPr lang="es-ES" sz="1400" dirty="0" smtClean="0"/>
                        <a:t>Enviar las ordenes de compra por mercadopublico.cl de los 8</a:t>
                      </a:r>
                      <a:r>
                        <a:rPr lang="es-ES" sz="1400" baseline="0" dirty="0" smtClean="0"/>
                        <a:t> contratos 2014 lo antes posible</a:t>
                      </a:r>
                      <a:endParaRPr lang="es-E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72000" indent="-72000" algn="l">
                        <a:buFont typeface="Wingdings" panose="05000000000000000000" pitchFamily="2" charset="2"/>
                        <a:buChar char="ü"/>
                      </a:pPr>
                      <a:r>
                        <a:rPr lang="es-ES" sz="1400" dirty="0" smtClean="0"/>
                        <a:t>Resolución que aprueba contrato totalmente tramitada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es-ES" sz="1400" dirty="0" smtClean="0"/>
                    </a:p>
                    <a:p>
                      <a:pPr marL="72000" indent="-72000" algn="l">
                        <a:buFont typeface="Wingdings" panose="05000000000000000000" pitchFamily="2" charset="2"/>
                        <a:buChar char="ü"/>
                      </a:pPr>
                      <a:r>
                        <a:rPr lang="es-ES" sz="1400" dirty="0" smtClean="0"/>
                        <a:t>Contrato firmado por ambas</a:t>
                      </a:r>
                      <a:r>
                        <a:rPr lang="es-ES" sz="1400" baseline="0" dirty="0" smtClean="0"/>
                        <a:t> partes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es-ES" sz="1400" baseline="0" dirty="0" smtClean="0"/>
                    </a:p>
                    <a:p>
                      <a:pPr marL="72000" indent="-72000" algn="l">
                        <a:buFont typeface="Wingdings" panose="05000000000000000000" pitchFamily="2" charset="2"/>
                        <a:buChar char="ü"/>
                      </a:pPr>
                      <a:r>
                        <a:rPr lang="es-ES" sz="1400" baseline="0" dirty="0" smtClean="0"/>
                        <a:t>Publicación del contrato y su resolución en mercadopublico.cl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es-ES" sz="1400" baseline="0" dirty="0" smtClean="0"/>
                    </a:p>
                    <a:p>
                      <a:pPr marL="72000" indent="-72000" algn="l">
                        <a:buFont typeface="Wingdings" panose="05000000000000000000" pitchFamily="2" charset="2"/>
                        <a:buChar char="ü"/>
                      </a:pPr>
                      <a:r>
                        <a:rPr lang="es-ES" sz="1400" baseline="0" dirty="0" smtClean="0"/>
                        <a:t>Envío de orden de compra al proveedor por mercadopublico.cl</a:t>
                      </a:r>
                      <a:endParaRPr lang="es-E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72000" indent="-72000" algn="l">
                        <a:buFont typeface="Wingdings" panose="05000000000000000000" pitchFamily="2" charset="2"/>
                        <a:buChar char="Ø"/>
                      </a:pP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Proveedor se retrase en la entrega de boleta de fiel cumplimiento de contrato</a:t>
                      </a:r>
                    </a:p>
                    <a:p>
                      <a:pPr marL="72000" indent="-72000" algn="l">
                        <a:buFont typeface="Wingdings" panose="05000000000000000000" pitchFamily="2" charset="2"/>
                        <a:buChar char="Ø"/>
                      </a:pP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Proveedor se atrase en firmar el contrato</a:t>
                      </a:r>
                    </a:p>
                    <a:p>
                      <a:pPr marL="72000" indent="-72000" algn="l">
                        <a:buFont typeface="Wingdings" panose="05000000000000000000" pitchFamily="2" charset="2"/>
                        <a:buChar char="Ø"/>
                      </a:pP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Depto. Jurídico se demore en la elaboración del contrato y la resolución que la aprueba </a:t>
                      </a:r>
                    </a:p>
                    <a:p>
                      <a:pPr marL="72000" indent="-72000" algn="l">
                        <a:buFont typeface="Wingdings" panose="05000000000000000000" pitchFamily="2" charset="2"/>
                        <a:buChar char="Ø"/>
                      </a:pP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Asesor Jurídico se demore en la elaboración del contrato y la resolución que la aprueba.</a:t>
                      </a:r>
                      <a:endParaRPr lang="es-E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CL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5 CuadroTexto"/>
          <p:cNvSpPr txBox="1">
            <a:spLocks noChangeArrowheads="1"/>
          </p:cNvSpPr>
          <p:nvPr/>
        </p:nvSpPr>
        <p:spPr bwMode="auto">
          <a:xfrm>
            <a:off x="971550" y="0"/>
            <a:ext cx="7343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latin typeface="Calibri" pitchFamily="34" charset="0"/>
            </a:endParaRPr>
          </a:p>
          <a:p>
            <a:endParaRPr lang="es-MX">
              <a:latin typeface="Calibri" pitchFamily="34" charset="0"/>
            </a:endParaRPr>
          </a:p>
        </p:txBody>
      </p:sp>
      <p:sp>
        <p:nvSpPr>
          <p:cNvPr id="8198" name="1 Rectángulo"/>
          <p:cNvSpPr>
            <a:spLocks noChangeArrowheads="1"/>
          </p:cNvSpPr>
          <p:nvPr/>
        </p:nvSpPr>
        <p:spPr bwMode="auto">
          <a:xfrm>
            <a:off x="250825" y="112553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b="1">
              <a:latin typeface="Calibri" pitchFamily="34" charset="0"/>
            </a:endParaRPr>
          </a:p>
          <a:p>
            <a:endParaRPr lang="es-ES">
              <a:latin typeface="Calibri" pitchFamily="34" charset="0"/>
            </a:endParaRPr>
          </a:p>
        </p:txBody>
      </p:sp>
      <p:sp>
        <p:nvSpPr>
          <p:cNvPr id="8199" name="6 CuadroTexto"/>
          <p:cNvSpPr txBox="1">
            <a:spLocks noChangeArrowheads="1"/>
          </p:cNvSpPr>
          <p:nvPr/>
        </p:nvSpPr>
        <p:spPr bwMode="auto">
          <a:xfrm>
            <a:off x="395288" y="1773238"/>
            <a:ext cx="8135937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s-CL">
              <a:latin typeface="Calibri" pitchFamily="34" charset="0"/>
            </a:endParaRPr>
          </a:p>
          <a:p>
            <a:pPr algn="just"/>
            <a:endParaRPr lang="es-ES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es-ES" sz="1400">
              <a:latin typeface="Calibri" pitchFamily="34" charset="0"/>
            </a:endParaRPr>
          </a:p>
          <a:p>
            <a:endParaRPr lang="es-ES" sz="1400">
              <a:latin typeface="Calibri" pitchFamily="34" charset="0"/>
            </a:endParaRPr>
          </a:p>
          <a:p>
            <a:endParaRPr lang="es-ES">
              <a:latin typeface="Calibri" pitchFamily="34" charset="0"/>
            </a:endParaRPr>
          </a:p>
        </p:txBody>
      </p:sp>
      <p:sp>
        <p:nvSpPr>
          <p:cNvPr id="9390" name="16 CuadroTexto"/>
          <p:cNvSpPr txBox="1">
            <a:spLocks noChangeArrowheads="1"/>
          </p:cNvSpPr>
          <p:nvPr/>
        </p:nvSpPr>
        <p:spPr bwMode="auto">
          <a:xfrm>
            <a:off x="2771775" y="509588"/>
            <a:ext cx="36004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s-CL" sz="2400" b="1" dirty="0" smtClean="0">
                <a:latin typeface="+mn-lt"/>
              </a:rPr>
              <a:t>Tabla para presentar </a:t>
            </a:r>
            <a:r>
              <a:rPr lang="es-CL" sz="2400" b="1" dirty="0" err="1" smtClean="0">
                <a:latin typeface="+mn-lt"/>
              </a:rPr>
              <a:t>programacion</a:t>
            </a:r>
            <a:r>
              <a:rPr lang="es-CL" sz="2400" b="1" dirty="0" smtClean="0">
                <a:latin typeface="+mn-lt"/>
              </a:rPr>
              <a:t> </a:t>
            </a:r>
            <a:endParaRPr lang="es-CL" sz="2400" dirty="0" smtClean="0">
              <a:latin typeface="+mn-lt"/>
            </a:endParaRPr>
          </a:p>
        </p:txBody>
      </p:sp>
      <p:pic>
        <p:nvPicPr>
          <p:cNvPr id="8245" name="Picture 4" descr="http://www.ateneupopular.com/wp-content/uploads/2010/11/ch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27038"/>
            <a:ext cx="1441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6" name="Imagen 1" descr="Descripción: cid:image001.jpg@01CD74BE.C51C0AD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0638" y="427038"/>
            <a:ext cx="963612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1115616" y="1772816"/>
          <a:ext cx="7560840" cy="4824536"/>
        </p:xfrm>
        <a:graphic>
          <a:graphicData uri="http://schemas.openxmlformats.org/drawingml/2006/table">
            <a:tbl>
              <a:tblPr/>
              <a:tblGrid>
                <a:gridCol w="1368152"/>
                <a:gridCol w="1656184"/>
                <a:gridCol w="1504588"/>
                <a:gridCol w="1288564"/>
                <a:gridCol w="1743352"/>
              </a:tblGrid>
              <a:tr h="713192">
                <a:tc>
                  <a:txBody>
                    <a:bodyPr/>
                    <a:lstStyle/>
                    <a:p>
                      <a:pPr algn="ctr" rtl="0" fontAlgn="t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ACTIVIDAD </a:t>
                      </a:r>
                    </a:p>
                  </a:txBody>
                  <a:tcPr marL="5751" marR="5751" marT="575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RESPONSABLES </a:t>
                      </a:r>
                    </a:p>
                  </a:txBody>
                  <a:tcPr marL="5751" marR="5751" marT="575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METAS </a:t>
                      </a:r>
                    </a:p>
                  </a:txBody>
                  <a:tcPr marL="5751" marR="5751" marT="575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INDICADORES </a:t>
                      </a:r>
                    </a:p>
                  </a:txBody>
                  <a:tcPr marL="5751" marR="5751" marT="575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FACTORES CRITICOS </a:t>
                      </a:r>
                    </a:p>
                  </a:txBody>
                  <a:tcPr marL="5751" marR="5751" marT="575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92084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1.- Ejecución Presupuestaria Programa 02;  al 31 de Marzo.</a:t>
                      </a:r>
                    </a:p>
                  </a:txBody>
                  <a:tcPr marL="5751" marR="5751" marT="575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Encargada Unidad Presupuestos Inv. Regional</a:t>
                      </a:r>
                    </a:p>
                  </a:txBody>
                  <a:tcPr marL="5751" marR="5751" marT="575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 Presupuesto Ley ejecutado</a:t>
                      </a:r>
                    </a:p>
                  </a:txBody>
                  <a:tcPr marL="5751" marR="5751" marT="575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Informe de </a:t>
                      </a:r>
                      <a:r>
                        <a:rPr lang="es-CL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Reporte </a:t>
                      </a:r>
                      <a:r>
                        <a:rPr lang="es-CL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Sigfe</a:t>
                      </a:r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comparado con </a:t>
                      </a:r>
                      <a:r>
                        <a:rPr lang="es-CL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presupuesto </a:t>
                      </a:r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Ley</a:t>
                      </a:r>
                    </a:p>
                  </a:txBody>
                  <a:tcPr marL="5751" marR="5751" marT="575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Período de vacaciones que </a:t>
                      </a:r>
                      <a:r>
                        <a:rPr lang="es-CL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pone </a:t>
                      </a:r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riesgo la programación financiera de los analistas proyectos.</a:t>
                      </a:r>
                    </a:p>
                  </a:txBody>
                  <a:tcPr marL="5751" marR="5751" marT="575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216622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2.-Subtítulo 31 identificado al </a:t>
                      </a:r>
                      <a:r>
                        <a:rPr lang="es-CL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 </a:t>
                      </a:r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</a:t>
                      </a:r>
                      <a:r>
                        <a:rPr lang="es-CL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Enero.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51" marR="5751" marT="575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Encargada Unidad Presupuestos Inv. Regional</a:t>
                      </a:r>
                    </a:p>
                  </a:txBody>
                  <a:tcPr marL="5751" marR="5751" marT="575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 Identificaciones</a:t>
                      </a:r>
                    </a:p>
                  </a:txBody>
                  <a:tcPr marL="5751" marR="5751" marT="575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Informe Identificaciones enviadas a Contraloría v/s Presupuesto Ley</a:t>
                      </a:r>
                    </a:p>
                  </a:txBody>
                  <a:tcPr marL="5751" marR="5751" marT="575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Tiempo demora en firmas de resolución.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51" marR="5751" marT="575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202638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3.- </a:t>
                      </a:r>
                      <a:r>
                        <a:rPr lang="es-CL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Declaraciones Juradas año Tributario 2015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51" marR="5751" marT="575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Encargado Unidad de Contabilidad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51" marR="5751" marT="575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Declaraciones enviadas al 20 de Marzo 2015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51" marR="5751" marT="575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Copia formularios enviados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51" marR="5751" marT="575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 contar libro de honorarios por sistema que </a:t>
                      </a:r>
                      <a:r>
                        <a:rPr lang="es-CL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contenga </a:t>
                      </a:r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programas 01 y 02</a:t>
                      </a:r>
                    </a:p>
                  </a:txBody>
                  <a:tcPr marL="5751" marR="5751" marT="575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</TotalTime>
  <Words>655</Words>
  <Application>Microsoft Office PowerPoint</Application>
  <PresentationFormat>Presentación en pantalla (4:3)</PresentationFormat>
  <Paragraphs>140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lmunozr</dc:creator>
  <cp:lastModifiedBy>cmejias</cp:lastModifiedBy>
  <cp:revision>76</cp:revision>
  <dcterms:created xsi:type="dcterms:W3CDTF">2013-03-27T13:21:09Z</dcterms:created>
  <dcterms:modified xsi:type="dcterms:W3CDTF">2015-01-21T16:15:41Z</dcterms:modified>
</cp:coreProperties>
</file>