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797675" cy="99822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319" autoAdjust="0"/>
    <p:restoredTop sz="94660"/>
  </p:normalViewPr>
  <p:slideViewPr>
    <p:cSldViewPr>
      <p:cViewPr varScale="1">
        <p:scale>
          <a:sx n="110" d="100"/>
          <a:sy n="110" d="100"/>
        </p:scale>
        <p:origin x="2064" y="1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B94CE-5BB2-4716-A601-F5384478DB51}" type="datetimeFigureOut">
              <a:rPr lang="es-CL" smtClean="0"/>
              <a:t>24-06-2019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2D582-2045-4EA6-928B-E31D682F498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311268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B94CE-5BB2-4716-A601-F5384478DB51}" type="datetimeFigureOut">
              <a:rPr lang="es-CL" smtClean="0"/>
              <a:t>24-06-2019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2D582-2045-4EA6-928B-E31D682F498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27151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B94CE-5BB2-4716-A601-F5384478DB51}" type="datetimeFigureOut">
              <a:rPr lang="es-CL" smtClean="0"/>
              <a:t>24-06-2019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2D582-2045-4EA6-928B-E31D682F498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728726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B94CE-5BB2-4716-A601-F5384478DB51}" type="datetimeFigureOut">
              <a:rPr lang="es-CL" smtClean="0"/>
              <a:t>24-06-2019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2D582-2045-4EA6-928B-E31D682F498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918019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B94CE-5BB2-4716-A601-F5384478DB51}" type="datetimeFigureOut">
              <a:rPr lang="es-CL" smtClean="0"/>
              <a:t>24-06-2019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2D582-2045-4EA6-928B-E31D682F498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071724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B94CE-5BB2-4716-A601-F5384478DB51}" type="datetimeFigureOut">
              <a:rPr lang="es-CL" smtClean="0"/>
              <a:t>24-06-2019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2D582-2045-4EA6-928B-E31D682F498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665024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B94CE-5BB2-4716-A601-F5384478DB51}" type="datetimeFigureOut">
              <a:rPr lang="es-CL" smtClean="0"/>
              <a:t>24-06-2019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2D582-2045-4EA6-928B-E31D682F498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863857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B94CE-5BB2-4716-A601-F5384478DB51}" type="datetimeFigureOut">
              <a:rPr lang="es-CL" smtClean="0"/>
              <a:t>24-06-2019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2D582-2045-4EA6-928B-E31D682F498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003397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B94CE-5BB2-4716-A601-F5384478DB51}" type="datetimeFigureOut">
              <a:rPr lang="es-CL" smtClean="0"/>
              <a:t>24-06-2019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2D582-2045-4EA6-928B-E31D682F498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201695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B94CE-5BB2-4716-A601-F5384478DB51}" type="datetimeFigureOut">
              <a:rPr lang="es-CL" smtClean="0"/>
              <a:t>24-06-2019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2D582-2045-4EA6-928B-E31D682F498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80194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B94CE-5BB2-4716-A601-F5384478DB51}" type="datetimeFigureOut">
              <a:rPr lang="es-CL" smtClean="0"/>
              <a:t>24-06-2019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2D582-2045-4EA6-928B-E31D682F498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815709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7000" b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EB94CE-5BB2-4716-A601-F5384478DB51}" type="datetimeFigureOut">
              <a:rPr lang="es-CL" smtClean="0"/>
              <a:t>24-06-2019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A2D582-2045-4EA6-928B-E31D682F498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345033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Resultado de imagen para dibujos de personas pensand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L"/>
          </a:p>
        </p:txBody>
      </p:sp>
      <p:sp>
        <p:nvSpPr>
          <p:cNvPr id="5" name="4 Llamada rectangular redondeada"/>
          <p:cNvSpPr/>
          <p:nvPr/>
        </p:nvSpPr>
        <p:spPr>
          <a:xfrm>
            <a:off x="683568" y="1055759"/>
            <a:ext cx="1862609" cy="501033"/>
          </a:xfrm>
          <a:prstGeom prst="wedgeRoundRectCallout">
            <a:avLst>
              <a:gd name="adj1" fmla="val -16873"/>
              <a:gd name="adj2" fmla="val 85588"/>
              <a:gd name="adj3" fmla="val 16667"/>
            </a:avLst>
          </a:prstGeom>
          <a:solidFill>
            <a:srgbClr val="00B0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1000" b="1" dirty="0" smtClean="0">
                <a:solidFill>
                  <a:schemeClr val="bg1"/>
                </a:solidFill>
              </a:rPr>
              <a:t>¿De qué trata la Ley N° 19.913?</a:t>
            </a:r>
            <a:endParaRPr lang="es-CL" sz="1000" b="1" dirty="0">
              <a:solidFill>
                <a:schemeClr val="bg1"/>
              </a:solidFill>
            </a:endParaRPr>
          </a:p>
        </p:txBody>
      </p:sp>
      <p:sp>
        <p:nvSpPr>
          <p:cNvPr id="6" name="AutoShape 5" descr="Resultado de imagen para dibujos de personas pensando"/>
          <p:cNvSpPr>
            <a:spLocks noChangeAspect="1" noChangeArrowheads="1"/>
          </p:cNvSpPr>
          <p:nvPr/>
        </p:nvSpPr>
        <p:spPr bwMode="auto">
          <a:xfrm>
            <a:off x="8839200" y="6451522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L"/>
          </a:p>
        </p:txBody>
      </p:sp>
      <p:sp>
        <p:nvSpPr>
          <p:cNvPr id="8" name="7 Rectángulo redondeado"/>
          <p:cNvSpPr/>
          <p:nvPr/>
        </p:nvSpPr>
        <p:spPr>
          <a:xfrm>
            <a:off x="680608" y="1876016"/>
            <a:ext cx="2031742" cy="4289288"/>
          </a:xfrm>
          <a:prstGeom prst="roundRect">
            <a:avLst/>
          </a:prstGeom>
          <a:solidFill>
            <a:schemeClr val="bg1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CL" sz="1000" dirty="0">
                <a:solidFill>
                  <a:schemeClr val="tx1"/>
                </a:solidFill>
              </a:rPr>
              <a:t>La Ley N° 19.913, crea la Unidad de Análisis Financiero (UAF) y </a:t>
            </a:r>
            <a:r>
              <a:rPr lang="es-CL" sz="1000" dirty="0" smtClean="0">
                <a:solidFill>
                  <a:schemeClr val="tx1"/>
                </a:solidFill>
              </a:rPr>
              <a:t>su objetivo es </a:t>
            </a:r>
            <a:r>
              <a:rPr lang="es-CL" sz="1000" dirty="0">
                <a:solidFill>
                  <a:schemeClr val="tx1"/>
                </a:solidFill>
              </a:rPr>
              <a:t>prevenir e impedir la utilización del sistema financiero, y de otros sectores de la actividad económica chilena, para la comisión de los delitos de lavado de activos (LA) y financiamiento del terrorismo (FT</a:t>
            </a:r>
            <a:r>
              <a:rPr lang="es-CL" sz="1000" dirty="0" smtClean="0">
                <a:solidFill>
                  <a:schemeClr val="tx1"/>
                </a:solidFill>
              </a:rPr>
              <a:t>).  </a:t>
            </a:r>
          </a:p>
          <a:p>
            <a:pPr algn="just"/>
            <a:endParaRPr lang="es-CL" sz="1000" dirty="0">
              <a:solidFill>
                <a:schemeClr val="tx1"/>
              </a:solidFill>
            </a:endParaRPr>
          </a:p>
          <a:p>
            <a:pPr algn="just"/>
            <a:r>
              <a:rPr lang="es-CL" sz="1000" dirty="0">
                <a:solidFill>
                  <a:schemeClr val="tx1"/>
                </a:solidFill>
              </a:rPr>
              <a:t>Las </a:t>
            </a:r>
            <a:r>
              <a:rPr lang="es-CL" sz="1000" dirty="0" smtClean="0">
                <a:solidFill>
                  <a:schemeClr val="tx1"/>
                </a:solidFill>
              </a:rPr>
              <a:t>superintendencias, servicios </a:t>
            </a:r>
            <a:r>
              <a:rPr lang="es-CL" sz="1000" dirty="0">
                <a:solidFill>
                  <a:schemeClr val="tx1"/>
                </a:solidFill>
              </a:rPr>
              <a:t>y </a:t>
            </a:r>
            <a:r>
              <a:rPr lang="es-CL" sz="1000" dirty="0" smtClean="0">
                <a:solidFill>
                  <a:schemeClr val="tx1"/>
                </a:solidFill>
              </a:rPr>
              <a:t>órganos públicos, </a:t>
            </a:r>
            <a:r>
              <a:rPr lang="es-CL" sz="1000" dirty="0">
                <a:solidFill>
                  <a:schemeClr val="tx1"/>
                </a:solidFill>
              </a:rPr>
              <a:t>señalados </a:t>
            </a:r>
            <a:r>
              <a:rPr lang="es-CL" sz="1000" dirty="0" smtClean="0">
                <a:solidFill>
                  <a:schemeClr val="tx1"/>
                </a:solidFill>
              </a:rPr>
              <a:t>en la Ley </a:t>
            </a:r>
            <a:r>
              <a:rPr lang="es-CL" sz="1000" dirty="0">
                <a:solidFill>
                  <a:schemeClr val="tx1"/>
                </a:solidFill>
              </a:rPr>
              <a:t>Nº 18.575, orgánica constitucional de Bases Generales de la Administración del </a:t>
            </a:r>
            <a:r>
              <a:rPr lang="es-CL" sz="1000" dirty="0" smtClean="0">
                <a:solidFill>
                  <a:schemeClr val="tx1"/>
                </a:solidFill>
              </a:rPr>
              <a:t>Estado</a:t>
            </a:r>
            <a:r>
              <a:rPr lang="es-CL" sz="1000" dirty="0">
                <a:solidFill>
                  <a:schemeClr val="tx1"/>
                </a:solidFill>
              </a:rPr>
              <a:t>, </a:t>
            </a:r>
            <a:r>
              <a:rPr lang="es-CL" sz="1000" dirty="0" smtClean="0">
                <a:solidFill>
                  <a:schemeClr val="tx1"/>
                </a:solidFill>
              </a:rPr>
              <a:t>estarán </a:t>
            </a:r>
            <a:r>
              <a:rPr lang="es-CL" sz="1000" dirty="0">
                <a:solidFill>
                  <a:schemeClr val="tx1"/>
                </a:solidFill>
              </a:rPr>
              <a:t>obligados a informar sobre operaciones </a:t>
            </a:r>
            <a:r>
              <a:rPr lang="es-CL" sz="1000" dirty="0" smtClean="0">
                <a:solidFill>
                  <a:schemeClr val="tx1"/>
                </a:solidFill>
              </a:rPr>
              <a:t>sospechosas, </a:t>
            </a:r>
            <a:r>
              <a:rPr lang="es-CL" sz="1000" dirty="0">
                <a:solidFill>
                  <a:schemeClr val="tx1"/>
                </a:solidFill>
              </a:rPr>
              <a:t>que adviertan en el ejercicio de sus </a:t>
            </a:r>
            <a:r>
              <a:rPr lang="es-CL" sz="1000" dirty="0" smtClean="0">
                <a:solidFill>
                  <a:schemeClr val="tx1"/>
                </a:solidFill>
              </a:rPr>
              <a:t>funciones, a la UAF a través de un Reporte de Operación Sospechosa (ROS).  </a:t>
            </a:r>
            <a:endParaRPr lang="es-CL" sz="1000" dirty="0">
              <a:solidFill>
                <a:schemeClr val="tx1"/>
              </a:solidFill>
            </a:endParaRPr>
          </a:p>
        </p:txBody>
      </p:sp>
      <p:sp>
        <p:nvSpPr>
          <p:cNvPr id="11" name="10 Llamada rectangular redondeada"/>
          <p:cNvSpPr/>
          <p:nvPr/>
        </p:nvSpPr>
        <p:spPr>
          <a:xfrm>
            <a:off x="3649455" y="4950388"/>
            <a:ext cx="2331806" cy="1718972"/>
          </a:xfrm>
          <a:prstGeom prst="wedgeRoundRectCallout">
            <a:avLst>
              <a:gd name="adj1" fmla="val -20833"/>
              <a:gd name="adj2" fmla="val 49673"/>
              <a:gd name="adj3" fmla="val 16667"/>
            </a:avLst>
          </a:prstGeom>
          <a:solidFill>
            <a:schemeClr val="bg1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CL" sz="1000" dirty="0" smtClean="0">
                <a:solidFill>
                  <a:schemeClr val="tx1"/>
                </a:solidFill>
              </a:rPr>
              <a:t>La Circular N° 20/2015  del Ministerio de Hacienda,  instruyó la designación de un Funcionario Responsable de reportar operaciones sospechosas y mediante Resolución Exenta N°1504/2017, se designa a </a:t>
            </a:r>
            <a:r>
              <a:rPr lang="es-CL" sz="1000" dirty="0" smtClean="0">
                <a:solidFill>
                  <a:srgbClr val="00B0F0"/>
                </a:solidFill>
              </a:rPr>
              <a:t>la Jefa del Departamento de Planificación y Control Institucional, Carolina Hidalgo Mandujano</a:t>
            </a:r>
            <a:r>
              <a:rPr lang="es-CL" sz="1000" dirty="0" smtClean="0">
                <a:solidFill>
                  <a:schemeClr val="tx1"/>
                </a:solidFill>
              </a:rPr>
              <a:t>.</a:t>
            </a:r>
            <a:endParaRPr lang="es-CL" sz="1000" dirty="0">
              <a:solidFill>
                <a:schemeClr val="tx1"/>
              </a:solidFill>
            </a:endParaRPr>
          </a:p>
        </p:txBody>
      </p:sp>
      <p:sp>
        <p:nvSpPr>
          <p:cNvPr id="16" name="15 Llamada rectangular redondeada"/>
          <p:cNvSpPr/>
          <p:nvPr/>
        </p:nvSpPr>
        <p:spPr>
          <a:xfrm>
            <a:off x="3649455" y="4048405"/>
            <a:ext cx="2196147" cy="676739"/>
          </a:xfrm>
          <a:prstGeom prst="wedgeRoundRectCallout">
            <a:avLst>
              <a:gd name="adj1" fmla="val -16232"/>
              <a:gd name="adj2" fmla="val 74539"/>
              <a:gd name="adj3" fmla="val 16667"/>
            </a:avLst>
          </a:prstGeom>
          <a:solidFill>
            <a:srgbClr val="00B0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1000" b="1" dirty="0" smtClean="0">
                <a:solidFill>
                  <a:schemeClr val="bg1"/>
                </a:solidFill>
              </a:rPr>
              <a:t>¿Quién es el Responsable de elaborar y remitir el Reporte de Operación Sospechosa (ROS) a la UAF?</a:t>
            </a:r>
            <a:endParaRPr lang="es-CL" sz="1000" b="1" dirty="0">
              <a:solidFill>
                <a:schemeClr val="bg1"/>
              </a:solidFill>
            </a:endParaRPr>
          </a:p>
        </p:txBody>
      </p:sp>
      <p:sp>
        <p:nvSpPr>
          <p:cNvPr id="2" name="1 Proceso alternativo"/>
          <p:cNvSpPr/>
          <p:nvPr/>
        </p:nvSpPr>
        <p:spPr>
          <a:xfrm>
            <a:off x="334615" y="82781"/>
            <a:ext cx="8629873" cy="463635"/>
          </a:xfrm>
          <a:prstGeom prst="flowChartAlternateProcess">
            <a:avLst/>
          </a:prstGeom>
          <a:solidFill>
            <a:srgbClr val="00B0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1200" b="1" dirty="0">
                <a:solidFill>
                  <a:schemeClr val="bg1"/>
                </a:solidFill>
              </a:rPr>
              <a:t>Ley N° 19.913 crea la Unidad de Análisis Financiero (UAF) para prevenir e impedir la comisión de delitos funcionarios (DF), de lavado de activos (LA) y financiamiento del terrorismo (FT). </a:t>
            </a:r>
          </a:p>
        </p:txBody>
      </p:sp>
      <p:sp>
        <p:nvSpPr>
          <p:cNvPr id="3" name="AutoShape 2" descr="Resultado de imagen para delito funcionario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L"/>
          </a:p>
        </p:txBody>
      </p:sp>
      <p:sp>
        <p:nvSpPr>
          <p:cNvPr id="18" name="17 Proceso alternativo"/>
          <p:cNvSpPr/>
          <p:nvPr/>
        </p:nvSpPr>
        <p:spPr>
          <a:xfrm>
            <a:off x="3649455" y="1566012"/>
            <a:ext cx="2074673" cy="2367044"/>
          </a:xfrm>
          <a:prstGeom prst="flowChartAlternateProcess">
            <a:avLst/>
          </a:prstGeom>
          <a:solidFill>
            <a:schemeClr val="bg1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es-CL" sz="1000" dirty="0" smtClean="0">
              <a:solidFill>
                <a:schemeClr val="tx1"/>
              </a:solidFill>
            </a:endParaRPr>
          </a:p>
          <a:p>
            <a:pPr algn="just"/>
            <a:endParaRPr lang="es-CL" sz="1000" dirty="0">
              <a:solidFill>
                <a:schemeClr val="tx1"/>
              </a:solidFill>
            </a:endParaRPr>
          </a:p>
          <a:p>
            <a:pPr algn="just"/>
            <a:endParaRPr lang="es-CL" sz="1000" dirty="0" smtClean="0">
              <a:solidFill>
                <a:schemeClr val="tx1"/>
              </a:solidFill>
            </a:endParaRPr>
          </a:p>
          <a:p>
            <a:pPr algn="just"/>
            <a:endParaRPr lang="es-CL" sz="1000" dirty="0">
              <a:solidFill>
                <a:schemeClr val="tx1"/>
              </a:solidFill>
            </a:endParaRPr>
          </a:p>
          <a:p>
            <a:pPr algn="just"/>
            <a:endParaRPr lang="es-CL" sz="1000" dirty="0" smtClean="0">
              <a:solidFill>
                <a:schemeClr val="tx1"/>
              </a:solidFill>
            </a:endParaRPr>
          </a:p>
          <a:p>
            <a:pPr algn="just"/>
            <a:endParaRPr lang="es-CL" sz="1000" dirty="0">
              <a:solidFill>
                <a:schemeClr val="tx1"/>
              </a:solidFill>
            </a:endParaRPr>
          </a:p>
          <a:p>
            <a:pPr algn="just"/>
            <a:endParaRPr lang="es-CL" sz="1000" dirty="0" smtClean="0">
              <a:solidFill>
                <a:schemeClr val="tx1"/>
              </a:solidFill>
            </a:endParaRPr>
          </a:p>
          <a:p>
            <a:pPr algn="just"/>
            <a:r>
              <a:rPr lang="es-CL" sz="1000" dirty="0" smtClean="0">
                <a:solidFill>
                  <a:schemeClr val="tx1"/>
                </a:solidFill>
              </a:rPr>
              <a:t>Todo </a:t>
            </a:r>
            <a:r>
              <a:rPr lang="es-CL" sz="1000" dirty="0">
                <a:solidFill>
                  <a:schemeClr val="tx1"/>
                </a:solidFill>
              </a:rPr>
              <a:t>acto, operación o  transacción que, de acuerdo con los usos y costumbres de la actividad de que se trate, resulte inusual o carente de justificación económica o jurídica </a:t>
            </a:r>
            <a:r>
              <a:rPr lang="es-CL" sz="1000" dirty="0" smtClean="0">
                <a:solidFill>
                  <a:schemeClr val="tx1"/>
                </a:solidFill>
              </a:rPr>
              <a:t>aparente</a:t>
            </a:r>
            <a:r>
              <a:rPr lang="es-CL" sz="1000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19" name="18 Llamada rectangular redondeada"/>
          <p:cNvSpPr/>
          <p:nvPr/>
        </p:nvSpPr>
        <p:spPr>
          <a:xfrm>
            <a:off x="3362896" y="672486"/>
            <a:ext cx="2433240" cy="596274"/>
          </a:xfrm>
          <a:prstGeom prst="wedgeRoundRectCallout">
            <a:avLst>
              <a:gd name="adj1" fmla="val -11998"/>
              <a:gd name="adj2" fmla="val 81990"/>
              <a:gd name="adj3" fmla="val 16667"/>
            </a:avLst>
          </a:prstGeom>
          <a:solidFill>
            <a:srgbClr val="00B0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1000" b="1" dirty="0" smtClean="0">
                <a:solidFill>
                  <a:schemeClr val="bg1"/>
                </a:solidFill>
              </a:rPr>
              <a:t>¿Qué es una </a:t>
            </a:r>
            <a:r>
              <a:rPr lang="es-CL" sz="1000" b="1" dirty="0">
                <a:solidFill>
                  <a:schemeClr val="bg1"/>
                </a:solidFill>
              </a:rPr>
              <a:t>operación </a:t>
            </a:r>
            <a:r>
              <a:rPr lang="es-CL" sz="1000" b="1" dirty="0" smtClean="0">
                <a:solidFill>
                  <a:schemeClr val="bg1"/>
                </a:solidFill>
              </a:rPr>
              <a:t>sospechosa (OS)?</a:t>
            </a:r>
            <a:endParaRPr lang="es-CL" sz="1000" b="1" dirty="0">
              <a:solidFill>
                <a:schemeClr val="bg1"/>
              </a:solidFill>
            </a:endParaRPr>
          </a:p>
        </p:txBody>
      </p:sp>
      <p:sp>
        <p:nvSpPr>
          <p:cNvPr id="21" name="15 Llamada rectangular redondeada"/>
          <p:cNvSpPr/>
          <p:nvPr/>
        </p:nvSpPr>
        <p:spPr>
          <a:xfrm>
            <a:off x="6613100" y="4077072"/>
            <a:ext cx="2196147" cy="531610"/>
          </a:xfrm>
          <a:prstGeom prst="wedgeRoundRectCallout">
            <a:avLst>
              <a:gd name="adj1" fmla="val -16232"/>
              <a:gd name="adj2" fmla="val 74539"/>
              <a:gd name="adj3" fmla="val 16667"/>
            </a:avLst>
          </a:prstGeom>
          <a:solidFill>
            <a:srgbClr val="00B0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1000" dirty="0" smtClean="0">
                <a:solidFill>
                  <a:schemeClr val="bg1"/>
                </a:solidFill>
              </a:rPr>
              <a:t>¿</a:t>
            </a:r>
            <a:r>
              <a:rPr lang="es-CL" sz="1000" b="1" dirty="0" smtClean="0">
                <a:solidFill>
                  <a:schemeClr val="bg1"/>
                </a:solidFill>
              </a:rPr>
              <a:t>Qué hace con el ROS la Unidad de Análisis Financiero (UAF)?</a:t>
            </a:r>
            <a:endParaRPr lang="es-CL" sz="1000" b="1" dirty="0">
              <a:solidFill>
                <a:schemeClr val="bg1"/>
              </a:solidFill>
            </a:endParaRPr>
          </a:p>
        </p:txBody>
      </p:sp>
      <p:sp>
        <p:nvSpPr>
          <p:cNvPr id="22" name="10 Llamada rectangular redondeada"/>
          <p:cNvSpPr/>
          <p:nvPr/>
        </p:nvSpPr>
        <p:spPr>
          <a:xfrm>
            <a:off x="6588225" y="4869160"/>
            <a:ext cx="2304255" cy="1080120"/>
          </a:xfrm>
          <a:prstGeom prst="wedgeRoundRectCallout">
            <a:avLst>
              <a:gd name="adj1" fmla="val -20833"/>
              <a:gd name="adj2" fmla="val 49673"/>
              <a:gd name="adj3" fmla="val 16667"/>
            </a:avLst>
          </a:prstGeom>
          <a:solidFill>
            <a:schemeClr val="bg1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CL" sz="1000" dirty="0" smtClean="0">
                <a:solidFill>
                  <a:schemeClr val="tx1"/>
                </a:solidFill>
              </a:rPr>
              <a:t>La UAF realiza </a:t>
            </a:r>
            <a:r>
              <a:rPr lang="es-CL" sz="1000" dirty="0">
                <a:solidFill>
                  <a:schemeClr val="tx1"/>
                </a:solidFill>
              </a:rPr>
              <a:t>inteligencia financiera </a:t>
            </a:r>
            <a:r>
              <a:rPr lang="es-CL" sz="1000" dirty="0" smtClean="0">
                <a:solidFill>
                  <a:schemeClr val="tx1"/>
                </a:solidFill>
              </a:rPr>
              <a:t>para detectar </a:t>
            </a:r>
            <a:r>
              <a:rPr lang="es-CL" sz="1000" dirty="0">
                <a:solidFill>
                  <a:schemeClr val="tx1"/>
                </a:solidFill>
              </a:rPr>
              <a:t>señales indiciarias de lavado de activos y/o financiamiento del </a:t>
            </a:r>
            <a:r>
              <a:rPr lang="es-CL" sz="1000" dirty="0" smtClean="0">
                <a:solidFill>
                  <a:schemeClr val="tx1"/>
                </a:solidFill>
              </a:rPr>
              <a:t>terrorismo.</a:t>
            </a:r>
            <a:endParaRPr lang="es-CL" sz="1000" dirty="0">
              <a:solidFill>
                <a:schemeClr val="tx1"/>
              </a:solidFill>
            </a:endParaRPr>
          </a:p>
        </p:txBody>
      </p:sp>
      <p:pic>
        <p:nvPicPr>
          <p:cNvPr id="10" name="Imagen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3927" y="1646674"/>
            <a:ext cx="1014485" cy="1014485"/>
          </a:xfrm>
          <a:prstGeom prst="rect">
            <a:avLst/>
          </a:prstGeom>
        </p:spPr>
      </p:pic>
      <p:sp>
        <p:nvSpPr>
          <p:cNvPr id="7" name="Flecha derecha 6"/>
          <p:cNvSpPr/>
          <p:nvPr/>
        </p:nvSpPr>
        <p:spPr>
          <a:xfrm rot="19360035">
            <a:off x="2798772" y="2705009"/>
            <a:ext cx="819285" cy="354470"/>
          </a:xfrm>
          <a:prstGeom prst="rightArrow">
            <a:avLst/>
          </a:prstGeom>
          <a:solidFill>
            <a:srgbClr val="00B0F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7" name="Flecha derecha 16"/>
          <p:cNvSpPr/>
          <p:nvPr/>
        </p:nvSpPr>
        <p:spPr>
          <a:xfrm rot="1977219">
            <a:off x="2816190" y="5098866"/>
            <a:ext cx="819285" cy="354470"/>
          </a:xfrm>
          <a:prstGeom prst="rightArrow">
            <a:avLst/>
          </a:prstGeom>
          <a:solidFill>
            <a:srgbClr val="00B0F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0" name="Flecha derecha 19"/>
          <p:cNvSpPr/>
          <p:nvPr/>
        </p:nvSpPr>
        <p:spPr>
          <a:xfrm rot="5400000">
            <a:off x="7219913" y="3373376"/>
            <a:ext cx="819285" cy="354470"/>
          </a:xfrm>
          <a:prstGeom prst="rightArrow">
            <a:avLst/>
          </a:prstGeom>
          <a:solidFill>
            <a:srgbClr val="00B0F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3" name="15 Llamada rectangular redondeada"/>
          <p:cNvSpPr/>
          <p:nvPr/>
        </p:nvSpPr>
        <p:spPr>
          <a:xfrm>
            <a:off x="6552317" y="762440"/>
            <a:ext cx="2196147" cy="794352"/>
          </a:xfrm>
          <a:prstGeom prst="wedgeRoundRectCallout">
            <a:avLst>
              <a:gd name="adj1" fmla="val -16232"/>
              <a:gd name="adj2" fmla="val 74539"/>
              <a:gd name="adj3" fmla="val 16667"/>
            </a:avLst>
          </a:prstGeom>
          <a:solidFill>
            <a:srgbClr val="00B0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sz="1000" b="1" dirty="0" smtClean="0">
              <a:solidFill>
                <a:schemeClr val="bg1"/>
              </a:solidFill>
            </a:endParaRPr>
          </a:p>
          <a:p>
            <a:pPr algn="ctr"/>
            <a:r>
              <a:rPr lang="es-CL" sz="1000" b="1" dirty="0" smtClean="0">
                <a:solidFill>
                  <a:schemeClr val="bg1"/>
                </a:solidFill>
              </a:rPr>
              <a:t>¿</a:t>
            </a:r>
            <a:r>
              <a:rPr lang="es-CL" sz="1000" b="1" dirty="0">
                <a:solidFill>
                  <a:schemeClr val="bg1"/>
                </a:solidFill>
              </a:rPr>
              <a:t>Quiénes son los responsables de reportar </a:t>
            </a:r>
            <a:r>
              <a:rPr lang="es-CL" sz="1000" b="1" dirty="0" smtClean="0">
                <a:solidFill>
                  <a:schemeClr val="bg1"/>
                </a:solidFill>
              </a:rPr>
              <a:t>a la Funcionaria Responsable de una operación sospechosa (OS)?</a:t>
            </a:r>
            <a:endParaRPr lang="es-CL" sz="1000" b="1" dirty="0">
              <a:solidFill>
                <a:schemeClr val="bg1"/>
              </a:solidFill>
            </a:endParaRPr>
          </a:p>
          <a:p>
            <a:pPr algn="ctr"/>
            <a:endParaRPr lang="es-CL" sz="1000" b="1" dirty="0">
              <a:solidFill>
                <a:schemeClr val="bg1"/>
              </a:solidFill>
            </a:endParaRPr>
          </a:p>
        </p:txBody>
      </p:sp>
      <p:sp>
        <p:nvSpPr>
          <p:cNvPr id="25" name="10 Llamada rectangular redondeada"/>
          <p:cNvSpPr/>
          <p:nvPr/>
        </p:nvSpPr>
        <p:spPr>
          <a:xfrm>
            <a:off x="6709790" y="1842217"/>
            <a:ext cx="2129410" cy="1226743"/>
          </a:xfrm>
          <a:prstGeom prst="wedgeRoundRectCallout">
            <a:avLst>
              <a:gd name="adj1" fmla="val -20833"/>
              <a:gd name="adj2" fmla="val 49673"/>
              <a:gd name="adj3" fmla="val 16667"/>
            </a:avLst>
          </a:prstGeom>
          <a:solidFill>
            <a:schemeClr val="bg1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1000" dirty="0" smtClean="0">
                <a:solidFill>
                  <a:schemeClr val="tx1"/>
                </a:solidFill>
              </a:rPr>
              <a:t>Todo el personal del GORE debe informar a la Jefatura del Departamento de Planificación y Control Institucional, Carolina Hidalgo Mandujano, de una posible operación sospechosa.</a:t>
            </a:r>
            <a:endParaRPr lang="es-CL" sz="1000" dirty="0">
              <a:solidFill>
                <a:schemeClr val="tx1"/>
              </a:solidFill>
            </a:endParaRPr>
          </a:p>
        </p:txBody>
      </p:sp>
      <p:sp>
        <p:nvSpPr>
          <p:cNvPr id="26" name="Flecha derecha 25"/>
          <p:cNvSpPr/>
          <p:nvPr/>
        </p:nvSpPr>
        <p:spPr>
          <a:xfrm rot="740029">
            <a:off x="5812543" y="1903920"/>
            <a:ext cx="819285" cy="354470"/>
          </a:xfrm>
          <a:prstGeom prst="rightArrow">
            <a:avLst/>
          </a:prstGeom>
          <a:solidFill>
            <a:srgbClr val="00B0F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47070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22048</TotalTime>
  <Words>350</Words>
  <Application>Microsoft Office PowerPoint</Application>
  <PresentationFormat>Presentación en pantalla (4:3)</PresentationFormat>
  <Paragraphs>21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de Office</vt:lpstr>
      <vt:lpstr>Presentación de PowerPoint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Elisa Vasquez Toro</dc:creator>
  <cp:lastModifiedBy>Carolina Hidalgo</cp:lastModifiedBy>
  <cp:revision>73</cp:revision>
  <cp:lastPrinted>2019-05-16T16:32:49Z</cp:lastPrinted>
  <dcterms:created xsi:type="dcterms:W3CDTF">2017-08-01T12:15:36Z</dcterms:created>
  <dcterms:modified xsi:type="dcterms:W3CDTF">2019-06-24T17:07:54Z</dcterms:modified>
</cp:coreProperties>
</file>