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5"/>
  </p:handoutMasterIdLst>
  <p:sldIdLst>
    <p:sldId id="256" r:id="rId2"/>
    <p:sldId id="371" r:id="rId3"/>
    <p:sldId id="379" r:id="rId4"/>
    <p:sldId id="381" r:id="rId5"/>
    <p:sldId id="373" r:id="rId6"/>
    <p:sldId id="380" r:id="rId7"/>
    <p:sldId id="375" r:id="rId8"/>
    <p:sldId id="374" r:id="rId9"/>
    <p:sldId id="376" r:id="rId10"/>
    <p:sldId id="382" r:id="rId11"/>
    <p:sldId id="350" r:id="rId12"/>
    <p:sldId id="370" r:id="rId13"/>
    <p:sldId id="331" r:id="rId14"/>
  </p:sldIdLst>
  <p:sldSz cx="9144000" cy="5143500" type="screen16x9"/>
  <p:notesSz cx="6794500" cy="99822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CB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50" autoAdjust="0"/>
    <p:restoredTop sz="94660"/>
  </p:normalViewPr>
  <p:slideViewPr>
    <p:cSldViewPr>
      <p:cViewPr varScale="1">
        <p:scale>
          <a:sx n="154" d="100"/>
          <a:sy n="154" d="100"/>
        </p:scale>
        <p:origin x="480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0C8E29-5F42-41F5-AA46-C1DFEBE50F6E}" type="doc">
      <dgm:prSet loTypeId="urn:microsoft.com/office/officeart/2005/8/layout/process1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800CE1BF-238B-445B-A51D-212DEA51FBB7}">
      <dgm:prSet phldrT="[Texto]" custT="1"/>
      <dgm:spPr>
        <a:xfrm>
          <a:off x="4990" y="0"/>
          <a:ext cx="1547021" cy="952499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CL" sz="800" dirty="0">
              <a:solidFill>
                <a:schemeClr val="tx1"/>
              </a:solidFill>
              <a:latin typeface="Calibri"/>
              <a:ea typeface="+mn-ea"/>
              <a:cs typeface="+mn-cs"/>
            </a:rPr>
            <a:t>Identificación y Evaluación de los Riesgos LA/FT/DF</a:t>
          </a:r>
        </a:p>
      </dgm:t>
    </dgm:pt>
    <dgm:pt modelId="{65B87177-DE77-4E7D-B620-ED8DE23825A4}" type="parTrans" cxnId="{BF53D74A-CCEA-4F82-94F9-450220A95A67}">
      <dgm:prSet/>
      <dgm:spPr/>
      <dgm:t>
        <a:bodyPr/>
        <a:lstStyle/>
        <a:p>
          <a:endParaRPr lang="es-CL"/>
        </a:p>
      </dgm:t>
    </dgm:pt>
    <dgm:pt modelId="{2D74DFC4-7119-4C22-8F46-394B3395D011}" type="sibTrans" cxnId="{BF53D74A-CCEA-4F82-94F9-450220A95A67}">
      <dgm:prSet/>
      <dgm:spPr>
        <a:xfrm rot="28208">
          <a:off x="1688631" y="293075"/>
          <a:ext cx="289651" cy="383661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s-CL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C379E87-9C09-45EF-8D9B-09FE9393E3F2}">
      <dgm:prSet phldrT="[Texto]" custT="1"/>
      <dgm:spPr>
        <a:xfrm>
          <a:off x="6492154" y="34356"/>
          <a:ext cx="1547021" cy="918143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CL" sz="8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Procedimiento de Detección del LA/FT/DF</a:t>
          </a:r>
        </a:p>
      </dgm:t>
    </dgm:pt>
    <dgm:pt modelId="{F9A3763A-0DB9-47CA-8A16-D9688893297F}" type="parTrans" cxnId="{11387AEA-438A-456A-870A-0AD54F169CE4}">
      <dgm:prSet/>
      <dgm:spPr/>
      <dgm:t>
        <a:bodyPr/>
        <a:lstStyle/>
        <a:p>
          <a:endParaRPr lang="es-CL"/>
        </a:p>
      </dgm:t>
    </dgm:pt>
    <dgm:pt modelId="{5451B948-9DC5-48A6-862E-72FE251AD3FC}" type="sibTrans" cxnId="{11387AEA-438A-456A-870A-0AD54F169CE4}">
      <dgm:prSet/>
      <dgm:spPr>
        <a:xfrm>
          <a:off x="8191294" y="301597"/>
          <a:ext cx="322491" cy="383661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s-CL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E31A872B-D9E5-4A70-AC37-29952200E20E}">
      <dgm:prSet phldrT="[Texto]" custT="1"/>
      <dgm:spPr>
        <a:xfrm>
          <a:off x="8647650" y="34356"/>
          <a:ext cx="1547021" cy="918143"/>
        </a:xfr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CL" sz="8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Monitoreo del Sistema de Prevención del LA/FT/DF</a:t>
          </a:r>
        </a:p>
      </dgm:t>
    </dgm:pt>
    <dgm:pt modelId="{B0001A8A-62F1-472C-AE80-273BFDD39719}" type="parTrans" cxnId="{E117063C-8CF2-4EBC-AA59-11DF89923398}">
      <dgm:prSet/>
      <dgm:spPr/>
      <dgm:t>
        <a:bodyPr/>
        <a:lstStyle/>
        <a:p>
          <a:endParaRPr lang="es-CL"/>
        </a:p>
      </dgm:t>
    </dgm:pt>
    <dgm:pt modelId="{7A618B9F-0D4B-45CC-B94F-EF77EF67E320}" type="sibTrans" cxnId="{E117063C-8CF2-4EBC-AA59-11DF89923398}">
      <dgm:prSet/>
      <dgm:spPr/>
      <dgm:t>
        <a:bodyPr/>
        <a:lstStyle/>
        <a:p>
          <a:endParaRPr lang="es-CL"/>
        </a:p>
      </dgm:t>
    </dgm:pt>
    <dgm:pt modelId="{ABEBF817-7807-4ABE-BB37-965FE1B22AB0}">
      <dgm:prSet custT="1"/>
      <dgm:spPr>
        <a:xfrm>
          <a:off x="2098506" y="34356"/>
          <a:ext cx="1547021" cy="918143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CL" sz="8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Organización Interna: Roles y Reponsabilidades</a:t>
          </a:r>
        </a:p>
      </dgm:t>
    </dgm:pt>
    <dgm:pt modelId="{3EBD81C0-49A2-4F45-B6C6-72FF41F31D39}" type="parTrans" cxnId="{1C9BDC81-9757-4AA0-B61F-D1FE0616356C}">
      <dgm:prSet/>
      <dgm:spPr/>
      <dgm:t>
        <a:bodyPr/>
        <a:lstStyle/>
        <a:p>
          <a:endParaRPr lang="es-CL"/>
        </a:p>
      </dgm:t>
    </dgm:pt>
    <dgm:pt modelId="{6DB24360-5C95-4F52-AB18-444BFEDADDDA}" type="sibTrans" cxnId="{1C9BDC81-9757-4AA0-B61F-D1FE0616356C}">
      <dgm:prSet/>
      <dgm:spPr>
        <a:xfrm>
          <a:off x="3820891" y="301597"/>
          <a:ext cx="371768" cy="383661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s-CL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106B218-9754-4B6E-ABC5-0F94C8D2B627}">
      <dgm:prSet custT="1"/>
      <dgm:spPr>
        <a:xfrm>
          <a:off x="4346979" y="34356"/>
          <a:ext cx="1547021" cy="918143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CL" sz="8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Políticas de Prevención y Detección del LA/FT/DF GORE RMS</a:t>
          </a:r>
        </a:p>
      </dgm:t>
    </dgm:pt>
    <dgm:pt modelId="{A55985BD-8A12-4C11-818A-A05DD9C600DB}" type="parTrans" cxnId="{C49EB6D3-27A9-4F1B-9FBC-07E78854C827}">
      <dgm:prSet/>
      <dgm:spPr/>
      <dgm:t>
        <a:bodyPr/>
        <a:lstStyle/>
        <a:p>
          <a:endParaRPr lang="es-CL"/>
        </a:p>
      </dgm:t>
    </dgm:pt>
    <dgm:pt modelId="{9B8007ED-B5FB-4583-96E1-0FB35EC460C1}" type="sibTrans" cxnId="{C49EB6D3-27A9-4F1B-9FBC-07E78854C827}">
      <dgm:prSet/>
      <dgm:spPr>
        <a:xfrm>
          <a:off x="6043539" y="301597"/>
          <a:ext cx="317021" cy="383661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s-CL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9C03367-7724-4174-850C-DF6300CC90E7}" type="pres">
      <dgm:prSet presAssocID="{710C8E29-5F42-41F5-AA46-C1DFEBE50F6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9B617BD0-BF3B-4886-BD66-7C6E95F8F072}" type="pres">
      <dgm:prSet presAssocID="{800CE1BF-238B-445B-A51D-212DEA51FBB7}" presName="node" presStyleLbl="node1" presStyleIdx="0" presStyleCnt="5" custScaleY="103742" custLinFactNeighborX="-6572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L"/>
        </a:p>
      </dgm:t>
    </dgm:pt>
    <dgm:pt modelId="{192ED62A-9DE4-481C-821F-C717CA8493D3}" type="pres">
      <dgm:prSet presAssocID="{2D74DFC4-7119-4C22-8F46-394B3395D011}" presName="sibTrans" presStyleLbl="sibTrans2D1" presStyleIdx="0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CL"/>
        </a:p>
      </dgm:t>
    </dgm:pt>
    <dgm:pt modelId="{E781577B-EB5D-4FE7-BC72-14061DE29F08}" type="pres">
      <dgm:prSet presAssocID="{2D74DFC4-7119-4C22-8F46-394B3395D011}" presName="connectorText" presStyleLbl="sibTrans2D1" presStyleIdx="0" presStyleCnt="4"/>
      <dgm:spPr/>
      <dgm:t>
        <a:bodyPr/>
        <a:lstStyle/>
        <a:p>
          <a:endParaRPr lang="es-CL"/>
        </a:p>
      </dgm:t>
    </dgm:pt>
    <dgm:pt modelId="{FDBFB654-EDC2-4E92-BA68-1EB6762EB69E}" type="pres">
      <dgm:prSet presAssocID="{ABEBF817-7807-4ABE-BB37-965FE1B22AB0}" presName="node" presStyleLbl="node1" presStyleIdx="1" presStyleCnt="5" custLinFactNeighborX="-11686" custLinFactNeighborY="2893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L"/>
        </a:p>
      </dgm:t>
    </dgm:pt>
    <dgm:pt modelId="{B1628553-7A8D-4EAF-9907-B2E6E19F2BB7}" type="pres">
      <dgm:prSet presAssocID="{6DB24360-5C95-4F52-AB18-444BFEDADDDA}" presName="sibTrans" presStyleLbl="sibTrans2D1" presStyleIdx="1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CL"/>
        </a:p>
      </dgm:t>
    </dgm:pt>
    <dgm:pt modelId="{D36FC6CE-5B40-4DA1-928F-C2E8BEC53646}" type="pres">
      <dgm:prSet presAssocID="{6DB24360-5C95-4F52-AB18-444BFEDADDDA}" presName="connectorText" presStyleLbl="sibTrans2D1" presStyleIdx="1" presStyleCnt="4"/>
      <dgm:spPr/>
      <dgm:t>
        <a:bodyPr/>
        <a:lstStyle/>
        <a:p>
          <a:endParaRPr lang="es-CL"/>
        </a:p>
      </dgm:t>
    </dgm:pt>
    <dgm:pt modelId="{347372F3-6206-47AD-9266-FDEB4AC2AC39}" type="pres">
      <dgm:prSet presAssocID="{6106B218-9754-4B6E-ABC5-0F94C8D2B627}" presName="node" presStyleLbl="node1" presStyleIdx="2" presStyleCnt="5" custLinFactNeighborX="1669" custLinFactNeighborY="30050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L"/>
        </a:p>
      </dgm:t>
    </dgm:pt>
    <dgm:pt modelId="{224C51A3-42C0-435C-BC99-4C1A39F2EBA6}" type="pres">
      <dgm:prSet presAssocID="{9B8007ED-B5FB-4583-96E1-0FB35EC460C1}" presName="sibTrans" presStyleLbl="sibTrans2D1" presStyleIdx="2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CL"/>
        </a:p>
      </dgm:t>
    </dgm:pt>
    <dgm:pt modelId="{BAF1925A-A1FD-454B-81A5-5EB839A79D90}" type="pres">
      <dgm:prSet presAssocID="{9B8007ED-B5FB-4583-96E1-0FB35EC460C1}" presName="connectorText" presStyleLbl="sibTrans2D1" presStyleIdx="2" presStyleCnt="4"/>
      <dgm:spPr/>
      <dgm:t>
        <a:bodyPr/>
        <a:lstStyle/>
        <a:p>
          <a:endParaRPr lang="es-CL"/>
        </a:p>
      </dgm:t>
    </dgm:pt>
    <dgm:pt modelId="{CBB3EF79-AF86-4382-A386-EE4295D7DF6E}" type="pres">
      <dgm:prSet presAssocID="{6C379E87-9C09-45EF-8D9B-09FE9393E3F2}" presName="node" presStyleLbl="node1" presStyleIdx="3" presStyleCnt="5" custLinFactNeighborX="-1669" custLinFactNeighborY="26711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L"/>
        </a:p>
      </dgm:t>
    </dgm:pt>
    <dgm:pt modelId="{498AAB64-37C8-4FDB-87C7-C1D08D7C9C15}" type="pres">
      <dgm:prSet presAssocID="{5451B948-9DC5-48A6-862E-72FE251AD3FC}" presName="sibTrans" presStyleLbl="sibTrans2D1" presStyleIdx="3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CL"/>
        </a:p>
      </dgm:t>
    </dgm:pt>
    <dgm:pt modelId="{1C61F10A-2BF5-47DE-88C7-E31452BE0F81}" type="pres">
      <dgm:prSet presAssocID="{5451B948-9DC5-48A6-862E-72FE251AD3FC}" presName="connectorText" presStyleLbl="sibTrans2D1" presStyleIdx="3" presStyleCnt="4"/>
      <dgm:spPr/>
      <dgm:t>
        <a:bodyPr/>
        <a:lstStyle/>
        <a:p>
          <a:endParaRPr lang="es-CL"/>
        </a:p>
      </dgm:t>
    </dgm:pt>
    <dgm:pt modelId="{CF0A9E69-6C18-419C-86C2-24A06C564BD4}" type="pres">
      <dgm:prSet presAssocID="{E31A872B-D9E5-4A70-AC37-29952200E20E}" presName="node" presStyleLbl="node1" presStyleIdx="4" presStyleCnt="5" custLinFactNeighborX="-3339" custLinFactNeighborY="2782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L"/>
        </a:p>
      </dgm:t>
    </dgm:pt>
  </dgm:ptLst>
  <dgm:cxnLst>
    <dgm:cxn modelId="{778F7460-5191-4C44-8394-B4D8F05FF87D}" type="presOf" srcId="{710C8E29-5F42-41F5-AA46-C1DFEBE50F6E}" destId="{D9C03367-7724-4174-850C-DF6300CC90E7}" srcOrd="0" destOrd="0" presId="urn:microsoft.com/office/officeart/2005/8/layout/process1"/>
    <dgm:cxn modelId="{6C5CDACA-286E-4C78-9680-114D20C37203}" type="presOf" srcId="{5451B948-9DC5-48A6-862E-72FE251AD3FC}" destId="{1C61F10A-2BF5-47DE-88C7-E31452BE0F81}" srcOrd="1" destOrd="0" presId="urn:microsoft.com/office/officeart/2005/8/layout/process1"/>
    <dgm:cxn modelId="{7A2147AF-605E-4D10-B39A-69ACD1606A3C}" type="presOf" srcId="{9B8007ED-B5FB-4583-96E1-0FB35EC460C1}" destId="{BAF1925A-A1FD-454B-81A5-5EB839A79D90}" srcOrd="1" destOrd="0" presId="urn:microsoft.com/office/officeart/2005/8/layout/process1"/>
    <dgm:cxn modelId="{E9B36975-530D-438E-8468-CA70BED3E1DF}" type="presOf" srcId="{6C379E87-9C09-45EF-8D9B-09FE9393E3F2}" destId="{CBB3EF79-AF86-4382-A386-EE4295D7DF6E}" srcOrd="0" destOrd="0" presId="urn:microsoft.com/office/officeart/2005/8/layout/process1"/>
    <dgm:cxn modelId="{1B45D721-71B8-4D4E-83FC-C5D28FECAF5E}" type="presOf" srcId="{800CE1BF-238B-445B-A51D-212DEA51FBB7}" destId="{9B617BD0-BF3B-4886-BD66-7C6E95F8F072}" srcOrd="0" destOrd="0" presId="urn:microsoft.com/office/officeart/2005/8/layout/process1"/>
    <dgm:cxn modelId="{3774F124-02C9-4C85-84C5-72108E3B26CD}" type="presOf" srcId="{ABEBF817-7807-4ABE-BB37-965FE1B22AB0}" destId="{FDBFB654-EDC2-4E92-BA68-1EB6762EB69E}" srcOrd="0" destOrd="0" presId="urn:microsoft.com/office/officeart/2005/8/layout/process1"/>
    <dgm:cxn modelId="{D7001433-FD55-4A68-8816-0D298C9775C6}" type="presOf" srcId="{6DB24360-5C95-4F52-AB18-444BFEDADDDA}" destId="{D36FC6CE-5B40-4DA1-928F-C2E8BEC53646}" srcOrd="1" destOrd="0" presId="urn:microsoft.com/office/officeart/2005/8/layout/process1"/>
    <dgm:cxn modelId="{E117063C-8CF2-4EBC-AA59-11DF89923398}" srcId="{710C8E29-5F42-41F5-AA46-C1DFEBE50F6E}" destId="{E31A872B-D9E5-4A70-AC37-29952200E20E}" srcOrd="4" destOrd="0" parTransId="{B0001A8A-62F1-472C-AE80-273BFDD39719}" sibTransId="{7A618B9F-0D4B-45CC-B94F-EF77EF67E320}"/>
    <dgm:cxn modelId="{4F990861-55B9-4093-B853-22C5D5A31E91}" type="presOf" srcId="{5451B948-9DC5-48A6-862E-72FE251AD3FC}" destId="{498AAB64-37C8-4FDB-87C7-C1D08D7C9C15}" srcOrd="0" destOrd="0" presId="urn:microsoft.com/office/officeart/2005/8/layout/process1"/>
    <dgm:cxn modelId="{2EE79B76-9E73-44B4-A49D-7B5E27B87D3F}" type="presOf" srcId="{6DB24360-5C95-4F52-AB18-444BFEDADDDA}" destId="{B1628553-7A8D-4EAF-9907-B2E6E19F2BB7}" srcOrd="0" destOrd="0" presId="urn:microsoft.com/office/officeart/2005/8/layout/process1"/>
    <dgm:cxn modelId="{A2070487-A686-4692-9F0D-60569950783D}" type="presOf" srcId="{2D74DFC4-7119-4C22-8F46-394B3395D011}" destId="{192ED62A-9DE4-481C-821F-C717CA8493D3}" srcOrd="0" destOrd="0" presId="urn:microsoft.com/office/officeart/2005/8/layout/process1"/>
    <dgm:cxn modelId="{C49EB6D3-27A9-4F1B-9FBC-07E78854C827}" srcId="{710C8E29-5F42-41F5-AA46-C1DFEBE50F6E}" destId="{6106B218-9754-4B6E-ABC5-0F94C8D2B627}" srcOrd="2" destOrd="0" parTransId="{A55985BD-8A12-4C11-818A-A05DD9C600DB}" sibTransId="{9B8007ED-B5FB-4583-96E1-0FB35EC460C1}"/>
    <dgm:cxn modelId="{11387AEA-438A-456A-870A-0AD54F169CE4}" srcId="{710C8E29-5F42-41F5-AA46-C1DFEBE50F6E}" destId="{6C379E87-9C09-45EF-8D9B-09FE9393E3F2}" srcOrd="3" destOrd="0" parTransId="{F9A3763A-0DB9-47CA-8A16-D9688893297F}" sibTransId="{5451B948-9DC5-48A6-862E-72FE251AD3FC}"/>
    <dgm:cxn modelId="{019B717B-C5DD-4117-BE39-3F90829B86CB}" type="presOf" srcId="{9B8007ED-B5FB-4583-96E1-0FB35EC460C1}" destId="{224C51A3-42C0-435C-BC99-4C1A39F2EBA6}" srcOrd="0" destOrd="0" presId="urn:microsoft.com/office/officeart/2005/8/layout/process1"/>
    <dgm:cxn modelId="{270E71AF-5C1A-4AC0-95A9-CDE01357F81C}" type="presOf" srcId="{2D74DFC4-7119-4C22-8F46-394B3395D011}" destId="{E781577B-EB5D-4FE7-BC72-14061DE29F08}" srcOrd="1" destOrd="0" presId="urn:microsoft.com/office/officeart/2005/8/layout/process1"/>
    <dgm:cxn modelId="{70554CE6-93C0-416C-9013-0E0C04BB18BA}" type="presOf" srcId="{6106B218-9754-4B6E-ABC5-0F94C8D2B627}" destId="{347372F3-6206-47AD-9266-FDEB4AC2AC39}" srcOrd="0" destOrd="0" presId="urn:microsoft.com/office/officeart/2005/8/layout/process1"/>
    <dgm:cxn modelId="{BF53D74A-CCEA-4F82-94F9-450220A95A67}" srcId="{710C8E29-5F42-41F5-AA46-C1DFEBE50F6E}" destId="{800CE1BF-238B-445B-A51D-212DEA51FBB7}" srcOrd="0" destOrd="0" parTransId="{65B87177-DE77-4E7D-B620-ED8DE23825A4}" sibTransId="{2D74DFC4-7119-4C22-8F46-394B3395D011}"/>
    <dgm:cxn modelId="{1C9BDC81-9757-4AA0-B61F-D1FE0616356C}" srcId="{710C8E29-5F42-41F5-AA46-C1DFEBE50F6E}" destId="{ABEBF817-7807-4ABE-BB37-965FE1B22AB0}" srcOrd="1" destOrd="0" parTransId="{3EBD81C0-49A2-4F45-B6C6-72FF41F31D39}" sibTransId="{6DB24360-5C95-4F52-AB18-444BFEDADDDA}"/>
    <dgm:cxn modelId="{37625960-86D4-4E6B-A5EB-F5AEB5FDE2C7}" type="presOf" srcId="{E31A872B-D9E5-4A70-AC37-29952200E20E}" destId="{CF0A9E69-6C18-419C-86C2-24A06C564BD4}" srcOrd="0" destOrd="0" presId="urn:microsoft.com/office/officeart/2005/8/layout/process1"/>
    <dgm:cxn modelId="{A4C294E1-7DA2-4CE9-86EC-F9E6F9E70EA1}" type="presParOf" srcId="{D9C03367-7724-4174-850C-DF6300CC90E7}" destId="{9B617BD0-BF3B-4886-BD66-7C6E95F8F072}" srcOrd="0" destOrd="0" presId="urn:microsoft.com/office/officeart/2005/8/layout/process1"/>
    <dgm:cxn modelId="{E7CA9737-02A4-481A-A636-D3F1B098786E}" type="presParOf" srcId="{D9C03367-7724-4174-850C-DF6300CC90E7}" destId="{192ED62A-9DE4-481C-821F-C717CA8493D3}" srcOrd="1" destOrd="0" presId="urn:microsoft.com/office/officeart/2005/8/layout/process1"/>
    <dgm:cxn modelId="{FE529788-F01B-41A5-9F70-E31E02DA0C1E}" type="presParOf" srcId="{192ED62A-9DE4-481C-821F-C717CA8493D3}" destId="{E781577B-EB5D-4FE7-BC72-14061DE29F08}" srcOrd="0" destOrd="0" presId="urn:microsoft.com/office/officeart/2005/8/layout/process1"/>
    <dgm:cxn modelId="{1AC71731-1D81-4B21-B637-71E117FD0684}" type="presParOf" srcId="{D9C03367-7724-4174-850C-DF6300CC90E7}" destId="{FDBFB654-EDC2-4E92-BA68-1EB6762EB69E}" srcOrd="2" destOrd="0" presId="urn:microsoft.com/office/officeart/2005/8/layout/process1"/>
    <dgm:cxn modelId="{26AD3020-864D-4F33-968D-72A224C8FD8A}" type="presParOf" srcId="{D9C03367-7724-4174-850C-DF6300CC90E7}" destId="{B1628553-7A8D-4EAF-9907-B2E6E19F2BB7}" srcOrd="3" destOrd="0" presId="urn:microsoft.com/office/officeart/2005/8/layout/process1"/>
    <dgm:cxn modelId="{109B5308-3D31-4C9B-8D9A-EDB748D4CBB3}" type="presParOf" srcId="{B1628553-7A8D-4EAF-9907-B2E6E19F2BB7}" destId="{D36FC6CE-5B40-4DA1-928F-C2E8BEC53646}" srcOrd="0" destOrd="0" presId="urn:microsoft.com/office/officeart/2005/8/layout/process1"/>
    <dgm:cxn modelId="{C6FA4DAF-2E49-4AF4-A81A-40665AFEEEA8}" type="presParOf" srcId="{D9C03367-7724-4174-850C-DF6300CC90E7}" destId="{347372F3-6206-47AD-9266-FDEB4AC2AC39}" srcOrd="4" destOrd="0" presId="urn:microsoft.com/office/officeart/2005/8/layout/process1"/>
    <dgm:cxn modelId="{67095B35-F6D7-4EBE-966B-805AEF08D48C}" type="presParOf" srcId="{D9C03367-7724-4174-850C-DF6300CC90E7}" destId="{224C51A3-42C0-435C-BC99-4C1A39F2EBA6}" srcOrd="5" destOrd="0" presId="urn:microsoft.com/office/officeart/2005/8/layout/process1"/>
    <dgm:cxn modelId="{A35E4FCE-5DED-42E3-8CFF-9056B55CEC27}" type="presParOf" srcId="{224C51A3-42C0-435C-BC99-4C1A39F2EBA6}" destId="{BAF1925A-A1FD-454B-81A5-5EB839A79D90}" srcOrd="0" destOrd="0" presId="urn:microsoft.com/office/officeart/2005/8/layout/process1"/>
    <dgm:cxn modelId="{F31D3FDA-0B8C-46F0-A385-D0694D7368EB}" type="presParOf" srcId="{D9C03367-7724-4174-850C-DF6300CC90E7}" destId="{CBB3EF79-AF86-4382-A386-EE4295D7DF6E}" srcOrd="6" destOrd="0" presId="urn:microsoft.com/office/officeart/2005/8/layout/process1"/>
    <dgm:cxn modelId="{FC4F2025-8DC8-4A1B-B7E1-9B971D31CEB8}" type="presParOf" srcId="{D9C03367-7724-4174-850C-DF6300CC90E7}" destId="{498AAB64-37C8-4FDB-87C7-C1D08D7C9C15}" srcOrd="7" destOrd="0" presId="urn:microsoft.com/office/officeart/2005/8/layout/process1"/>
    <dgm:cxn modelId="{55BD0F64-63DD-4249-A122-40DCBD216C13}" type="presParOf" srcId="{498AAB64-37C8-4FDB-87C7-C1D08D7C9C15}" destId="{1C61F10A-2BF5-47DE-88C7-E31452BE0F81}" srcOrd="0" destOrd="0" presId="urn:microsoft.com/office/officeart/2005/8/layout/process1"/>
    <dgm:cxn modelId="{169136E0-3179-4C7A-870E-E80F0A6376AE}" type="presParOf" srcId="{D9C03367-7724-4174-850C-DF6300CC90E7}" destId="{CF0A9E69-6C18-419C-86C2-24A06C564BD4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8B495A-1033-4939-BF33-0A4D169DF7FA}" type="doc">
      <dgm:prSet loTypeId="urn:microsoft.com/office/officeart/2005/8/layout/process1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89BF9DFC-65D9-4C13-9D71-58AD726E0EBC}">
      <dgm:prSet phldrT="[Texto]" custT="1"/>
      <dgm:spPr>
        <a:xfrm>
          <a:off x="5064" y="249686"/>
          <a:ext cx="1570090" cy="2081902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CL" sz="70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- </a:t>
          </a:r>
          <a:r>
            <a:rPr lang="es-CL" sz="7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Matriz de Riesgos Estratégica</a:t>
          </a:r>
        </a:p>
        <a:p>
          <a:r>
            <a:rPr lang="es-CL" sz="7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Manual del Sistema de Prevención del Lavado de Activos, Financiamiento del Terrorismo y Delitos Funcionarios</a:t>
          </a:r>
        </a:p>
      </dgm:t>
    </dgm:pt>
    <dgm:pt modelId="{1B2F3CB6-4CC8-4963-BB90-17BA0F9F49E7}" type="parTrans" cxnId="{DCFAE4BC-2140-4A19-8A61-314C0CD832D1}">
      <dgm:prSet/>
      <dgm:spPr/>
      <dgm:t>
        <a:bodyPr/>
        <a:lstStyle/>
        <a:p>
          <a:endParaRPr lang="es-CL" sz="800"/>
        </a:p>
      </dgm:t>
    </dgm:pt>
    <dgm:pt modelId="{B683F010-7DC2-4882-B483-A3D8C9AE4EFA}" type="sibTrans" cxnId="{DCFAE4BC-2140-4A19-8A61-314C0CD832D1}">
      <dgm:prSet custT="1"/>
      <dgm:spPr>
        <a:xfrm>
          <a:off x="1732164" y="1095946"/>
          <a:ext cx="332859" cy="389382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s-CL" sz="8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12DB338-E13F-4EB0-AD39-1444BEE4DFA7}">
      <dgm:prSet phldrT="[Texto]" custT="1"/>
      <dgm:spPr>
        <a:xfrm>
          <a:off x="2203191" y="249686"/>
          <a:ext cx="1570090" cy="2081902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CL" sz="70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- </a:t>
          </a:r>
          <a:r>
            <a:rPr lang="es-CL" sz="7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Res. Exenta Nº 1504/2015 que designa funcionaria responsable UAF</a:t>
          </a:r>
        </a:p>
        <a:p>
          <a:r>
            <a:rPr lang="es-CL" sz="7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Manual del Sistema de Prevención del Lavado de Activos, Financiamiento del Terrorismo y Delitos Funcionarios</a:t>
          </a:r>
        </a:p>
      </dgm:t>
    </dgm:pt>
    <dgm:pt modelId="{3672E99F-92A1-44A3-A9F9-74DC0AA45F74}" type="parTrans" cxnId="{5DDAE21E-29B9-42DB-A04D-84D3A1F9F810}">
      <dgm:prSet/>
      <dgm:spPr/>
      <dgm:t>
        <a:bodyPr/>
        <a:lstStyle/>
        <a:p>
          <a:endParaRPr lang="es-CL" sz="800"/>
        </a:p>
      </dgm:t>
    </dgm:pt>
    <dgm:pt modelId="{D7AD756D-C32C-45D3-AEFD-0832A10C64A4}" type="sibTrans" cxnId="{5DDAE21E-29B9-42DB-A04D-84D3A1F9F810}">
      <dgm:prSet custT="1"/>
      <dgm:spPr>
        <a:xfrm>
          <a:off x="3935053" y="1095946"/>
          <a:ext cx="342958" cy="389382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s-CL" sz="8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7F07567-8E65-45E3-878A-805AEAA041D3}">
      <dgm:prSet phldrT="[Texto]" custT="1"/>
      <dgm:spPr>
        <a:xfrm>
          <a:off x="4420372" y="249686"/>
          <a:ext cx="1570090" cy="2081902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CL" sz="70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- </a:t>
          </a:r>
          <a:r>
            <a:rPr lang="es-CL" sz="7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Política de Prevención y Detección del LA/FT/DF</a:t>
          </a:r>
        </a:p>
        <a:p>
          <a:r>
            <a:rPr lang="es-CL" sz="7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Código de Ética</a:t>
          </a:r>
        </a:p>
        <a:p>
          <a:r>
            <a:rPr lang="es-CL" sz="7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Contratos de Trabajo del Personal</a:t>
          </a:r>
        </a:p>
        <a:p>
          <a:r>
            <a:rPr lang="es-CL" sz="7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Contratos con Clientes</a:t>
          </a:r>
        </a:p>
        <a:p>
          <a:r>
            <a:rPr lang="es-CL" sz="7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Contratos con Proveedores</a:t>
          </a:r>
        </a:p>
        <a:p>
          <a:r>
            <a:rPr lang="es-CL" sz="7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Contratistas o Terceros Prestadores de Servicios.</a:t>
          </a:r>
        </a:p>
        <a:p>
          <a:r>
            <a:rPr lang="es-CL" sz="7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Manual del Sistema de Prevención del Lavado de Activos, Financiamiento del Terrorismo y Delitos Funcionarios</a:t>
          </a:r>
        </a:p>
      </dgm:t>
    </dgm:pt>
    <dgm:pt modelId="{E3141845-99ED-4FBA-A366-23B7AF025557}" type="parTrans" cxnId="{E76DDB88-BF37-4FCA-9CCF-C7A775C4FBF8}">
      <dgm:prSet/>
      <dgm:spPr/>
      <dgm:t>
        <a:bodyPr/>
        <a:lstStyle/>
        <a:p>
          <a:endParaRPr lang="es-CL" sz="800"/>
        </a:p>
      </dgm:t>
    </dgm:pt>
    <dgm:pt modelId="{6ABBC304-E158-4C66-A240-3D0E5D8E5498}" type="sibTrans" cxnId="{E76DDB88-BF37-4FCA-9CCF-C7A775C4FBF8}">
      <dgm:prSet custT="1"/>
      <dgm:spPr>
        <a:xfrm>
          <a:off x="6142707" y="1095946"/>
          <a:ext cx="322760" cy="389382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s-CL" sz="8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274854D-D8DE-4B97-BA86-2DBE8218FB01}">
      <dgm:prSet custT="1"/>
      <dgm:spPr>
        <a:xfrm>
          <a:off x="6599443" y="249686"/>
          <a:ext cx="1570090" cy="2081902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CL" sz="7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Manual  del Sistema de Prevención del Lavado de Activos, Financiamiento del Terrorismo y Delitos Funcionarios</a:t>
          </a:r>
        </a:p>
      </dgm:t>
    </dgm:pt>
    <dgm:pt modelId="{6D5F5DE3-F232-41B3-BE34-C8087631DCAE}" type="parTrans" cxnId="{37AA7EFA-1D85-4C13-B42E-2086C0B052E2}">
      <dgm:prSet/>
      <dgm:spPr/>
      <dgm:t>
        <a:bodyPr/>
        <a:lstStyle/>
        <a:p>
          <a:endParaRPr lang="es-CL" sz="800"/>
        </a:p>
      </dgm:t>
    </dgm:pt>
    <dgm:pt modelId="{2CDC6997-A030-44E3-B6E7-3BC7113A06B7}" type="sibTrans" cxnId="{37AA7EFA-1D85-4C13-B42E-2086C0B052E2}">
      <dgm:prSet custT="1"/>
      <dgm:spPr>
        <a:xfrm>
          <a:off x="8326542" y="1095946"/>
          <a:ext cx="332859" cy="389382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s-CL" sz="8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68EBEDF-E2D0-4C6E-AC83-73C7F176BB67}">
      <dgm:prSet custT="1"/>
      <dgm:spPr>
        <a:xfrm>
          <a:off x="8797569" y="249686"/>
          <a:ext cx="1570090" cy="2081902"/>
        </a:xfr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ES" sz="70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- </a:t>
          </a:r>
          <a:r>
            <a:rPr lang="es-ES" sz="7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Supervisión y/o monitoreo programado del funcionamiento del Sistema de Prevención del LA/FT/DF y de los controles que operan sobre las señales de alerta</a:t>
          </a:r>
          <a:endParaRPr lang="es-CL" sz="700" dirty="0">
            <a:solidFill>
              <a:sysClr val="window" lastClr="FFFFFF"/>
            </a:solidFill>
            <a:latin typeface="Calibri Light" panose="020F0302020204030204" pitchFamily="34" charset="0"/>
            <a:ea typeface="+mn-ea"/>
            <a:cs typeface="Calibri Light" panose="020F0302020204030204" pitchFamily="34" charset="0"/>
          </a:endParaRPr>
        </a:p>
        <a:p>
          <a:r>
            <a:rPr lang="es-ES" sz="7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Coordinación con la Unidad de Auditoría Interna para conocer los resultados de sus revisiones</a:t>
          </a:r>
          <a:endParaRPr lang="es-CL" sz="700" dirty="0">
            <a:solidFill>
              <a:sysClr val="window" lastClr="FFFFFF"/>
            </a:solidFill>
            <a:latin typeface="Calibri Light" panose="020F0302020204030204" pitchFamily="34" charset="0"/>
            <a:ea typeface="+mn-ea"/>
            <a:cs typeface="Calibri Light" panose="020F0302020204030204" pitchFamily="34" charset="0"/>
          </a:endParaRPr>
        </a:p>
        <a:p>
          <a:r>
            <a:rPr lang="es-ES" sz="7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Aplicar una vez al año un cuestionario de autoevaluación del Sistema de Prevención del LA/FT/DF</a:t>
          </a:r>
        </a:p>
        <a:p>
          <a:r>
            <a:rPr lang="es-CL" sz="7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Manual del Sistema de Prevención del Lavado de Activos, Financiamiento del Terrorismo y Delitos Funcionarios</a:t>
          </a:r>
        </a:p>
      </dgm:t>
    </dgm:pt>
    <dgm:pt modelId="{394B8F1B-628B-42BA-B1C3-95D98FCB3D21}" type="parTrans" cxnId="{C3686EAB-3317-42FC-B01F-FBCDA31BC9E4}">
      <dgm:prSet/>
      <dgm:spPr/>
      <dgm:t>
        <a:bodyPr/>
        <a:lstStyle/>
        <a:p>
          <a:endParaRPr lang="es-CL" sz="800"/>
        </a:p>
      </dgm:t>
    </dgm:pt>
    <dgm:pt modelId="{45DD4797-6904-4C7F-A6FB-66F24C913079}" type="sibTrans" cxnId="{C3686EAB-3317-42FC-B01F-FBCDA31BC9E4}">
      <dgm:prSet custT="1"/>
      <dgm:spPr/>
      <dgm:t>
        <a:bodyPr/>
        <a:lstStyle/>
        <a:p>
          <a:endParaRPr lang="es-CL" sz="800"/>
        </a:p>
      </dgm:t>
    </dgm:pt>
    <dgm:pt modelId="{128B556B-CF04-4886-9308-E370E94A4E60}" type="pres">
      <dgm:prSet presAssocID="{BD8B495A-1033-4939-BF33-0A4D169DF7F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E3AD7E22-B0E6-495B-9993-F07049BD89E4}" type="pres">
      <dgm:prSet presAssocID="{89BF9DFC-65D9-4C13-9D71-58AD726E0EBC}" presName="node" presStyleLbl="node1" presStyleIdx="0" presStyleCnt="5" custLinFactNeighborX="-1614" custLinFactNeighborY="-173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L"/>
        </a:p>
      </dgm:t>
    </dgm:pt>
    <dgm:pt modelId="{E65F4AF3-37CB-452C-959B-81E17D765A57}" type="pres">
      <dgm:prSet presAssocID="{B683F010-7DC2-4882-B483-A3D8C9AE4EFA}" presName="sibTrans" presStyleLbl="sibTrans2D1" presStyleIdx="0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CL"/>
        </a:p>
      </dgm:t>
    </dgm:pt>
    <dgm:pt modelId="{FDF82E8E-9840-4388-971F-03485F6A02EB}" type="pres">
      <dgm:prSet presAssocID="{B683F010-7DC2-4882-B483-A3D8C9AE4EFA}" presName="connectorText" presStyleLbl="sibTrans2D1" presStyleIdx="0" presStyleCnt="4"/>
      <dgm:spPr/>
      <dgm:t>
        <a:bodyPr/>
        <a:lstStyle/>
        <a:p>
          <a:endParaRPr lang="es-CL"/>
        </a:p>
      </dgm:t>
    </dgm:pt>
    <dgm:pt modelId="{AFEEF4A8-3000-4C67-A3D9-EF755D11DA0E}" type="pres">
      <dgm:prSet presAssocID="{412DB338-E13F-4EB0-AD39-1444BEE4DFA7}" presName="node" presStyleLbl="node1" presStyleIdx="1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L"/>
        </a:p>
      </dgm:t>
    </dgm:pt>
    <dgm:pt modelId="{2EE58335-C642-4C7B-83FD-1F3C4274BD4B}" type="pres">
      <dgm:prSet presAssocID="{D7AD756D-C32C-45D3-AEFD-0832A10C64A4}" presName="sibTrans" presStyleLbl="sibTrans2D1" presStyleIdx="1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CL"/>
        </a:p>
      </dgm:t>
    </dgm:pt>
    <dgm:pt modelId="{D9265F95-09C7-40CF-AF15-5D249ADAD56C}" type="pres">
      <dgm:prSet presAssocID="{D7AD756D-C32C-45D3-AEFD-0832A10C64A4}" presName="connectorText" presStyleLbl="sibTrans2D1" presStyleIdx="1" presStyleCnt="4"/>
      <dgm:spPr/>
      <dgm:t>
        <a:bodyPr/>
        <a:lstStyle/>
        <a:p>
          <a:endParaRPr lang="es-CL"/>
        </a:p>
      </dgm:t>
    </dgm:pt>
    <dgm:pt modelId="{35905DA0-DC85-471E-9E83-994FB798916B}" type="pres">
      <dgm:prSet presAssocID="{67F07567-8E65-45E3-878A-805AEAA041D3}" presName="node" presStyleLbl="node1" presStyleIdx="2" presStyleCnt="5" custLinFactNeighborX="303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L"/>
        </a:p>
      </dgm:t>
    </dgm:pt>
    <dgm:pt modelId="{37D2E036-E037-4644-BD1C-6DC94DF275D5}" type="pres">
      <dgm:prSet presAssocID="{6ABBC304-E158-4C66-A240-3D0E5D8E5498}" presName="sibTrans" presStyleLbl="sibTrans2D1" presStyleIdx="2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CL"/>
        </a:p>
      </dgm:t>
    </dgm:pt>
    <dgm:pt modelId="{787F65EA-AFAD-44B3-A53B-A0687385F54D}" type="pres">
      <dgm:prSet presAssocID="{6ABBC304-E158-4C66-A240-3D0E5D8E5498}" presName="connectorText" presStyleLbl="sibTrans2D1" presStyleIdx="2" presStyleCnt="4"/>
      <dgm:spPr/>
      <dgm:t>
        <a:bodyPr/>
        <a:lstStyle/>
        <a:p>
          <a:endParaRPr lang="es-CL"/>
        </a:p>
      </dgm:t>
    </dgm:pt>
    <dgm:pt modelId="{4E403219-441A-495D-A886-5631E75AA255}" type="pres">
      <dgm:prSet presAssocID="{C274854D-D8DE-4B97-BA86-2DBE8218FB01}" presName="node" presStyleLbl="node1" presStyleIdx="3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L"/>
        </a:p>
      </dgm:t>
    </dgm:pt>
    <dgm:pt modelId="{E1136BFE-2682-4FE3-ABA2-322B4E6775A4}" type="pres">
      <dgm:prSet presAssocID="{2CDC6997-A030-44E3-B6E7-3BC7113A06B7}" presName="sibTrans" presStyleLbl="sibTrans2D1" presStyleIdx="3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CL"/>
        </a:p>
      </dgm:t>
    </dgm:pt>
    <dgm:pt modelId="{97556D48-68B5-4FA6-92A0-BC9043B9C1EC}" type="pres">
      <dgm:prSet presAssocID="{2CDC6997-A030-44E3-B6E7-3BC7113A06B7}" presName="connectorText" presStyleLbl="sibTrans2D1" presStyleIdx="3" presStyleCnt="4"/>
      <dgm:spPr/>
      <dgm:t>
        <a:bodyPr/>
        <a:lstStyle/>
        <a:p>
          <a:endParaRPr lang="es-CL"/>
        </a:p>
      </dgm:t>
    </dgm:pt>
    <dgm:pt modelId="{45B0823E-B8B5-4EDC-8541-5FA90652F5F9}" type="pres">
      <dgm:prSet presAssocID="{C68EBEDF-E2D0-4C6E-AC83-73C7F176BB67}" presName="node" presStyleLbl="node1" presStyleIdx="4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CL"/>
        </a:p>
      </dgm:t>
    </dgm:pt>
  </dgm:ptLst>
  <dgm:cxnLst>
    <dgm:cxn modelId="{FBAF9592-46C5-4D79-B1C7-F80519480AF8}" type="presOf" srcId="{67F07567-8E65-45E3-878A-805AEAA041D3}" destId="{35905DA0-DC85-471E-9E83-994FB798916B}" srcOrd="0" destOrd="0" presId="urn:microsoft.com/office/officeart/2005/8/layout/process1"/>
    <dgm:cxn modelId="{87A87E93-4E9D-4009-9A61-D40B3F07CB40}" type="presOf" srcId="{2CDC6997-A030-44E3-B6E7-3BC7113A06B7}" destId="{E1136BFE-2682-4FE3-ABA2-322B4E6775A4}" srcOrd="0" destOrd="0" presId="urn:microsoft.com/office/officeart/2005/8/layout/process1"/>
    <dgm:cxn modelId="{DCFAE4BC-2140-4A19-8A61-314C0CD832D1}" srcId="{BD8B495A-1033-4939-BF33-0A4D169DF7FA}" destId="{89BF9DFC-65D9-4C13-9D71-58AD726E0EBC}" srcOrd="0" destOrd="0" parTransId="{1B2F3CB6-4CC8-4963-BB90-17BA0F9F49E7}" sibTransId="{B683F010-7DC2-4882-B483-A3D8C9AE4EFA}"/>
    <dgm:cxn modelId="{E76DDB88-BF37-4FCA-9CCF-C7A775C4FBF8}" srcId="{BD8B495A-1033-4939-BF33-0A4D169DF7FA}" destId="{67F07567-8E65-45E3-878A-805AEAA041D3}" srcOrd="2" destOrd="0" parTransId="{E3141845-99ED-4FBA-A366-23B7AF025557}" sibTransId="{6ABBC304-E158-4C66-A240-3D0E5D8E5498}"/>
    <dgm:cxn modelId="{5DDAE21E-29B9-42DB-A04D-84D3A1F9F810}" srcId="{BD8B495A-1033-4939-BF33-0A4D169DF7FA}" destId="{412DB338-E13F-4EB0-AD39-1444BEE4DFA7}" srcOrd="1" destOrd="0" parTransId="{3672E99F-92A1-44A3-A9F9-74DC0AA45F74}" sibTransId="{D7AD756D-C32C-45D3-AEFD-0832A10C64A4}"/>
    <dgm:cxn modelId="{272D31C4-F494-44C3-8F5E-48D331AC717B}" type="presOf" srcId="{BD8B495A-1033-4939-BF33-0A4D169DF7FA}" destId="{128B556B-CF04-4886-9308-E370E94A4E60}" srcOrd="0" destOrd="0" presId="urn:microsoft.com/office/officeart/2005/8/layout/process1"/>
    <dgm:cxn modelId="{C3686EAB-3317-42FC-B01F-FBCDA31BC9E4}" srcId="{BD8B495A-1033-4939-BF33-0A4D169DF7FA}" destId="{C68EBEDF-E2D0-4C6E-AC83-73C7F176BB67}" srcOrd="4" destOrd="0" parTransId="{394B8F1B-628B-42BA-B1C3-95D98FCB3D21}" sibTransId="{45DD4797-6904-4C7F-A6FB-66F24C913079}"/>
    <dgm:cxn modelId="{53980DDF-A511-410D-85F7-E729783E900E}" type="presOf" srcId="{D7AD756D-C32C-45D3-AEFD-0832A10C64A4}" destId="{2EE58335-C642-4C7B-83FD-1F3C4274BD4B}" srcOrd="0" destOrd="0" presId="urn:microsoft.com/office/officeart/2005/8/layout/process1"/>
    <dgm:cxn modelId="{47B8314D-C381-4DA4-B529-CF6FD59F0021}" type="presOf" srcId="{6ABBC304-E158-4C66-A240-3D0E5D8E5498}" destId="{787F65EA-AFAD-44B3-A53B-A0687385F54D}" srcOrd="1" destOrd="0" presId="urn:microsoft.com/office/officeart/2005/8/layout/process1"/>
    <dgm:cxn modelId="{A7CA8175-4C96-47ED-9E12-31FE71AFC331}" type="presOf" srcId="{2CDC6997-A030-44E3-B6E7-3BC7113A06B7}" destId="{97556D48-68B5-4FA6-92A0-BC9043B9C1EC}" srcOrd="1" destOrd="0" presId="urn:microsoft.com/office/officeart/2005/8/layout/process1"/>
    <dgm:cxn modelId="{37AA7EFA-1D85-4C13-B42E-2086C0B052E2}" srcId="{BD8B495A-1033-4939-BF33-0A4D169DF7FA}" destId="{C274854D-D8DE-4B97-BA86-2DBE8218FB01}" srcOrd="3" destOrd="0" parTransId="{6D5F5DE3-F232-41B3-BE34-C8087631DCAE}" sibTransId="{2CDC6997-A030-44E3-B6E7-3BC7113A06B7}"/>
    <dgm:cxn modelId="{FEB0F829-7411-4302-88C5-CB38A2CE53FB}" type="presOf" srcId="{C68EBEDF-E2D0-4C6E-AC83-73C7F176BB67}" destId="{45B0823E-B8B5-4EDC-8541-5FA90652F5F9}" srcOrd="0" destOrd="0" presId="urn:microsoft.com/office/officeart/2005/8/layout/process1"/>
    <dgm:cxn modelId="{7F06B5DB-B830-4D2E-9D2C-3FC6096CD539}" type="presOf" srcId="{B683F010-7DC2-4882-B483-A3D8C9AE4EFA}" destId="{E65F4AF3-37CB-452C-959B-81E17D765A57}" srcOrd="0" destOrd="0" presId="urn:microsoft.com/office/officeart/2005/8/layout/process1"/>
    <dgm:cxn modelId="{60636600-24A7-4BF6-8938-7100FFF99D8A}" type="presOf" srcId="{6ABBC304-E158-4C66-A240-3D0E5D8E5498}" destId="{37D2E036-E037-4644-BD1C-6DC94DF275D5}" srcOrd="0" destOrd="0" presId="urn:microsoft.com/office/officeart/2005/8/layout/process1"/>
    <dgm:cxn modelId="{031FE580-A795-4626-86B0-9408FF8F1DE5}" type="presOf" srcId="{89BF9DFC-65D9-4C13-9D71-58AD726E0EBC}" destId="{E3AD7E22-B0E6-495B-9993-F07049BD89E4}" srcOrd="0" destOrd="0" presId="urn:microsoft.com/office/officeart/2005/8/layout/process1"/>
    <dgm:cxn modelId="{C15BE7FE-ADE7-4B7D-9580-E9A0AB8B800B}" type="presOf" srcId="{B683F010-7DC2-4882-B483-A3D8C9AE4EFA}" destId="{FDF82E8E-9840-4388-971F-03485F6A02EB}" srcOrd="1" destOrd="0" presId="urn:microsoft.com/office/officeart/2005/8/layout/process1"/>
    <dgm:cxn modelId="{BFDE8903-0ACA-46F2-879E-A8C9D7BED042}" type="presOf" srcId="{412DB338-E13F-4EB0-AD39-1444BEE4DFA7}" destId="{AFEEF4A8-3000-4C67-A3D9-EF755D11DA0E}" srcOrd="0" destOrd="0" presId="urn:microsoft.com/office/officeart/2005/8/layout/process1"/>
    <dgm:cxn modelId="{0EFD3336-0895-48A5-83B8-E33B4A7EABA6}" type="presOf" srcId="{D7AD756D-C32C-45D3-AEFD-0832A10C64A4}" destId="{D9265F95-09C7-40CF-AF15-5D249ADAD56C}" srcOrd="1" destOrd="0" presId="urn:microsoft.com/office/officeart/2005/8/layout/process1"/>
    <dgm:cxn modelId="{CB8C7AE7-2A04-420E-B578-FD4714D84741}" type="presOf" srcId="{C274854D-D8DE-4B97-BA86-2DBE8218FB01}" destId="{4E403219-441A-495D-A886-5631E75AA255}" srcOrd="0" destOrd="0" presId="urn:microsoft.com/office/officeart/2005/8/layout/process1"/>
    <dgm:cxn modelId="{2EBABF08-568B-4145-B980-BA9359B69FF0}" type="presParOf" srcId="{128B556B-CF04-4886-9308-E370E94A4E60}" destId="{E3AD7E22-B0E6-495B-9993-F07049BD89E4}" srcOrd="0" destOrd="0" presId="urn:microsoft.com/office/officeart/2005/8/layout/process1"/>
    <dgm:cxn modelId="{7145258F-A5D8-48E9-9DEF-5D0A8A5D5E01}" type="presParOf" srcId="{128B556B-CF04-4886-9308-E370E94A4E60}" destId="{E65F4AF3-37CB-452C-959B-81E17D765A57}" srcOrd="1" destOrd="0" presId="urn:microsoft.com/office/officeart/2005/8/layout/process1"/>
    <dgm:cxn modelId="{787F84A4-E696-4AEF-A6D6-A80F9D128FB1}" type="presParOf" srcId="{E65F4AF3-37CB-452C-959B-81E17D765A57}" destId="{FDF82E8E-9840-4388-971F-03485F6A02EB}" srcOrd="0" destOrd="0" presId="urn:microsoft.com/office/officeart/2005/8/layout/process1"/>
    <dgm:cxn modelId="{C4A291DD-149C-4E6B-8DBE-6F7593D1E514}" type="presParOf" srcId="{128B556B-CF04-4886-9308-E370E94A4E60}" destId="{AFEEF4A8-3000-4C67-A3D9-EF755D11DA0E}" srcOrd="2" destOrd="0" presId="urn:microsoft.com/office/officeart/2005/8/layout/process1"/>
    <dgm:cxn modelId="{08DEE4C8-C072-4CF3-A3C1-AC9BC916C720}" type="presParOf" srcId="{128B556B-CF04-4886-9308-E370E94A4E60}" destId="{2EE58335-C642-4C7B-83FD-1F3C4274BD4B}" srcOrd="3" destOrd="0" presId="urn:microsoft.com/office/officeart/2005/8/layout/process1"/>
    <dgm:cxn modelId="{F4818F96-2FCB-45C2-9FFE-97F1479BB531}" type="presParOf" srcId="{2EE58335-C642-4C7B-83FD-1F3C4274BD4B}" destId="{D9265F95-09C7-40CF-AF15-5D249ADAD56C}" srcOrd="0" destOrd="0" presId="urn:microsoft.com/office/officeart/2005/8/layout/process1"/>
    <dgm:cxn modelId="{441A5E7F-FF67-45C8-867B-58157A010FD3}" type="presParOf" srcId="{128B556B-CF04-4886-9308-E370E94A4E60}" destId="{35905DA0-DC85-471E-9E83-994FB798916B}" srcOrd="4" destOrd="0" presId="urn:microsoft.com/office/officeart/2005/8/layout/process1"/>
    <dgm:cxn modelId="{16A7E4F7-3E89-458C-B9F2-68714DDBBE27}" type="presParOf" srcId="{128B556B-CF04-4886-9308-E370E94A4E60}" destId="{37D2E036-E037-4644-BD1C-6DC94DF275D5}" srcOrd="5" destOrd="0" presId="urn:microsoft.com/office/officeart/2005/8/layout/process1"/>
    <dgm:cxn modelId="{2A249DE0-41FD-4778-8376-60ED0C0EB5AC}" type="presParOf" srcId="{37D2E036-E037-4644-BD1C-6DC94DF275D5}" destId="{787F65EA-AFAD-44B3-A53B-A0687385F54D}" srcOrd="0" destOrd="0" presId="urn:microsoft.com/office/officeart/2005/8/layout/process1"/>
    <dgm:cxn modelId="{A855E596-0130-4515-A08F-158E8EE2FAC2}" type="presParOf" srcId="{128B556B-CF04-4886-9308-E370E94A4E60}" destId="{4E403219-441A-495D-A886-5631E75AA255}" srcOrd="6" destOrd="0" presId="urn:microsoft.com/office/officeart/2005/8/layout/process1"/>
    <dgm:cxn modelId="{EA2252B7-4C2F-4439-B0E3-8237CF02F582}" type="presParOf" srcId="{128B556B-CF04-4886-9308-E370E94A4E60}" destId="{E1136BFE-2682-4FE3-ABA2-322B4E6775A4}" srcOrd="7" destOrd="0" presId="urn:microsoft.com/office/officeart/2005/8/layout/process1"/>
    <dgm:cxn modelId="{45DB6894-EA87-4A75-AF6C-5DB5544D4E15}" type="presParOf" srcId="{E1136BFE-2682-4FE3-ABA2-322B4E6775A4}" destId="{97556D48-68B5-4FA6-92A0-BC9043B9C1EC}" srcOrd="0" destOrd="0" presId="urn:microsoft.com/office/officeart/2005/8/layout/process1"/>
    <dgm:cxn modelId="{E35E9C41-7D6D-456D-93D4-2D65F2CF1A9B}" type="presParOf" srcId="{128B556B-CF04-4886-9308-E370E94A4E60}" destId="{45B0823E-B8B5-4EDC-8541-5FA90652F5F9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617BD0-BF3B-4886-BD66-7C6E95F8F072}">
      <dsp:nvSpPr>
        <dsp:cNvPr id="0" name=""/>
        <dsp:cNvSpPr/>
      </dsp:nvSpPr>
      <dsp:spPr>
        <a:xfrm>
          <a:off x="0" y="0"/>
          <a:ext cx="1262524" cy="57606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8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Identificación y Evaluación de los Riesgos LA/FT/DF</a:t>
          </a:r>
        </a:p>
      </dsp:txBody>
      <dsp:txXfrm>
        <a:off x="16872" y="16872"/>
        <a:ext cx="1228780" cy="542320"/>
      </dsp:txXfrm>
    </dsp:sp>
    <dsp:sp modelId="{192ED62A-9DE4-481C-821F-C717CA8493D3}">
      <dsp:nvSpPr>
        <dsp:cNvPr id="0" name=""/>
        <dsp:cNvSpPr/>
      </dsp:nvSpPr>
      <dsp:spPr>
        <a:xfrm rot="20855">
          <a:off x="1375039" y="136714"/>
          <a:ext cx="238539" cy="3131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3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375040" y="199118"/>
        <a:ext cx="166977" cy="187864"/>
      </dsp:txXfrm>
    </dsp:sp>
    <dsp:sp modelId="{FDBFB654-EDC2-4E92-BA68-1EB6762EB69E}">
      <dsp:nvSpPr>
        <dsp:cNvPr id="0" name=""/>
        <dsp:cNvSpPr/>
      </dsp:nvSpPr>
      <dsp:spPr>
        <a:xfrm>
          <a:off x="1712591" y="20778"/>
          <a:ext cx="1262524" cy="55528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8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Organización Interna: Roles y Reponsabilidades</a:t>
          </a:r>
        </a:p>
      </dsp:txBody>
      <dsp:txXfrm>
        <a:off x="1728855" y="37042"/>
        <a:ext cx="1229996" cy="522757"/>
      </dsp:txXfrm>
    </dsp:sp>
    <dsp:sp modelId="{B1628553-7A8D-4EAF-9907-B2E6E19F2BB7}">
      <dsp:nvSpPr>
        <dsp:cNvPr id="0" name=""/>
        <dsp:cNvSpPr/>
      </dsp:nvSpPr>
      <dsp:spPr>
        <a:xfrm>
          <a:off x="3118230" y="141868"/>
          <a:ext cx="303400" cy="3131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3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118230" y="204489"/>
        <a:ext cx="212380" cy="187864"/>
      </dsp:txXfrm>
    </dsp:sp>
    <dsp:sp modelId="{347372F3-6206-47AD-9266-FDEB4AC2AC39}">
      <dsp:nvSpPr>
        <dsp:cNvPr id="0" name=""/>
        <dsp:cNvSpPr/>
      </dsp:nvSpPr>
      <dsp:spPr>
        <a:xfrm>
          <a:off x="3547570" y="20778"/>
          <a:ext cx="1262524" cy="55528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8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Políticas de Prevención y Detección del LA/FT/DF GORE RMS</a:t>
          </a:r>
        </a:p>
      </dsp:txBody>
      <dsp:txXfrm>
        <a:off x="3563834" y="37042"/>
        <a:ext cx="1229996" cy="522757"/>
      </dsp:txXfrm>
    </dsp:sp>
    <dsp:sp modelId="{224C51A3-42C0-435C-BC99-4C1A39F2EBA6}">
      <dsp:nvSpPr>
        <dsp:cNvPr id="0" name=""/>
        <dsp:cNvSpPr/>
      </dsp:nvSpPr>
      <dsp:spPr>
        <a:xfrm>
          <a:off x="4932133" y="141868"/>
          <a:ext cx="258720" cy="3131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3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932133" y="204489"/>
        <a:ext cx="181104" cy="187864"/>
      </dsp:txXfrm>
    </dsp:sp>
    <dsp:sp modelId="{CBB3EF79-AF86-4382-A386-EE4295D7DF6E}">
      <dsp:nvSpPr>
        <dsp:cNvPr id="0" name=""/>
        <dsp:cNvSpPr/>
      </dsp:nvSpPr>
      <dsp:spPr>
        <a:xfrm>
          <a:off x="5298248" y="20778"/>
          <a:ext cx="1262524" cy="55528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8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Procedimiento de Detección del LA/FT/DF</a:t>
          </a:r>
        </a:p>
      </dsp:txBody>
      <dsp:txXfrm>
        <a:off x="5314512" y="37042"/>
        <a:ext cx="1229996" cy="522757"/>
      </dsp:txXfrm>
    </dsp:sp>
    <dsp:sp modelId="{498AAB64-37C8-4FDB-87C7-C1D08D7C9C15}">
      <dsp:nvSpPr>
        <dsp:cNvPr id="0" name=""/>
        <dsp:cNvSpPr/>
      </dsp:nvSpPr>
      <dsp:spPr>
        <a:xfrm>
          <a:off x="6684917" y="141868"/>
          <a:ext cx="263185" cy="3131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3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684917" y="204489"/>
        <a:ext cx="184230" cy="187864"/>
      </dsp:txXfrm>
    </dsp:sp>
    <dsp:sp modelId="{CF0A9E69-6C18-419C-86C2-24A06C564BD4}">
      <dsp:nvSpPr>
        <dsp:cNvPr id="0" name=""/>
        <dsp:cNvSpPr/>
      </dsp:nvSpPr>
      <dsp:spPr>
        <a:xfrm>
          <a:off x="7057349" y="20778"/>
          <a:ext cx="1262524" cy="55528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8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Monitoreo del Sistema de Prevención del LA/FT/DF</a:t>
          </a:r>
        </a:p>
      </dsp:txBody>
      <dsp:txXfrm>
        <a:off x="7073613" y="37042"/>
        <a:ext cx="1229996" cy="5227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AD7E22-B0E6-495B-9993-F07049BD89E4}">
      <dsp:nvSpPr>
        <dsp:cNvPr id="0" name=""/>
        <dsp:cNvSpPr/>
      </dsp:nvSpPr>
      <dsp:spPr>
        <a:xfrm>
          <a:off x="0" y="0"/>
          <a:ext cx="1280122" cy="198800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700" kern="120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- </a:t>
          </a:r>
          <a:r>
            <a:rPr lang="es-CL" sz="700" kern="12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Matriz de Riesgos Estratégica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700" kern="12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Manual del Sistema de Prevención del Lavado de Activos, Financiamiento del Terrorismo y Delitos Funcionarios</a:t>
          </a:r>
        </a:p>
      </dsp:txBody>
      <dsp:txXfrm>
        <a:off x="37493" y="37493"/>
        <a:ext cx="1205136" cy="1913020"/>
      </dsp:txXfrm>
    </dsp:sp>
    <dsp:sp modelId="{E65F4AF3-37CB-452C-959B-81E17D765A57}">
      <dsp:nvSpPr>
        <dsp:cNvPr id="0" name=""/>
        <dsp:cNvSpPr/>
      </dsp:nvSpPr>
      <dsp:spPr>
        <a:xfrm>
          <a:off x="1410200" y="835267"/>
          <a:ext cx="275765" cy="3174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8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410200" y="898761"/>
        <a:ext cx="193036" cy="190482"/>
      </dsp:txXfrm>
    </dsp:sp>
    <dsp:sp modelId="{AFEEF4A8-3000-4C67-A3D9-EF755D11DA0E}">
      <dsp:nvSpPr>
        <dsp:cNvPr id="0" name=""/>
        <dsp:cNvSpPr/>
      </dsp:nvSpPr>
      <dsp:spPr>
        <a:xfrm>
          <a:off x="1800434" y="0"/>
          <a:ext cx="1280122" cy="198800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700" kern="120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- </a:t>
          </a:r>
          <a:r>
            <a:rPr lang="es-CL" sz="700" kern="12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Res. Exenta Nº 1504/2015 que designa funcionaria responsable UAF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700" kern="12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Manual del Sistema de Prevención del Lavado de Activos, Financiamiento del Terrorismo y Delitos Funcionarios</a:t>
          </a:r>
        </a:p>
      </dsp:txBody>
      <dsp:txXfrm>
        <a:off x="1837927" y="37493"/>
        <a:ext cx="1205136" cy="1913020"/>
      </dsp:txXfrm>
    </dsp:sp>
    <dsp:sp modelId="{2EE58335-C642-4C7B-83FD-1F3C4274BD4B}">
      <dsp:nvSpPr>
        <dsp:cNvPr id="0" name=""/>
        <dsp:cNvSpPr/>
      </dsp:nvSpPr>
      <dsp:spPr>
        <a:xfrm>
          <a:off x="3212453" y="835267"/>
          <a:ext cx="279619" cy="3174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8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212453" y="898761"/>
        <a:ext cx="195733" cy="190482"/>
      </dsp:txXfrm>
    </dsp:sp>
    <dsp:sp modelId="{35905DA0-DC85-471E-9E83-994FB798916B}">
      <dsp:nvSpPr>
        <dsp:cNvPr id="0" name=""/>
        <dsp:cNvSpPr/>
      </dsp:nvSpPr>
      <dsp:spPr>
        <a:xfrm>
          <a:off x="3608141" y="0"/>
          <a:ext cx="1280122" cy="198800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700" kern="120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- </a:t>
          </a:r>
          <a:r>
            <a:rPr lang="es-CL" sz="700" kern="12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Política de Prevención y Detección del LA/FT/DF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700" kern="12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Código de Ética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700" kern="12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Contratos de Trabajo del Personal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700" kern="12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Contratos con Clientes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700" kern="12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Contratos con Proveedores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700" kern="12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Contratistas o Terceros Prestadores de Servicios.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700" kern="12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Manual del Sistema de Prevención del Lavado de Activos, Financiamiento del Terrorismo y Delitos Funcionarios</a:t>
          </a:r>
        </a:p>
      </dsp:txBody>
      <dsp:txXfrm>
        <a:off x="3645634" y="37493"/>
        <a:ext cx="1205136" cy="1913020"/>
      </dsp:txXfrm>
    </dsp:sp>
    <dsp:sp modelId="{37D2E036-E037-4644-BD1C-6DC94DF275D5}">
      <dsp:nvSpPr>
        <dsp:cNvPr id="0" name=""/>
        <dsp:cNvSpPr/>
      </dsp:nvSpPr>
      <dsp:spPr>
        <a:xfrm>
          <a:off x="5012392" y="835267"/>
          <a:ext cx="263152" cy="3174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8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012392" y="898761"/>
        <a:ext cx="184206" cy="190482"/>
      </dsp:txXfrm>
    </dsp:sp>
    <dsp:sp modelId="{4E403219-441A-495D-A886-5631E75AA255}">
      <dsp:nvSpPr>
        <dsp:cNvPr id="0" name=""/>
        <dsp:cNvSpPr/>
      </dsp:nvSpPr>
      <dsp:spPr>
        <a:xfrm>
          <a:off x="5384777" y="0"/>
          <a:ext cx="1280122" cy="198800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700" kern="12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Manual  del Sistema de Prevención del Lavado de Activos, Financiamiento del Terrorismo y Delitos Funcionarios</a:t>
          </a:r>
        </a:p>
      </dsp:txBody>
      <dsp:txXfrm>
        <a:off x="5422270" y="37493"/>
        <a:ext cx="1205136" cy="1913020"/>
      </dsp:txXfrm>
    </dsp:sp>
    <dsp:sp modelId="{E1136BFE-2682-4FE3-ABA2-322B4E6775A4}">
      <dsp:nvSpPr>
        <dsp:cNvPr id="0" name=""/>
        <dsp:cNvSpPr/>
      </dsp:nvSpPr>
      <dsp:spPr>
        <a:xfrm>
          <a:off x="6792912" y="835267"/>
          <a:ext cx="271385" cy="3174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8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792912" y="898761"/>
        <a:ext cx="189970" cy="190482"/>
      </dsp:txXfrm>
    </dsp:sp>
    <dsp:sp modelId="{45B0823E-B8B5-4EDC-8541-5FA90652F5F9}">
      <dsp:nvSpPr>
        <dsp:cNvPr id="0" name=""/>
        <dsp:cNvSpPr/>
      </dsp:nvSpPr>
      <dsp:spPr>
        <a:xfrm>
          <a:off x="7176949" y="0"/>
          <a:ext cx="1280122" cy="198800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700" kern="120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- </a:t>
          </a:r>
          <a:r>
            <a:rPr lang="es-ES" sz="700" kern="12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Supervisión y/o monitoreo programado del funcionamiento del Sistema de Prevención del LA/FT/DF y de los controles que operan sobre las señales de alerta</a:t>
          </a:r>
          <a:endParaRPr lang="es-CL" sz="700" kern="1200" dirty="0">
            <a:solidFill>
              <a:sysClr val="window" lastClr="FFFFFF"/>
            </a:solidFill>
            <a:latin typeface="Calibri Light" panose="020F0302020204030204" pitchFamily="34" charset="0"/>
            <a:ea typeface="+mn-ea"/>
            <a:cs typeface="Calibri Light" panose="020F0302020204030204" pitchFamily="34" charset="0"/>
          </a:endParaRP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700" kern="12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Coordinación con la Unidad de Auditoría Interna para conocer los resultados de sus revisiones</a:t>
          </a:r>
          <a:endParaRPr lang="es-CL" sz="700" kern="1200" dirty="0">
            <a:solidFill>
              <a:sysClr val="window" lastClr="FFFFFF"/>
            </a:solidFill>
            <a:latin typeface="Calibri Light" panose="020F0302020204030204" pitchFamily="34" charset="0"/>
            <a:ea typeface="+mn-ea"/>
            <a:cs typeface="Calibri Light" panose="020F0302020204030204" pitchFamily="34" charset="0"/>
          </a:endParaRP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700" kern="12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Aplicar una vez al año un cuestionario de autoevaluación del Sistema de Prevención del LA/FT/DF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700" kern="1200" dirty="0">
              <a:solidFill>
                <a:sysClr val="window" lastClr="FFFFFF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rPr>
            <a:t>- Manual del Sistema de Prevención del Lavado de Activos, Financiamiento del Terrorismo y Delitos Funcionarios</a:t>
          </a:r>
        </a:p>
      </dsp:txBody>
      <dsp:txXfrm>
        <a:off x="7214442" y="37493"/>
        <a:ext cx="1205136" cy="1913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916" cy="5000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48004" y="1"/>
            <a:ext cx="2944916" cy="5000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EBDE5-49D0-410E-B3E5-8CF7EBC1C46D}" type="datetimeFigureOut">
              <a:rPr lang="es-CL" smtClean="0"/>
              <a:t>25-06-2019</a:t>
            </a:fld>
            <a:endParaRPr lang="es-C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482132"/>
            <a:ext cx="2944916" cy="5000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48004" y="9482132"/>
            <a:ext cx="2944916" cy="5000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EC583-3263-421E-AAB7-C2BA17017B1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31273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EF0B-C224-47A4-B6A5-596D4053C257}" type="datetimeFigureOut">
              <a:rPr lang="es-CL" smtClean="0"/>
              <a:t>25-06-2019</a:t>
            </a:fld>
            <a:endParaRPr lang="es-CL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51268B8-5297-44ED-8783-6A37112C231D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6 Rectángulo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EF0B-C224-47A4-B6A5-596D4053C257}" type="datetimeFigureOut">
              <a:rPr lang="es-CL" smtClean="0"/>
              <a:t>25-06-2019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68B8-5297-44ED-8783-6A37112C231D}" type="slidenum">
              <a:rPr lang="es-CL" smtClean="0"/>
              <a:t>‹Nº›</a:t>
            </a:fld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EF0B-C224-47A4-B6A5-596D4053C257}" type="datetimeFigureOut">
              <a:rPr lang="es-CL" smtClean="0"/>
              <a:t>25-06-2019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68B8-5297-44ED-8783-6A37112C231D}" type="slidenum">
              <a:rPr lang="es-CL" smtClean="0"/>
              <a:t>‹Nº›</a:t>
            </a:fld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EF0B-C224-47A4-B6A5-596D4053C257}" type="datetimeFigureOut">
              <a:rPr lang="es-CL" smtClean="0"/>
              <a:t>25-06-2019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68B8-5297-44ED-8783-6A37112C231D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EF0B-C224-47A4-B6A5-596D4053C257}" type="datetimeFigureOut">
              <a:rPr lang="es-CL" smtClean="0"/>
              <a:t>25-06-2019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51268B8-5297-44ED-8783-6A37112C231D}" type="slidenum">
              <a:rPr lang="es-CL" smtClean="0"/>
              <a:t>‹Nº›</a:t>
            </a:fld>
            <a:endParaRPr lang="es-C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EF0B-C224-47A4-B6A5-596D4053C257}" type="datetimeFigureOut">
              <a:rPr lang="es-CL" smtClean="0"/>
              <a:t>25-06-2019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68B8-5297-44ED-8783-6A37112C231D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EF0B-C224-47A4-B6A5-596D4053C257}" type="datetimeFigureOut">
              <a:rPr lang="es-CL" smtClean="0"/>
              <a:t>25-06-2019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68B8-5297-44ED-8783-6A37112C231D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EF0B-C224-47A4-B6A5-596D4053C257}" type="datetimeFigureOut">
              <a:rPr lang="es-CL" smtClean="0"/>
              <a:t>25-06-2019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68B8-5297-44ED-8783-6A37112C231D}" type="slidenum">
              <a:rPr lang="es-CL" smtClean="0"/>
              <a:t>‹Nº›</a:t>
            </a:fld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EF0B-C224-47A4-B6A5-596D4053C257}" type="datetimeFigureOut">
              <a:rPr lang="es-CL" smtClean="0"/>
              <a:t>25-06-2019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68B8-5297-44ED-8783-6A37112C231D}" type="slidenum">
              <a:rPr lang="es-CL" smtClean="0"/>
              <a:t>‹Nº›</a:t>
            </a:fld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EF0B-C224-47A4-B6A5-596D4053C257}" type="datetimeFigureOut">
              <a:rPr lang="es-CL" smtClean="0"/>
              <a:t>25-06-2019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68B8-5297-44ED-8783-6A37112C231D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EF0B-C224-47A4-B6A5-596D4053C257}" type="datetimeFigureOut">
              <a:rPr lang="es-CL" smtClean="0"/>
              <a:t>25-06-2019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51268B8-5297-44ED-8783-6A37112C231D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Rectángulo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47000" b="-4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6DEF0B-C224-47A4-B6A5-596D4053C257}" type="datetimeFigureOut">
              <a:rPr lang="es-CL" smtClean="0"/>
              <a:t>25-06-2019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51268B8-5297-44ED-8783-6A37112C231D}" type="slidenum">
              <a:rPr lang="es-CL" smtClean="0"/>
              <a:t>‹Nº›</a:t>
            </a:fld>
            <a:endParaRPr lang="es-C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504" y="2400300"/>
            <a:ext cx="8928992" cy="1200150"/>
          </a:xfrm>
        </p:spPr>
        <p:txBody>
          <a:bodyPr>
            <a:normAutofit/>
          </a:bodyPr>
          <a:lstStyle/>
          <a:p>
            <a:r>
              <a:rPr lang="es-CL" dirty="0" smtClean="0">
                <a:latin typeface="Arial Narrow" panose="020B0606020202030204" pitchFamily="34" charset="0"/>
              </a:rPr>
              <a:t>Departamento de Planificación</a:t>
            </a:r>
          </a:p>
          <a:p>
            <a:r>
              <a:rPr lang="es-CL" dirty="0" smtClean="0">
                <a:latin typeface="Arial Narrow" panose="020B0606020202030204" pitchFamily="34" charset="0"/>
              </a:rPr>
              <a:t>y Control Institucional</a:t>
            </a:r>
          </a:p>
          <a:p>
            <a:endParaRPr lang="es-CL" dirty="0">
              <a:latin typeface="Arial Narrow" panose="020B0606020202030204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CAPACITACION SISTEMA LA-DF-FT 2019</a:t>
            </a:r>
            <a:endParaRPr lang="es-CL" b="1" dirty="0">
              <a:latin typeface="Arial Narrow" panose="020B0606020202030204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3460" y="3507854"/>
            <a:ext cx="1536754" cy="134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37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914400" y="267494"/>
            <a:ext cx="7772400" cy="42473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400" dirty="0" smtClean="0">
                <a:latin typeface="Arial Narrow" panose="020B0606020202030204" pitchFamily="34" charset="0"/>
              </a:rPr>
              <a:t>De estos niveles se hace necesario definir y describir los siguientes niveles de madurez:</a:t>
            </a:r>
          </a:p>
          <a:p>
            <a:pPr marL="0" indent="0">
              <a:buNone/>
            </a:pPr>
            <a:endParaRPr lang="es-CL" sz="2400" dirty="0" smtClean="0">
              <a:latin typeface="Arial Narrow" panose="020B0606020202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sz="2400" dirty="0" smtClean="0">
                <a:latin typeface="Arial Narrow" panose="020B0606020202030204" pitchFamily="34" charset="0"/>
              </a:rPr>
              <a:t>Planificado: Los componentes/elementos/prácticas se planifican y se aprueban formalmente. Adicionalmente, se incorporan en el Manual del Sistema de Prevención y en procedimientos. Se programa la ejecución de actividades en el tiempo.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400" dirty="0" smtClean="0">
                <a:latin typeface="Arial Narrow" panose="020B0606020202030204" pitchFamily="34" charset="0"/>
              </a:rPr>
              <a:t>Ejecutado: Los componentes/elementos/prácticas se ejecutan e implementan de acuerdo con lo aprobado y planificado.   </a:t>
            </a:r>
            <a:endParaRPr lang="es-CL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42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4327" t="23400" r="5113" b="16401"/>
          <a:stretch/>
        </p:blipFill>
        <p:spPr>
          <a:xfrm>
            <a:off x="467544" y="1275605"/>
            <a:ext cx="8352928" cy="31232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Evaluación General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416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640960" cy="857250"/>
          </a:xfrm>
        </p:spPr>
        <p:txBody>
          <a:bodyPr anchor="t"/>
          <a:lstStyle/>
          <a:p>
            <a:pPr algn="ctr"/>
            <a:r>
              <a:rPr lang="es-CL" b="1" dirty="0" smtClean="0">
                <a:latin typeface="Arial Narrow" panose="020B0606020202030204" pitchFamily="34" charset="0"/>
              </a:rPr>
              <a:t>Plan de Acción o Trabajo</a:t>
            </a:r>
            <a:endParaRPr lang="es-CL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26604393"/>
              </p:ext>
            </p:extLst>
          </p:nvPr>
        </p:nvGraphicFramePr>
        <p:xfrm>
          <a:off x="251517" y="1085849"/>
          <a:ext cx="8640962" cy="3862391"/>
        </p:xfrm>
        <a:graphic>
          <a:graphicData uri="http://schemas.openxmlformats.org/drawingml/2006/table">
            <a:tbl>
              <a:tblPr/>
              <a:tblGrid>
                <a:gridCol w="4579239"/>
                <a:gridCol w="1568232"/>
                <a:gridCol w="1301634"/>
                <a:gridCol w="1191857"/>
              </a:tblGrid>
              <a:tr h="12978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Medidas para alcanzar el nivel de madurez objetivo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9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Descripción medida(s)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Fecha(s) de implementación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Responsable(s)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adicional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228421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Capacitar al 50% de los responsables del Sistema LA/DF/FT de acuerdo a Manual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 semestre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Enlace UAF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aplica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85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Difundir y publicar banner en Intranet del Sistema LA/DF/FT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 semestre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Enlace UAF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aplica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21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Capacitar al 50% de los responsables del Sistema LA/DF/FT de acuerdo a Manual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 semestre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Enlace UAF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aplica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85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Difundir y publicar banner en Intranet del Sistema LA/DF/FT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 semestre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Enlace UAF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aplica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631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Sensibilización del Código de Etica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 y segundo semestre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Jefatura Departamento de Integridad y Etica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aplica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631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Sensibilización del Código de Etica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 y segundo semestre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Jefatura Departamento de Integridad y Etica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aplica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631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Sensibilización del Código de Etica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 y segundo semestre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Jefatura Departamento de Integridad y Etica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aplica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21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Difundir procedimientos de consulta y comunicación de OS a través del envío de 4 cápsulas informativas digitales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 y segundo semestre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Enlace UAF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aplica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21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Difundir procedimientos de consulta y comunicación de OS a través del envío de 4 cápsulas informativas digitales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 y segundo semestre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Enlace UAF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aplica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21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Difundir procedimientos de consulta y comunicación de OS a través del envío de 4 cápsulas informativas digitales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 y segundo semestre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Enlace UAF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aplica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21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Difundir procedimientos de consulta y comunicación de OS a través del envío de 4 cápsulas informativas digitales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 y segundo semestre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Enlace UAF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aplica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21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Difundir procedimientos de consulta y comunicación de OS a través del envío de 4 cápsulas informativas digitales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 y segundo semestre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Enlace UAF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aplica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21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Difundir procedimientos de consulta y comunicación de OS a través del envío de 4 cápsulas informativas digitales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 y segundo semestre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Enlace UAF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aplica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21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Aplicar cuestionario de autoevaluación del Sistema LA/DF/FT de acuerdo a Manual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Segundo semestre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Enlace UAF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aplica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968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504" y="2400300"/>
            <a:ext cx="8928992" cy="1200150"/>
          </a:xfrm>
        </p:spPr>
        <p:txBody>
          <a:bodyPr>
            <a:normAutofit/>
          </a:bodyPr>
          <a:lstStyle/>
          <a:p>
            <a:r>
              <a:rPr lang="es-CL" dirty="0" smtClean="0">
                <a:latin typeface="Arial Narrow" panose="020B0606020202030204" pitchFamily="34" charset="0"/>
              </a:rPr>
              <a:t>Departamento de Planificación</a:t>
            </a:r>
          </a:p>
          <a:p>
            <a:r>
              <a:rPr lang="es-CL" dirty="0" smtClean="0">
                <a:latin typeface="Arial Narrow" panose="020B0606020202030204" pitchFamily="34" charset="0"/>
              </a:rPr>
              <a:t>y Control Institucional</a:t>
            </a:r>
            <a:endParaRPr lang="es-CL" dirty="0">
              <a:latin typeface="Arial Narrow" panose="020B0606020202030204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b="1" dirty="0" smtClean="0">
                <a:latin typeface="Arial Narrow" panose="020B0606020202030204" pitchFamily="34" charset="0"/>
              </a:rPr>
              <a:t>Muchas Gracias!!</a:t>
            </a:r>
            <a:endParaRPr lang="es-CL" b="1" dirty="0">
              <a:latin typeface="Arial Narrow" panose="020B0606020202030204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3460" y="3507854"/>
            <a:ext cx="1536754" cy="134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9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640960" cy="857250"/>
          </a:xfrm>
        </p:spPr>
        <p:txBody>
          <a:bodyPr anchor="t"/>
          <a:lstStyle/>
          <a:p>
            <a:pPr algn="ctr"/>
            <a:r>
              <a:rPr lang="es-CL" b="1" dirty="0" smtClean="0">
                <a:latin typeface="Arial Narrow" panose="020B0606020202030204" pitchFamily="34" charset="0"/>
              </a:rPr>
              <a:t>OBJETIVO</a:t>
            </a:r>
            <a:endParaRPr lang="es-CL" b="1" dirty="0"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251520" y="1085850"/>
            <a:ext cx="8640960" cy="3862164"/>
          </a:xfrm>
        </p:spPr>
        <p:txBody>
          <a:bodyPr>
            <a:normAutofit/>
          </a:bodyPr>
          <a:lstStyle/>
          <a:p>
            <a:r>
              <a:rPr lang="es-ES_tradnl" sz="2800" dirty="0"/>
              <a:t>Formalizar al interior del Gobierno Regional Metropolitano de Santiago prácticas y mecanismos de comunicación que generen una cultura preventiva de riesgos relativos al lavado de activos (LA), delitos funcionarios (DF) y financiamiento del terrorismo (FT), conforme a la Ley Nº 19.913, que crea la Unidad de Análisis Financiero (UAF).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41261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145062000"/>
              </p:ext>
            </p:extLst>
          </p:nvPr>
        </p:nvGraphicFramePr>
        <p:xfrm>
          <a:off x="499154" y="555526"/>
          <a:ext cx="8340809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45 Rectángulo redondeado"/>
          <p:cNvSpPr/>
          <p:nvPr/>
        </p:nvSpPr>
        <p:spPr>
          <a:xfrm>
            <a:off x="395536" y="1203598"/>
            <a:ext cx="1470660" cy="175641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_tradnl" sz="7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La identificación y evaluación de los riesgos es vital para no sólo comprender la exposición de las organizaciones gubernamentales al riesgo del lavado de activos, los delitos funcionarios y el financiamiento del terrorismo, sino también para diseñar un sistema preventivo interno que contribuya a la mitigación de éstos. </a:t>
            </a:r>
            <a:endParaRPr lang="es-CL" sz="1200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graphicFrame>
        <p:nvGraphicFramePr>
          <p:cNvPr id="11" name="Diagrama 10"/>
          <p:cNvGraphicFramePr/>
          <p:nvPr>
            <p:extLst/>
          </p:nvPr>
        </p:nvGraphicFramePr>
        <p:xfrm>
          <a:off x="499154" y="3032016"/>
          <a:ext cx="8465335" cy="1988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43 Rectángulo redondeado"/>
          <p:cNvSpPr/>
          <p:nvPr/>
        </p:nvSpPr>
        <p:spPr>
          <a:xfrm>
            <a:off x="2123728" y="1211218"/>
            <a:ext cx="1470660" cy="1748790"/>
          </a:xfrm>
          <a:prstGeom prst="round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_tradnl" sz="7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Para el funcionamiento eficaz del Sistema de Prevención del LA/FT/DF resulta necesario que el Servicio defina cuál es el rol que cumplirá cada uno de los funcionarios.</a:t>
            </a:r>
            <a:endParaRPr lang="es-CL" sz="1200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sp>
        <p:nvSpPr>
          <p:cNvPr id="13" name="44 Rectángulo redondeado"/>
          <p:cNvSpPr/>
          <p:nvPr/>
        </p:nvSpPr>
        <p:spPr>
          <a:xfrm>
            <a:off x="3996491" y="1211218"/>
            <a:ext cx="1470660" cy="1757045"/>
          </a:xfrm>
          <a:prstGeom prst="round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_tradnl" sz="700" dirty="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E</a:t>
            </a:r>
            <a:r>
              <a:rPr lang="es-CL" sz="700" dirty="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 </a:t>
            </a:r>
            <a:r>
              <a:rPr lang="es-CL" sz="700" dirty="0" smtClean="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entorno </a:t>
            </a:r>
            <a:r>
              <a:rPr lang="es-CL" sz="700" dirty="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de </a:t>
            </a:r>
            <a:r>
              <a:rPr lang="es-CL" sz="700" dirty="0" smtClean="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control </a:t>
            </a:r>
            <a:r>
              <a:rPr lang="es-CL" sz="700" dirty="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podrá incluir las políticas, procedimientos, instrumentos y regulaciones asociadas con consideraciones éticas, legales y laborales. Este ámbito es fundamental porque proporciona los lineamientos de control para las relaciones contractuales con el personal, usuarios, beneficiarios, clientes, proveedores y todos los interesados con la organización gubernamental</a:t>
            </a:r>
            <a:r>
              <a:rPr lang="es-CL" sz="7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s-C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14 Rectángulo redondeado"/>
          <p:cNvSpPr/>
          <p:nvPr/>
        </p:nvSpPr>
        <p:spPr>
          <a:xfrm>
            <a:off x="5721654" y="1215872"/>
            <a:ext cx="1470660" cy="1757045"/>
          </a:xfrm>
          <a:prstGeom prst="roundRect">
            <a:avLst/>
          </a:prstGeom>
          <a:gradFill rotWithShape="1">
            <a:gsLst>
              <a:gs pos="0">
                <a:srgbClr val="4BACC6">
                  <a:shade val="51000"/>
                  <a:satMod val="130000"/>
                </a:srgbClr>
              </a:gs>
              <a:gs pos="80000">
                <a:srgbClr val="4BACC6">
                  <a:shade val="93000"/>
                  <a:satMod val="130000"/>
                </a:srgbClr>
              </a:gs>
              <a:gs pos="100000">
                <a:srgbClr val="4BACC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_tradnl" sz="700" dirty="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Su principal finalidad es la definición de los mecanismos específicos para dar cumplimiento a las políticas del Sistema de Prevención del LA/FT/DF definido por la organización gubernamental</a:t>
            </a:r>
            <a:r>
              <a:rPr lang="es-ES_tradnl" sz="7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s-C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15 Rectángulo redondeado"/>
          <p:cNvSpPr/>
          <p:nvPr/>
        </p:nvSpPr>
        <p:spPr>
          <a:xfrm>
            <a:off x="7406199" y="1203598"/>
            <a:ext cx="1558290" cy="1717040"/>
          </a:xfrm>
          <a:prstGeom prst="roundRect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_tradnl" sz="70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Es fundamental que se monitoree y evalué periódicamente el Sistema de Prevención del LA/FT/DF a través de un adecuado sistema de seguimiento y control de las actividades detectadas como potencialmente riesgosas, con la finalidad de garantízar que su diseño y funcionamiento sea eficaz y responde al contexto externo e interno de cada organización.</a:t>
            </a:r>
            <a:endParaRPr lang="es-CL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_tradnl" sz="70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s-CL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199003" y="74969"/>
            <a:ext cx="8640960" cy="369179"/>
          </a:xfrm>
        </p:spPr>
        <p:txBody>
          <a:bodyPr anchor="t">
            <a:noAutofit/>
          </a:bodyPr>
          <a:lstStyle/>
          <a:p>
            <a:pPr algn="ctr"/>
            <a:r>
              <a:rPr lang="es-CL" sz="1600" b="1" dirty="0"/>
              <a:t>COMPONENTES DEL SISTEMA DE PREVENCIÓN DEL </a:t>
            </a:r>
            <a:r>
              <a:rPr lang="es-CL" sz="1600" b="1" dirty="0" smtClean="0"/>
              <a:t>LA-FT-DF.</a:t>
            </a:r>
            <a:endParaRPr lang="es-CL" sz="16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21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Resultado de imagen para dibujos de personas pensando"/>
          <p:cNvSpPr>
            <a:spLocks noChangeAspect="1" noChangeArrowheads="1"/>
          </p:cNvSpPr>
          <p:nvPr/>
        </p:nvSpPr>
        <p:spPr bwMode="auto">
          <a:xfrm>
            <a:off x="1259681" y="-108347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L" sz="1350"/>
          </a:p>
        </p:txBody>
      </p:sp>
      <p:sp>
        <p:nvSpPr>
          <p:cNvPr id="5" name="4 Llamada rectangular redondeada"/>
          <p:cNvSpPr/>
          <p:nvPr/>
        </p:nvSpPr>
        <p:spPr>
          <a:xfrm>
            <a:off x="1655676" y="791820"/>
            <a:ext cx="1396957" cy="375775"/>
          </a:xfrm>
          <a:prstGeom prst="wedgeRoundRectCallout">
            <a:avLst>
              <a:gd name="adj1" fmla="val -16873"/>
              <a:gd name="adj2" fmla="val 85588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750" b="1" dirty="0">
                <a:solidFill>
                  <a:schemeClr val="bg1"/>
                </a:solidFill>
              </a:rPr>
              <a:t>¿De qué trata la Ley N° 19.913?</a:t>
            </a:r>
          </a:p>
        </p:txBody>
      </p:sp>
      <p:sp>
        <p:nvSpPr>
          <p:cNvPr id="6" name="AutoShape 5" descr="Resultado de imagen para dibujos de personas pensando"/>
          <p:cNvSpPr>
            <a:spLocks noChangeAspect="1" noChangeArrowheads="1"/>
          </p:cNvSpPr>
          <p:nvPr/>
        </p:nvSpPr>
        <p:spPr bwMode="auto">
          <a:xfrm>
            <a:off x="7772400" y="4838642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L" sz="1350"/>
          </a:p>
        </p:txBody>
      </p:sp>
      <p:sp>
        <p:nvSpPr>
          <p:cNvPr id="8" name="7 Rectángulo redondeado"/>
          <p:cNvSpPr/>
          <p:nvPr/>
        </p:nvSpPr>
        <p:spPr>
          <a:xfrm>
            <a:off x="1653456" y="1407012"/>
            <a:ext cx="1523807" cy="3216966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750" dirty="0">
                <a:solidFill>
                  <a:schemeClr val="tx1"/>
                </a:solidFill>
              </a:rPr>
              <a:t>La Ley N° 19.913, crea la Unidad de Análisis Financiero (UAF) y su objetivo es prevenir e impedir la utilización del sistema financiero, y de otros sectores de la actividad económica chilena, para la comisión de los delitos de lavado de activos (LA) y financiamiento del terrorismo (FT).  </a:t>
            </a:r>
          </a:p>
          <a:p>
            <a:pPr algn="just"/>
            <a:endParaRPr lang="es-CL" sz="750" dirty="0">
              <a:solidFill>
                <a:schemeClr val="tx1"/>
              </a:solidFill>
            </a:endParaRPr>
          </a:p>
          <a:p>
            <a:pPr algn="just"/>
            <a:r>
              <a:rPr lang="es-CL" sz="750" dirty="0">
                <a:solidFill>
                  <a:schemeClr val="tx1"/>
                </a:solidFill>
              </a:rPr>
              <a:t>Las superintendencias, servicios y órganos públicos, señalados en la Ley Nº 18.575, orgánica constitucional de Bases Generales de la Administración del Estado, estarán obligados a informar sobre operaciones sospechosas, que adviertan en el ejercicio de sus funciones, a la UAF a través de un Reporte de Operación Sospechosa (ROS).  </a:t>
            </a:r>
          </a:p>
        </p:txBody>
      </p:sp>
      <p:sp>
        <p:nvSpPr>
          <p:cNvPr id="11" name="10 Llamada rectangular redondeada"/>
          <p:cNvSpPr/>
          <p:nvPr/>
        </p:nvSpPr>
        <p:spPr>
          <a:xfrm>
            <a:off x="3880091" y="3712791"/>
            <a:ext cx="1748855" cy="1289229"/>
          </a:xfrm>
          <a:prstGeom prst="wedgeRoundRectCallout">
            <a:avLst>
              <a:gd name="adj1" fmla="val -20833"/>
              <a:gd name="adj2" fmla="val 49673"/>
              <a:gd name="adj3" fmla="val 16667"/>
            </a:avLst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750" dirty="0">
                <a:solidFill>
                  <a:schemeClr val="tx1"/>
                </a:solidFill>
              </a:rPr>
              <a:t>La Circular N° 20/2015  del Ministerio de Hacienda,  instruyó la designación de un Funcionario Responsable de reportar operaciones sospechosas y mediante Resolución Exenta N°1504/2017, se designa a </a:t>
            </a:r>
            <a:r>
              <a:rPr lang="es-CL" sz="750" dirty="0">
                <a:solidFill>
                  <a:srgbClr val="00B0F0"/>
                </a:solidFill>
              </a:rPr>
              <a:t>la Jefa del Departamento de Planificación y Control Institucional, Carolina Hidalgo Mandujano</a:t>
            </a:r>
            <a:r>
              <a:rPr lang="es-CL" sz="75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6" name="15 Llamada rectangular redondeada"/>
          <p:cNvSpPr/>
          <p:nvPr/>
        </p:nvSpPr>
        <p:spPr>
          <a:xfrm>
            <a:off x="3880092" y="3036304"/>
            <a:ext cx="1647110" cy="507554"/>
          </a:xfrm>
          <a:prstGeom prst="wedgeRoundRectCallout">
            <a:avLst>
              <a:gd name="adj1" fmla="val -16232"/>
              <a:gd name="adj2" fmla="val 74539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750" b="1" dirty="0">
                <a:solidFill>
                  <a:schemeClr val="bg1"/>
                </a:solidFill>
              </a:rPr>
              <a:t>¿Quién es el Responsable de elaborar y remitir el Reporte de Operación Sospechosa (ROS) a la UAF?</a:t>
            </a:r>
          </a:p>
        </p:txBody>
      </p:sp>
      <p:sp>
        <p:nvSpPr>
          <p:cNvPr id="2" name="1 Proceso alternativo"/>
          <p:cNvSpPr/>
          <p:nvPr/>
        </p:nvSpPr>
        <p:spPr>
          <a:xfrm>
            <a:off x="1393962" y="62086"/>
            <a:ext cx="6472405" cy="347726"/>
          </a:xfrm>
          <a:prstGeom prst="flowChartAlternateProcess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>
                <a:solidFill>
                  <a:schemeClr val="bg1"/>
                </a:solidFill>
              </a:rPr>
              <a:t>Ley N° 19.913 crea la Unidad de Análisis Financiero (UAF) para prevenir e impedir la comisión de delitos funcionarios (DF), de lavado de activos (LA) y financiamiento del terrorismo (FT). </a:t>
            </a:r>
          </a:p>
        </p:txBody>
      </p:sp>
      <p:sp>
        <p:nvSpPr>
          <p:cNvPr id="3" name="AutoShape 2" descr="Resultado de imagen para delito funcionario"/>
          <p:cNvSpPr>
            <a:spLocks noChangeAspect="1" noChangeArrowheads="1"/>
          </p:cNvSpPr>
          <p:nvPr/>
        </p:nvSpPr>
        <p:spPr bwMode="auto">
          <a:xfrm>
            <a:off x="1373981" y="595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L" sz="1350"/>
          </a:p>
        </p:txBody>
      </p:sp>
      <p:sp>
        <p:nvSpPr>
          <p:cNvPr id="18" name="17 Proceso alternativo"/>
          <p:cNvSpPr/>
          <p:nvPr/>
        </p:nvSpPr>
        <p:spPr>
          <a:xfrm>
            <a:off x="3880092" y="1174509"/>
            <a:ext cx="1556005" cy="1775283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CL" sz="750" dirty="0">
              <a:solidFill>
                <a:schemeClr val="tx1"/>
              </a:solidFill>
            </a:endParaRPr>
          </a:p>
          <a:p>
            <a:pPr algn="just"/>
            <a:endParaRPr lang="es-CL" sz="750" dirty="0">
              <a:solidFill>
                <a:schemeClr val="tx1"/>
              </a:solidFill>
            </a:endParaRPr>
          </a:p>
          <a:p>
            <a:pPr algn="just"/>
            <a:endParaRPr lang="es-CL" sz="750" dirty="0">
              <a:solidFill>
                <a:schemeClr val="tx1"/>
              </a:solidFill>
            </a:endParaRPr>
          </a:p>
          <a:p>
            <a:pPr algn="just"/>
            <a:endParaRPr lang="es-CL" sz="750" dirty="0">
              <a:solidFill>
                <a:schemeClr val="tx1"/>
              </a:solidFill>
            </a:endParaRPr>
          </a:p>
          <a:p>
            <a:pPr algn="just"/>
            <a:endParaRPr lang="es-CL" sz="750" dirty="0">
              <a:solidFill>
                <a:schemeClr val="tx1"/>
              </a:solidFill>
            </a:endParaRPr>
          </a:p>
          <a:p>
            <a:pPr algn="just"/>
            <a:endParaRPr lang="es-CL" sz="750" dirty="0">
              <a:solidFill>
                <a:schemeClr val="tx1"/>
              </a:solidFill>
            </a:endParaRPr>
          </a:p>
          <a:p>
            <a:pPr algn="just"/>
            <a:endParaRPr lang="es-CL" sz="750" dirty="0">
              <a:solidFill>
                <a:schemeClr val="tx1"/>
              </a:solidFill>
            </a:endParaRPr>
          </a:p>
          <a:p>
            <a:pPr algn="just"/>
            <a:r>
              <a:rPr lang="es-CL" sz="750" dirty="0">
                <a:solidFill>
                  <a:schemeClr val="tx1"/>
                </a:solidFill>
              </a:rPr>
              <a:t>Todo acto, operación o  transacción que, de acuerdo con los usos y costumbres de la actividad de que se trate, resulte inusual o carente de justificación económica o jurídica aparente.</a:t>
            </a:r>
          </a:p>
        </p:txBody>
      </p:sp>
      <p:sp>
        <p:nvSpPr>
          <p:cNvPr id="19" name="18 Llamada rectangular redondeada"/>
          <p:cNvSpPr/>
          <p:nvPr/>
        </p:nvSpPr>
        <p:spPr>
          <a:xfrm>
            <a:off x="3665172" y="504364"/>
            <a:ext cx="1824930" cy="447206"/>
          </a:xfrm>
          <a:prstGeom prst="wedgeRoundRectCallout">
            <a:avLst>
              <a:gd name="adj1" fmla="val -11998"/>
              <a:gd name="adj2" fmla="val 81990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750" b="1" dirty="0">
                <a:solidFill>
                  <a:schemeClr val="bg1"/>
                </a:solidFill>
              </a:rPr>
              <a:t>¿Qué es una operación sospechosa (OS)?</a:t>
            </a:r>
          </a:p>
        </p:txBody>
      </p:sp>
      <p:sp>
        <p:nvSpPr>
          <p:cNvPr id="21" name="15 Llamada rectangular redondeada"/>
          <p:cNvSpPr/>
          <p:nvPr/>
        </p:nvSpPr>
        <p:spPr>
          <a:xfrm>
            <a:off x="6102826" y="3057804"/>
            <a:ext cx="1647110" cy="398708"/>
          </a:xfrm>
          <a:prstGeom prst="wedgeRoundRectCallout">
            <a:avLst>
              <a:gd name="adj1" fmla="val -16232"/>
              <a:gd name="adj2" fmla="val 74539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750" dirty="0">
                <a:solidFill>
                  <a:schemeClr val="bg1"/>
                </a:solidFill>
              </a:rPr>
              <a:t>¿</a:t>
            </a:r>
            <a:r>
              <a:rPr lang="es-CL" sz="750" b="1" dirty="0">
                <a:solidFill>
                  <a:schemeClr val="bg1"/>
                </a:solidFill>
              </a:rPr>
              <a:t>Qué hace con el ROS la Unidad de Análisis Financiero (UAF)?</a:t>
            </a:r>
          </a:p>
        </p:txBody>
      </p:sp>
      <p:sp>
        <p:nvSpPr>
          <p:cNvPr id="22" name="10 Llamada rectangular redondeada"/>
          <p:cNvSpPr/>
          <p:nvPr/>
        </p:nvSpPr>
        <p:spPr>
          <a:xfrm>
            <a:off x="6084169" y="3651870"/>
            <a:ext cx="1728191" cy="810090"/>
          </a:xfrm>
          <a:prstGeom prst="wedgeRoundRectCallout">
            <a:avLst>
              <a:gd name="adj1" fmla="val -20833"/>
              <a:gd name="adj2" fmla="val 49673"/>
              <a:gd name="adj3" fmla="val 16667"/>
            </a:avLst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750" dirty="0">
                <a:solidFill>
                  <a:schemeClr val="tx1"/>
                </a:solidFill>
              </a:rPr>
              <a:t>La UAF realiza inteligencia financiera para detectar señales indiciarias de lavado de activos y/o financiamiento del terrorismo.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946" y="1235006"/>
            <a:ext cx="760864" cy="760864"/>
          </a:xfrm>
          <a:prstGeom prst="rect">
            <a:avLst/>
          </a:prstGeom>
        </p:spPr>
      </p:pic>
      <p:sp>
        <p:nvSpPr>
          <p:cNvPr id="7" name="Flecha derecha 6"/>
          <p:cNvSpPr/>
          <p:nvPr/>
        </p:nvSpPr>
        <p:spPr>
          <a:xfrm rot="19360035">
            <a:off x="3242079" y="2028757"/>
            <a:ext cx="614464" cy="265853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350"/>
          </a:p>
        </p:txBody>
      </p:sp>
      <p:sp>
        <p:nvSpPr>
          <p:cNvPr id="17" name="Flecha derecha 16"/>
          <p:cNvSpPr/>
          <p:nvPr/>
        </p:nvSpPr>
        <p:spPr>
          <a:xfrm rot="1977219">
            <a:off x="3255143" y="3824149"/>
            <a:ext cx="614464" cy="265853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350"/>
          </a:p>
        </p:txBody>
      </p:sp>
      <p:sp>
        <p:nvSpPr>
          <p:cNvPr id="20" name="Flecha derecha 19"/>
          <p:cNvSpPr/>
          <p:nvPr/>
        </p:nvSpPr>
        <p:spPr>
          <a:xfrm rot="5400000">
            <a:off x="6557935" y="2530032"/>
            <a:ext cx="614464" cy="265853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350"/>
          </a:p>
        </p:txBody>
      </p:sp>
      <p:sp>
        <p:nvSpPr>
          <p:cNvPr id="23" name="15 Llamada rectangular redondeada"/>
          <p:cNvSpPr/>
          <p:nvPr/>
        </p:nvSpPr>
        <p:spPr>
          <a:xfrm>
            <a:off x="6057238" y="571830"/>
            <a:ext cx="1647110" cy="595764"/>
          </a:xfrm>
          <a:prstGeom prst="wedgeRoundRectCallout">
            <a:avLst>
              <a:gd name="adj1" fmla="val -16232"/>
              <a:gd name="adj2" fmla="val 74539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750" b="1" dirty="0">
              <a:solidFill>
                <a:schemeClr val="bg1"/>
              </a:solidFill>
            </a:endParaRPr>
          </a:p>
          <a:p>
            <a:pPr algn="ctr"/>
            <a:r>
              <a:rPr lang="es-CL" sz="750" b="1" dirty="0">
                <a:solidFill>
                  <a:schemeClr val="bg1"/>
                </a:solidFill>
              </a:rPr>
              <a:t>¿Quiénes son los responsables de reportar a la Funcionaria Responsable de una operación sospechosa (OS)?</a:t>
            </a:r>
          </a:p>
          <a:p>
            <a:pPr algn="ctr"/>
            <a:endParaRPr lang="es-CL" sz="750" b="1" dirty="0">
              <a:solidFill>
                <a:schemeClr val="bg1"/>
              </a:solidFill>
            </a:endParaRPr>
          </a:p>
        </p:txBody>
      </p:sp>
      <p:sp>
        <p:nvSpPr>
          <p:cNvPr id="25" name="10 Llamada rectangular redondeada"/>
          <p:cNvSpPr/>
          <p:nvPr/>
        </p:nvSpPr>
        <p:spPr>
          <a:xfrm>
            <a:off x="6175342" y="1381663"/>
            <a:ext cx="1597058" cy="920057"/>
          </a:xfrm>
          <a:prstGeom prst="wedgeRoundRectCallout">
            <a:avLst>
              <a:gd name="adj1" fmla="val -20833"/>
              <a:gd name="adj2" fmla="val 49673"/>
              <a:gd name="adj3" fmla="val 16667"/>
            </a:avLst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750" dirty="0">
                <a:solidFill>
                  <a:schemeClr val="tx1"/>
                </a:solidFill>
              </a:rPr>
              <a:t>Todo el personal del GORE debe informar a la Jefatura del Departamento de Planificación y Control Institucional, Carolina Hidalgo Mandujano, de una posible operación sospechosa.</a:t>
            </a:r>
          </a:p>
        </p:txBody>
      </p:sp>
      <p:sp>
        <p:nvSpPr>
          <p:cNvPr id="26" name="Flecha derecha 25"/>
          <p:cNvSpPr/>
          <p:nvPr/>
        </p:nvSpPr>
        <p:spPr>
          <a:xfrm rot="740029">
            <a:off x="5502408" y="1427940"/>
            <a:ext cx="614464" cy="265853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350"/>
          </a:p>
        </p:txBody>
      </p:sp>
    </p:spTree>
    <p:extLst>
      <p:ext uri="{BB962C8B-B14F-4D97-AF65-F5344CB8AC3E}">
        <p14:creationId xmlns:p14="http://schemas.microsoft.com/office/powerpoint/2010/main" val="170254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640960" cy="857250"/>
          </a:xfrm>
        </p:spPr>
        <p:txBody>
          <a:bodyPr anchor="t"/>
          <a:lstStyle/>
          <a:p>
            <a:pPr algn="ctr"/>
            <a:r>
              <a:rPr lang="es-CL" b="1" dirty="0" smtClean="0">
                <a:latin typeface="Arial Narrow" panose="020B0606020202030204" pitchFamily="34" charset="0"/>
              </a:rPr>
              <a:t>SEÑALES DE ALERTA</a:t>
            </a:r>
            <a:endParaRPr lang="es-CL" b="1" dirty="0">
              <a:latin typeface="Arial Narrow" panose="020B0606020202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251520" y="1085850"/>
            <a:ext cx="8640960" cy="3862164"/>
          </a:xfrm>
        </p:spPr>
        <p:txBody>
          <a:bodyPr>
            <a:normAutofit/>
          </a:bodyPr>
          <a:lstStyle/>
          <a:p>
            <a:pPr marL="320040" lvl="1" indent="0">
              <a:buNone/>
            </a:pPr>
            <a:r>
              <a:rPr lang="es-ES_tradnl" sz="2800" dirty="0"/>
              <a:t>Para estos efectos, podemos definir como Señales de Alerta aquellos comportamientos o características de ciertas operaciones o personas, que nos podrían conducir a detectar una operación sospechosa de lavado de activos o financiamiento del terrorismo, por lo que estamos ante una herramienta de especial relevancia dentro de cualquier sistema preventivo respecto de dichos delitos.</a:t>
            </a:r>
            <a:endParaRPr lang="es-CL" sz="2800" dirty="0"/>
          </a:p>
          <a:p>
            <a:pPr marL="320040" lvl="1" indent="0">
              <a:buNone/>
            </a:pPr>
            <a:endParaRPr lang="es-ES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3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Llamada rectangular redondeada"/>
          <p:cNvSpPr/>
          <p:nvPr/>
        </p:nvSpPr>
        <p:spPr>
          <a:xfrm>
            <a:off x="1493658" y="250044"/>
            <a:ext cx="1566174" cy="431496"/>
          </a:xfrm>
          <a:prstGeom prst="wedgeRoundRectCallout">
            <a:avLst>
              <a:gd name="adj1" fmla="val -18930"/>
              <a:gd name="adj2" fmla="val 69663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750" b="1" dirty="0">
                <a:solidFill>
                  <a:schemeClr val="bg1"/>
                </a:solidFill>
              </a:rPr>
              <a:t>¿Qué se entiende por Operación Sospechosa (OS)?</a:t>
            </a:r>
          </a:p>
        </p:txBody>
      </p:sp>
      <p:sp>
        <p:nvSpPr>
          <p:cNvPr id="6" name="5 Proceso alternativo"/>
          <p:cNvSpPr/>
          <p:nvPr/>
        </p:nvSpPr>
        <p:spPr>
          <a:xfrm>
            <a:off x="1558372" y="1078401"/>
            <a:ext cx="1566174" cy="893423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750" dirty="0">
                <a:solidFill>
                  <a:schemeClr val="tx1"/>
                </a:solidFill>
              </a:rPr>
              <a:t>Todo acto, operación o  transacción que, de acuerdo con los usos y costumbres de la actividad de que se trate, resulte inusual o carente de justificación económica o jurídica aparente.</a:t>
            </a:r>
            <a:endParaRPr lang="es-CL" sz="750" i="1" u="sng" dirty="0">
              <a:solidFill>
                <a:schemeClr val="tx1"/>
              </a:solidFill>
            </a:endParaRPr>
          </a:p>
        </p:txBody>
      </p:sp>
      <p:sp>
        <p:nvSpPr>
          <p:cNvPr id="7" name="6 Proceso alternativo"/>
          <p:cNvSpPr/>
          <p:nvPr/>
        </p:nvSpPr>
        <p:spPr>
          <a:xfrm>
            <a:off x="3545887" y="1005576"/>
            <a:ext cx="4212467" cy="3863753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L" sz="750" dirty="0">
              <a:solidFill>
                <a:srgbClr val="00B0F0"/>
              </a:solidFill>
            </a:endParaRPr>
          </a:p>
          <a:p>
            <a:pPr algn="just"/>
            <a:r>
              <a:rPr lang="es-CL" sz="750" dirty="0">
                <a:solidFill>
                  <a:srgbClr val="00B0F0"/>
                </a:solidFill>
              </a:rPr>
              <a:t>Asociadas a Funcionarios de la Administración Pública</a:t>
            </a:r>
          </a:p>
          <a:p>
            <a:pPr marL="128588" indent="-128588" algn="just">
              <a:buFont typeface="Wingdings" panose="05000000000000000000" pitchFamily="2" charset="2"/>
              <a:buChar char="q"/>
            </a:pPr>
            <a:r>
              <a:rPr lang="es-CL" sz="750" dirty="0">
                <a:solidFill>
                  <a:schemeClr val="tx1"/>
                </a:solidFill>
              </a:rPr>
              <a:t>Funcionarios con un nivel de gastos y/o inversiones que no corresponde al monto de sus ingresos declarados.</a:t>
            </a:r>
          </a:p>
          <a:p>
            <a:pPr marL="128588" indent="-128588" algn="just">
              <a:buFont typeface="Wingdings" panose="05000000000000000000" pitchFamily="2" charset="2"/>
              <a:buChar char="q"/>
            </a:pPr>
            <a:r>
              <a:rPr lang="es-CL" sz="750" dirty="0">
                <a:solidFill>
                  <a:schemeClr val="tx1"/>
                </a:solidFill>
              </a:rPr>
              <a:t>Funcionarios renuentes a aceptar cambios de su actividad o promociones que impliquen no continuar efectuando las mismas actividades.</a:t>
            </a:r>
          </a:p>
          <a:p>
            <a:pPr marL="128588" indent="-128588" algn="just">
              <a:buFont typeface="Wingdings" panose="05000000000000000000" pitchFamily="2" charset="2"/>
              <a:buChar char="q"/>
            </a:pPr>
            <a:r>
              <a:rPr lang="es-CL" sz="750" dirty="0">
                <a:solidFill>
                  <a:schemeClr val="tx1"/>
                </a:solidFill>
              </a:rPr>
              <a:t>Funcionarios que con frecuencia permanecen en la oficina más allá de la hora de cierre o concurren a ella por fuera del horario habitual sin causa justificada.</a:t>
            </a:r>
          </a:p>
          <a:p>
            <a:pPr indent="-128588" algn="just">
              <a:buFont typeface="Arial" panose="020B0604020202020204" pitchFamily="34" charset="0"/>
              <a:buChar char="•"/>
            </a:pPr>
            <a:endParaRPr lang="es-CL" sz="750" dirty="0">
              <a:solidFill>
                <a:schemeClr val="tx1"/>
              </a:solidFill>
            </a:endParaRPr>
          </a:p>
          <a:p>
            <a:pPr algn="just"/>
            <a:r>
              <a:rPr lang="es-CL" sz="750" dirty="0">
                <a:solidFill>
                  <a:srgbClr val="00B0F0"/>
                </a:solidFill>
              </a:rPr>
              <a:t>Asociados a la Probidad Funcionaria</a:t>
            </a:r>
          </a:p>
          <a:p>
            <a:pPr marL="128588" indent="-128588" algn="just">
              <a:buFont typeface="Wingdings" panose="05000000000000000000" pitchFamily="2" charset="2"/>
              <a:buChar char="q"/>
            </a:pPr>
            <a:r>
              <a:rPr lang="es-CL" sz="750" dirty="0">
                <a:solidFill>
                  <a:schemeClr val="tx1"/>
                </a:solidFill>
              </a:rPr>
              <a:t>Recibir donaciones, regalos o cualquier otro bien o servicio bajo cualquier concepto, proveniente de personas naturales o jurídicas. </a:t>
            </a:r>
          </a:p>
          <a:p>
            <a:pPr marL="128588" indent="-128588" algn="just">
              <a:buFont typeface="Wingdings" panose="05000000000000000000" pitchFamily="2" charset="2"/>
              <a:buChar char="q"/>
            </a:pPr>
            <a:r>
              <a:rPr lang="es-CL" sz="750" dirty="0">
                <a:solidFill>
                  <a:schemeClr val="tx1"/>
                </a:solidFill>
              </a:rPr>
              <a:t>Uso de fondos públicos para actividades o compras ajenas al Servicio.</a:t>
            </a:r>
          </a:p>
          <a:p>
            <a:pPr marL="128588" indent="-128588" algn="just">
              <a:buFont typeface="Wingdings" panose="05000000000000000000" pitchFamily="2" charset="2"/>
              <a:buChar char="q"/>
            </a:pPr>
            <a:r>
              <a:rPr lang="es-CL" sz="750" dirty="0">
                <a:solidFill>
                  <a:schemeClr val="tx1"/>
                </a:solidFill>
              </a:rPr>
              <a:t>Uso de fondos públicos para la compra de regalos o donaciones que no estén  autorizadas por Ley.</a:t>
            </a:r>
          </a:p>
          <a:p>
            <a:pPr marL="128588" indent="-128588" algn="just">
              <a:buFont typeface="Wingdings" panose="05000000000000000000" pitchFamily="2" charset="2"/>
              <a:buChar char="q"/>
            </a:pPr>
            <a:r>
              <a:rPr lang="es-CL" sz="750" dirty="0">
                <a:solidFill>
                  <a:schemeClr val="tx1"/>
                </a:solidFill>
              </a:rPr>
              <a:t>Uso del automóvil institucional para motivos personales.</a:t>
            </a:r>
          </a:p>
          <a:p>
            <a:pPr marL="128588" indent="-128588" algn="just">
              <a:buFont typeface="Wingdings" panose="05000000000000000000" pitchFamily="2" charset="2"/>
              <a:buChar char="q"/>
            </a:pPr>
            <a:r>
              <a:rPr lang="es-CL" sz="750" dirty="0">
                <a:solidFill>
                  <a:schemeClr val="tx1"/>
                </a:solidFill>
              </a:rPr>
              <a:t>Adquisición de activos innecesarios para la institución pública o que no cumplan con lo requerido por ésta, con el propósito de obtener una “comisión” del proveedor. </a:t>
            </a:r>
          </a:p>
          <a:p>
            <a:pPr algn="just"/>
            <a:endParaRPr lang="es-CL" sz="750" dirty="0">
              <a:solidFill>
                <a:schemeClr val="tx1"/>
              </a:solidFill>
            </a:endParaRPr>
          </a:p>
          <a:p>
            <a:pPr algn="just"/>
            <a:r>
              <a:rPr lang="es-CL" sz="750" dirty="0">
                <a:solidFill>
                  <a:srgbClr val="00B0F0"/>
                </a:solidFill>
              </a:rPr>
              <a:t>Asociadas a Licitaciones y Compras Públicas</a:t>
            </a:r>
          </a:p>
          <a:p>
            <a:pPr marL="128588" indent="-128588" algn="just">
              <a:buFont typeface="Wingdings" panose="05000000000000000000" pitchFamily="2" charset="2"/>
              <a:buChar char="q"/>
            </a:pPr>
            <a:r>
              <a:rPr lang="es-CL" sz="750" dirty="0">
                <a:solidFill>
                  <a:schemeClr val="tx1"/>
                </a:solidFill>
              </a:rPr>
              <a:t>Funcionario que revela de forma ilegal, información confidencial a determinada(s) empresa(s), en el marco de una licitación pública.</a:t>
            </a:r>
          </a:p>
          <a:p>
            <a:pPr marL="128588" indent="-128588" algn="just">
              <a:buFont typeface="Wingdings" panose="05000000000000000000" pitchFamily="2" charset="2"/>
              <a:buChar char="q"/>
            </a:pPr>
            <a:r>
              <a:rPr lang="es-CL" sz="750" dirty="0">
                <a:solidFill>
                  <a:schemeClr val="tx1"/>
                </a:solidFill>
              </a:rPr>
              <a:t>Falta de división de responsabilidad de funcionarios que participan en el diseño de las pautas de licitaciones y aquellos que evalúan las propuestas.</a:t>
            </a:r>
          </a:p>
          <a:p>
            <a:pPr marL="128588" indent="-128588" algn="just">
              <a:buFont typeface="Wingdings" panose="05000000000000000000" pitchFamily="2" charset="2"/>
              <a:buChar char="q"/>
            </a:pPr>
            <a:r>
              <a:rPr lang="es-CL" sz="750" dirty="0">
                <a:solidFill>
                  <a:schemeClr val="tx1"/>
                </a:solidFill>
              </a:rPr>
              <a:t>Uso de trato directo sin causa legal que lo justifique y/o sin resolución que lo autorice.</a:t>
            </a:r>
          </a:p>
          <a:p>
            <a:pPr algn="just"/>
            <a:r>
              <a:rPr lang="es-CL" sz="750" dirty="0">
                <a:solidFill>
                  <a:schemeClr val="tx1"/>
                </a:solidFill>
              </a:rPr>
              <a:t>       </a:t>
            </a:r>
          </a:p>
          <a:p>
            <a:pPr algn="just"/>
            <a:r>
              <a:rPr lang="es-CL" sz="750" dirty="0">
                <a:solidFill>
                  <a:srgbClr val="00B0F0"/>
                </a:solidFill>
              </a:rPr>
              <a:t>Asociadas a Manejo de Información</a:t>
            </a:r>
          </a:p>
          <a:p>
            <a:pPr marL="128588" indent="-128588" algn="just">
              <a:buFont typeface="Wingdings" panose="05000000000000000000" pitchFamily="2" charset="2"/>
              <a:buChar char="q"/>
            </a:pPr>
            <a:r>
              <a:rPr lang="es-CL" sz="750" dirty="0">
                <a:solidFill>
                  <a:schemeClr val="tx1"/>
                </a:solidFill>
              </a:rPr>
              <a:t>Otorgamiento de privilegios o permisos distintos al perfil del usuario de una cuenta o usuarios no autorizados.</a:t>
            </a:r>
          </a:p>
          <a:p>
            <a:pPr marL="128588" indent="-128588" algn="just">
              <a:buFont typeface="Wingdings" panose="05000000000000000000" pitchFamily="2" charset="2"/>
              <a:buChar char="q"/>
            </a:pPr>
            <a:r>
              <a:rPr lang="es-CL" sz="750" dirty="0">
                <a:solidFill>
                  <a:schemeClr val="tx1"/>
                </a:solidFill>
              </a:rPr>
              <a:t>Funcionario que divulga información personal de otros funcionarios de su institución a empresas que manejan base de datos.</a:t>
            </a:r>
          </a:p>
          <a:p>
            <a:pPr algn="just"/>
            <a:endParaRPr lang="es-CL" sz="750" dirty="0">
              <a:solidFill>
                <a:schemeClr val="tx1"/>
              </a:solidFill>
            </a:endParaRPr>
          </a:p>
          <a:p>
            <a:pPr algn="just"/>
            <a:endParaRPr lang="es-CL" sz="750" b="1" dirty="0">
              <a:solidFill>
                <a:schemeClr val="tx1"/>
              </a:solidFill>
            </a:endParaRPr>
          </a:p>
        </p:txBody>
      </p:sp>
      <p:sp>
        <p:nvSpPr>
          <p:cNvPr id="8" name="7 Proceso alternativo"/>
          <p:cNvSpPr/>
          <p:nvPr/>
        </p:nvSpPr>
        <p:spPr>
          <a:xfrm>
            <a:off x="3491881" y="249714"/>
            <a:ext cx="4266473" cy="431826"/>
          </a:xfrm>
          <a:prstGeom prst="flowChartAlternateProcess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50" b="1" dirty="0">
                <a:solidFill>
                  <a:schemeClr val="bg1"/>
                </a:solidFill>
              </a:rPr>
              <a:t>Ejemplos de Señales de Alerta sobre Operaciones Sospechosas</a:t>
            </a:r>
          </a:p>
        </p:txBody>
      </p:sp>
      <p:sp>
        <p:nvSpPr>
          <p:cNvPr id="9" name="4 Llamada rectangular redondeada"/>
          <p:cNvSpPr/>
          <p:nvPr/>
        </p:nvSpPr>
        <p:spPr>
          <a:xfrm>
            <a:off x="1601669" y="3300415"/>
            <a:ext cx="1566174" cy="431496"/>
          </a:xfrm>
          <a:prstGeom prst="wedgeRoundRectCallout">
            <a:avLst>
              <a:gd name="adj1" fmla="val -18930"/>
              <a:gd name="adj2" fmla="val 69663"/>
              <a:gd name="adj3" fmla="val 16667"/>
            </a:avLst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750" b="1" dirty="0">
                <a:solidFill>
                  <a:schemeClr val="bg1"/>
                </a:solidFill>
              </a:rPr>
              <a:t>¿Qué se entiende por una Señal de Alerta</a:t>
            </a:r>
          </a:p>
        </p:txBody>
      </p:sp>
      <p:sp>
        <p:nvSpPr>
          <p:cNvPr id="10" name="5 Proceso alternativo"/>
          <p:cNvSpPr/>
          <p:nvPr/>
        </p:nvSpPr>
        <p:spPr>
          <a:xfrm>
            <a:off x="1601669" y="3975906"/>
            <a:ext cx="1566174" cy="893423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750" dirty="0">
                <a:solidFill>
                  <a:schemeClr val="tx1"/>
                </a:solidFill>
              </a:rPr>
              <a:t>Comportamiento o características de ciertas operaciones o personas, que nos podrían conducir a detectar una operación sospechosa LA o FT.</a:t>
            </a:r>
            <a:endParaRPr lang="es-CL" sz="750" i="1" u="sng" dirty="0">
              <a:solidFill>
                <a:schemeClr val="tx1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999" y="2136550"/>
            <a:ext cx="1116920" cy="99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1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277539"/>
          </a:xfrm>
        </p:spPr>
        <p:txBody>
          <a:bodyPr>
            <a:normAutofit fontScale="90000"/>
          </a:bodyPr>
          <a:lstStyle/>
          <a:p>
            <a:pPr algn="ctr"/>
            <a:r>
              <a:rPr lang="es-C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DIAGRAMA PROCEDIMIENTO OPERACIÓN SOSPECHOSA</a:t>
            </a:r>
            <a:endParaRPr lang="es-CL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70540" y="-1"/>
            <a:ext cx="847449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2123728" y="5352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3119058" y="0"/>
            <a:ext cx="96656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36607"/>
              </p:ext>
            </p:extLst>
          </p:nvPr>
        </p:nvGraphicFramePr>
        <p:xfrm>
          <a:off x="1835696" y="483519"/>
          <a:ext cx="5688632" cy="489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Visio" r:id="rId3" imgW="4930902" imgH="5450205" progId="Visio.Drawing.11">
                  <p:embed/>
                </p:oleObj>
              </mc:Choice>
              <mc:Fallback>
                <p:oleObj name="Visio" r:id="rId3" imgW="4930902" imgH="5450205" progId="Visio.Drawing.11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83519"/>
                        <a:ext cx="5688632" cy="48965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489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251520" y="267494"/>
            <a:ext cx="8640960" cy="4680520"/>
          </a:xfrm>
        </p:spPr>
        <p:txBody>
          <a:bodyPr>
            <a:normAutofit/>
          </a:bodyPr>
          <a:lstStyle/>
          <a:p>
            <a:pPr marL="320040" lvl="1" indent="0">
              <a:buNone/>
            </a:pPr>
            <a:r>
              <a:rPr lang="es-ES" sz="2600" dirty="0" smtClean="0">
                <a:latin typeface="Arial Narrow" panose="020B0606020202030204" pitchFamily="34" charset="0"/>
              </a:rPr>
              <a:t>El ordinario N° 147-18, del CAIGG instruye sobre los reportes e informes que </a:t>
            </a:r>
            <a:r>
              <a:rPr lang="es-ES" sz="2600" dirty="0" smtClean="0">
                <a:latin typeface="Arial Narrow" panose="020B0606020202030204" pitchFamily="34" charset="0"/>
              </a:rPr>
              <a:t>deben </a:t>
            </a:r>
            <a:r>
              <a:rPr lang="es-ES" sz="2600" dirty="0" smtClean="0">
                <a:latin typeface="Arial Narrow" panose="020B0606020202030204" pitchFamily="34" charset="0"/>
              </a:rPr>
              <a:t>ser enviados durante el año 2019. Dentro de los objetivos gubernamentales de </a:t>
            </a:r>
            <a:r>
              <a:rPr lang="es-ES" sz="2600" dirty="0" smtClean="0">
                <a:latin typeface="Arial Narrow" panose="020B0606020202030204" pitchFamily="34" charset="0"/>
              </a:rPr>
              <a:t>Auditoría </a:t>
            </a:r>
            <a:r>
              <a:rPr lang="es-ES" sz="2600" dirty="0" smtClean="0">
                <a:latin typeface="Arial Narrow" panose="020B0606020202030204" pitchFamily="34" charset="0"/>
              </a:rPr>
              <a:t>1, asociadas a las actividades de probidad administrativa, se encuentra el dar cumplimiento al </a:t>
            </a:r>
            <a:r>
              <a:rPr lang="es-ES" sz="2600" dirty="0" smtClean="0">
                <a:latin typeface="Arial Narrow" panose="020B0606020202030204" pitchFamily="34" charset="0"/>
              </a:rPr>
              <a:t>Oficio Circular </a:t>
            </a:r>
            <a:r>
              <a:rPr lang="es-ES" sz="2600" dirty="0" smtClean="0">
                <a:latin typeface="Arial Narrow" panose="020B0606020202030204" pitchFamily="34" charset="0"/>
              </a:rPr>
              <a:t>N° 20 de 15 de mayo de 2015, del Ministerio de Hacienda, que señala lo siguiente: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600" dirty="0" smtClean="0">
                <a:latin typeface="Arial Narrow" panose="020B0606020202030204" pitchFamily="34" charset="0"/>
              </a:rPr>
              <a:t>Reporte al CAIGG, de acuerdo a los hitos definidos por el Ministerio de Hacienda. Para el Hito 6: Autoevaluación del funcionamiento del Sistema de Prevención del LA/FT/DF al 31 de diciembre de 2018: Plazo 30.01.2019.       </a:t>
            </a:r>
            <a:endParaRPr lang="es-ES" sz="2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8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421555"/>
          </a:xfrm>
        </p:spPr>
        <p:txBody>
          <a:bodyPr>
            <a:noAutofit/>
          </a:bodyPr>
          <a:lstStyle/>
          <a:p>
            <a:pPr algn="ctr"/>
            <a:r>
              <a:rPr lang="es-CL" sz="2400" b="1" dirty="0" smtClean="0">
                <a:latin typeface="Arial Narrow" panose="020B0606020202030204" pitchFamily="34" charset="0"/>
              </a:rPr>
              <a:t>Niveles de Madurez del Sistema de Prevención de LA/FT/DF</a:t>
            </a:r>
            <a:endParaRPr lang="es-CL" sz="2400" b="1" dirty="0">
              <a:latin typeface="Arial Narrow" panose="020B0606020202030204" pitchFamily="34" charset="0"/>
            </a:endParaRPr>
          </a:p>
        </p:txBody>
      </p:sp>
      <p:sp>
        <p:nvSpPr>
          <p:cNvPr id="7" name="Marcador de contenido 2"/>
          <p:cNvSpPr>
            <a:spLocks noGrp="1"/>
          </p:cNvSpPr>
          <p:nvPr>
            <p:ph sz="quarter" idx="1"/>
          </p:nvPr>
        </p:nvSpPr>
        <p:spPr>
          <a:xfrm>
            <a:off x="251520" y="771550"/>
            <a:ext cx="8640960" cy="3862164"/>
          </a:xfrm>
        </p:spPr>
        <p:txBody>
          <a:bodyPr>
            <a:normAutofit/>
          </a:bodyPr>
          <a:lstStyle/>
          <a:p>
            <a:pPr marL="320040" lvl="1" indent="0">
              <a:buNone/>
            </a:pPr>
            <a:r>
              <a:rPr lang="es-ES" dirty="0" smtClean="0">
                <a:latin typeface="Arial Narrow" panose="020B0606020202030204" pitchFamily="34" charset="0"/>
              </a:rPr>
              <a:t>Para evaluar y determinar el nivel de madurez y promover la mejora continua de cada componente y elemento clave del sistema de prevención, el documento técnico N° 107 del CAIGG, ha definido las siguientes categorías: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dirty="0" smtClean="0">
                <a:latin typeface="Arial Narrow" panose="020B0606020202030204" pitchFamily="34" charset="0"/>
              </a:rPr>
              <a:t>Inicial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dirty="0" smtClean="0">
                <a:latin typeface="Arial Narrow" panose="020B0606020202030204" pitchFamily="34" charset="0"/>
              </a:rPr>
              <a:t>Planificado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dirty="0" smtClean="0">
                <a:latin typeface="Arial Narrow" panose="020B0606020202030204" pitchFamily="34" charset="0"/>
              </a:rPr>
              <a:t>Ejecutado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dirty="0" smtClean="0">
                <a:latin typeface="Arial Narrow" panose="020B0606020202030204" pitchFamily="34" charset="0"/>
              </a:rPr>
              <a:t>Verificado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dirty="0" smtClean="0">
                <a:latin typeface="Arial Narrow" panose="020B0606020202030204" pitchFamily="34" charset="0"/>
              </a:rPr>
              <a:t>Retroalimentado</a:t>
            </a:r>
            <a:endParaRPr lang="es-E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03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Personalizado 1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64A73B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52357</TotalTime>
  <Words>1847</Words>
  <Application>Microsoft Office PowerPoint</Application>
  <PresentationFormat>Presentación en pantalla (16:9)</PresentationFormat>
  <Paragraphs>162</Paragraphs>
  <Slides>13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4" baseType="lpstr">
      <vt:lpstr>Arial</vt:lpstr>
      <vt:lpstr>Arial Narrow</vt:lpstr>
      <vt:lpstr>Calibri</vt:lpstr>
      <vt:lpstr>Calibri Light</vt:lpstr>
      <vt:lpstr>Franklin Gothic Book</vt:lpstr>
      <vt:lpstr>Perpetua</vt:lpstr>
      <vt:lpstr>Times New Roman</vt:lpstr>
      <vt:lpstr>Wingdings</vt:lpstr>
      <vt:lpstr>Wingdings 2</vt:lpstr>
      <vt:lpstr>Equidad</vt:lpstr>
      <vt:lpstr>Visio</vt:lpstr>
      <vt:lpstr>CAPACITACION SISTEMA LA-DF-FT 2019</vt:lpstr>
      <vt:lpstr>OBJETIVO</vt:lpstr>
      <vt:lpstr>COMPONENTES DEL SISTEMA DE PREVENCIÓN DEL LA-FT-DF.</vt:lpstr>
      <vt:lpstr>Presentación de PowerPoint</vt:lpstr>
      <vt:lpstr>SEÑALES DE ALERTA</vt:lpstr>
      <vt:lpstr>Presentación de PowerPoint</vt:lpstr>
      <vt:lpstr>DIAGRAMA PROCEDIMIENTO OPERACIÓN SOSPECHOSA</vt:lpstr>
      <vt:lpstr>Presentación de PowerPoint</vt:lpstr>
      <vt:lpstr>Niveles de Madurez del Sistema de Prevención de LA/FT/DF</vt:lpstr>
      <vt:lpstr>Presentación de PowerPoint</vt:lpstr>
      <vt:lpstr>Evaluación General</vt:lpstr>
      <vt:lpstr>Plan de Acción o Trabajo</vt:lpstr>
      <vt:lpstr>Muchas Gracias!!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DE PLANIFICACIÓN PMG 2018</dc:title>
  <dc:creator>Sebastian Benussi</dc:creator>
  <cp:lastModifiedBy>Carolina Hidalgo</cp:lastModifiedBy>
  <cp:revision>283</cp:revision>
  <cp:lastPrinted>2019-06-18T13:26:01Z</cp:lastPrinted>
  <dcterms:created xsi:type="dcterms:W3CDTF">2018-03-15T14:22:52Z</dcterms:created>
  <dcterms:modified xsi:type="dcterms:W3CDTF">2019-06-25T22:28:57Z</dcterms:modified>
</cp:coreProperties>
</file>