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82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19" autoAdjust="0"/>
    <p:restoredTop sz="94660"/>
  </p:normalViewPr>
  <p:slideViewPr>
    <p:cSldViewPr>
      <p:cViewPr varScale="1">
        <p:scale>
          <a:sx n="110" d="100"/>
          <a:sy n="110" d="100"/>
        </p:scale>
        <p:origin x="20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12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1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87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8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17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650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638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33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16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19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157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94CE-5BB2-4716-A601-F5384478DB51}" type="datetimeFigureOut">
              <a:rPr lang="es-CL" smtClean="0"/>
              <a:t>24-06-2019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450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 redondeada"/>
          <p:cNvSpPr/>
          <p:nvPr/>
        </p:nvSpPr>
        <p:spPr>
          <a:xfrm>
            <a:off x="467544" y="333392"/>
            <a:ext cx="2088232" cy="575328"/>
          </a:xfrm>
          <a:prstGeom prst="wedgeRoundRectCallout">
            <a:avLst>
              <a:gd name="adj1" fmla="val -18930"/>
              <a:gd name="adj2" fmla="val 69663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¿Qué se entiende por Operación Sospechosa (OS)?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6" name="5 Proceso alternativo"/>
          <p:cNvSpPr/>
          <p:nvPr/>
        </p:nvSpPr>
        <p:spPr>
          <a:xfrm>
            <a:off x="553829" y="1437868"/>
            <a:ext cx="2088232" cy="119123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Todo </a:t>
            </a:r>
            <a:r>
              <a:rPr lang="es-CL" sz="1000" dirty="0">
                <a:solidFill>
                  <a:schemeClr val="tx1"/>
                </a:solidFill>
              </a:rPr>
              <a:t>acto, operación o  transacción que, de acuerdo con los usos y costumbres de la actividad de que se trate, resulte inusual o carente de justificación económica o jurídica </a:t>
            </a:r>
            <a:r>
              <a:rPr lang="es-CL" sz="1000" dirty="0" smtClean="0">
                <a:solidFill>
                  <a:schemeClr val="tx1"/>
                </a:solidFill>
              </a:rPr>
              <a:t>aparente</a:t>
            </a:r>
            <a:r>
              <a:rPr lang="es-CL" sz="1000" dirty="0">
                <a:solidFill>
                  <a:schemeClr val="tx1"/>
                </a:solidFill>
              </a:rPr>
              <a:t>.</a:t>
            </a:r>
            <a:endParaRPr lang="es-CL" sz="1000" i="1" u="sng" dirty="0">
              <a:solidFill>
                <a:schemeClr val="tx1"/>
              </a:solidFill>
            </a:endParaRPr>
          </a:p>
        </p:txBody>
      </p:sp>
      <p:sp>
        <p:nvSpPr>
          <p:cNvPr id="7" name="6 Proceso alternativo"/>
          <p:cNvSpPr/>
          <p:nvPr/>
        </p:nvSpPr>
        <p:spPr>
          <a:xfrm>
            <a:off x="3203848" y="1340768"/>
            <a:ext cx="5616623" cy="515167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L" sz="1000" dirty="0" smtClean="0">
              <a:solidFill>
                <a:srgbClr val="00B0F0"/>
              </a:solidFill>
            </a:endParaRPr>
          </a:p>
          <a:p>
            <a:pPr algn="just"/>
            <a:r>
              <a:rPr lang="es-CL" sz="1000" dirty="0" smtClean="0">
                <a:solidFill>
                  <a:srgbClr val="00B0F0"/>
                </a:solidFill>
              </a:rPr>
              <a:t>Asociadas </a:t>
            </a:r>
            <a:r>
              <a:rPr lang="es-CL" sz="1000" dirty="0">
                <a:solidFill>
                  <a:srgbClr val="00B0F0"/>
                </a:solidFill>
              </a:rPr>
              <a:t>a Funcionarios de la Administración Pública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>
                <a:solidFill>
                  <a:schemeClr val="tx1"/>
                </a:solidFill>
              </a:rPr>
              <a:t>Funcionarios con un nivel de gastos y/o inversiones que no corresponde al monto de sus ingresos </a:t>
            </a:r>
            <a:r>
              <a:rPr lang="es-CL" sz="1000" dirty="0" smtClean="0">
                <a:solidFill>
                  <a:schemeClr val="tx1"/>
                </a:solidFill>
              </a:rPr>
              <a:t>declarados.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Funcionarios renuentes a aceptar cambios de su actividad o promociones que impliquen no continuar efectuando las mismas actividades.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Funcionarios que con frecuencia permanecen en la oficina más allá de la hora de cierre o concurren a ella por fuera del horario habitual sin causa justificada.</a:t>
            </a:r>
            <a:endParaRPr lang="es-CL" sz="1000" dirty="0">
              <a:solidFill>
                <a:schemeClr val="tx1"/>
              </a:solidFill>
            </a:endParaRPr>
          </a:p>
          <a:p>
            <a:pPr indent="-171450" algn="just">
              <a:buFont typeface="Arial" panose="020B0604020202020204" pitchFamily="34" charset="0"/>
              <a:buChar char="•"/>
            </a:pPr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r>
              <a:rPr lang="es-CL" sz="1000" dirty="0" smtClean="0">
                <a:solidFill>
                  <a:srgbClr val="00B0F0"/>
                </a:solidFill>
              </a:rPr>
              <a:t>Asociados </a:t>
            </a:r>
            <a:r>
              <a:rPr lang="es-CL" sz="1000" dirty="0">
                <a:solidFill>
                  <a:srgbClr val="00B0F0"/>
                </a:solidFill>
              </a:rPr>
              <a:t>a la Probidad </a:t>
            </a:r>
            <a:r>
              <a:rPr lang="es-CL" sz="1000" dirty="0" smtClean="0">
                <a:solidFill>
                  <a:srgbClr val="00B0F0"/>
                </a:solidFill>
              </a:rPr>
              <a:t>Funcionaria</a:t>
            </a:r>
            <a:endParaRPr lang="es-CL" sz="1000" dirty="0">
              <a:solidFill>
                <a:srgbClr val="00B0F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Recibir donaciones</a:t>
            </a:r>
            <a:r>
              <a:rPr lang="es-CL" sz="1000" dirty="0">
                <a:solidFill>
                  <a:schemeClr val="tx1"/>
                </a:solidFill>
              </a:rPr>
              <a:t>, regalos o cualquier </a:t>
            </a:r>
            <a:r>
              <a:rPr lang="es-CL" sz="1000" dirty="0" smtClean="0">
                <a:solidFill>
                  <a:schemeClr val="tx1"/>
                </a:solidFill>
              </a:rPr>
              <a:t>otro bien </a:t>
            </a:r>
            <a:r>
              <a:rPr lang="es-CL" sz="1000" dirty="0">
                <a:solidFill>
                  <a:schemeClr val="tx1"/>
                </a:solidFill>
              </a:rPr>
              <a:t>o servicio bajo cualquier concepto, proveniente de personas naturales o jurídicas.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Uso </a:t>
            </a:r>
            <a:r>
              <a:rPr lang="es-CL" sz="1000" dirty="0">
                <a:solidFill>
                  <a:schemeClr val="tx1"/>
                </a:solidFill>
              </a:rPr>
              <a:t>de fondos públicos para actividades o compras ajenas al Servicio.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Uso </a:t>
            </a:r>
            <a:r>
              <a:rPr lang="es-CL" sz="1000" dirty="0">
                <a:solidFill>
                  <a:schemeClr val="tx1"/>
                </a:solidFill>
              </a:rPr>
              <a:t>de fondos públicos para la compra de regalos o donaciones que no estén </a:t>
            </a:r>
            <a:r>
              <a:rPr lang="es-CL" sz="1000" dirty="0" smtClean="0">
                <a:solidFill>
                  <a:schemeClr val="tx1"/>
                </a:solidFill>
              </a:rPr>
              <a:t> autorizadas </a:t>
            </a:r>
            <a:r>
              <a:rPr lang="es-CL" sz="1000" dirty="0">
                <a:solidFill>
                  <a:schemeClr val="tx1"/>
                </a:solidFill>
              </a:rPr>
              <a:t>por </a:t>
            </a:r>
            <a:r>
              <a:rPr lang="es-CL" sz="1000" dirty="0" smtClean="0">
                <a:solidFill>
                  <a:schemeClr val="tx1"/>
                </a:solidFill>
              </a:rPr>
              <a:t>Ley</a:t>
            </a:r>
            <a:r>
              <a:rPr lang="es-CL" sz="1000" dirty="0">
                <a:solidFill>
                  <a:schemeClr val="tx1"/>
                </a:solidFill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Uso </a:t>
            </a:r>
            <a:r>
              <a:rPr lang="es-CL" sz="1000" dirty="0">
                <a:solidFill>
                  <a:schemeClr val="tx1"/>
                </a:solidFill>
              </a:rPr>
              <a:t>del automóvil institucional para motivos </a:t>
            </a:r>
            <a:r>
              <a:rPr lang="es-CL" sz="1000" dirty="0" smtClean="0">
                <a:solidFill>
                  <a:schemeClr val="tx1"/>
                </a:solidFill>
              </a:rPr>
              <a:t>personales.</a:t>
            </a:r>
            <a:endParaRPr lang="es-CL" sz="1000" dirty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Adquisición </a:t>
            </a:r>
            <a:r>
              <a:rPr lang="es-CL" sz="1000" dirty="0">
                <a:solidFill>
                  <a:schemeClr val="tx1"/>
                </a:solidFill>
              </a:rPr>
              <a:t>de activos innecesarios para la institución pública o que no cumplan con </a:t>
            </a:r>
            <a:r>
              <a:rPr lang="es-CL" sz="1000" dirty="0" smtClean="0">
                <a:solidFill>
                  <a:schemeClr val="tx1"/>
                </a:solidFill>
              </a:rPr>
              <a:t>lo requerido </a:t>
            </a:r>
            <a:r>
              <a:rPr lang="es-CL" sz="1000" dirty="0">
                <a:solidFill>
                  <a:schemeClr val="tx1"/>
                </a:solidFill>
              </a:rPr>
              <a:t>por </a:t>
            </a:r>
            <a:r>
              <a:rPr lang="es-CL" sz="1000" dirty="0" smtClean="0">
                <a:solidFill>
                  <a:schemeClr val="tx1"/>
                </a:solidFill>
              </a:rPr>
              <a:t>ésta</a:t>
            </a:r>
            <a:r>
              <a:rPr lang="es-CL" sz="1000" dirty="0">
                <a:solidFill>
                  <a:schemeClr val="tx1"/>
                </a:solidFill>
              </a:rPr>
              <a:t>, con el propósito de obtener una “comisión” del </a:t>
            </a:r>
            <a:r>
              <a:rPr lang="es-CL" sz="1000" dirty="0" smtClean="0">
                <a:solidFill>
                  <a:schemeClr val="tx1"/>
                </a:solidFill>
              </a:rPr>
              <a:t>proveedor. </a:t>
            </a:r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r>
              <a:rPr lang="es-CL" sz="1000" dirty="0" smtClean="0">
                <a:solidFill>
                  <a:srgbClr val="00B0F0"/>
                </a:solidFill>
              </a:rPr>
              <a:t>Asociadas </a:t>
            </a:r>
            <a:r>
              <a:rPr lang="es-CL" sz="1000" dirty="0">
                <a:solidFill>
                  <a:srgbClr val="00B0F0"/>
                </a:solidFill>
              </a:rPr>
              <a:t>a </a:t>
            </a:r>
            <a:r>
              <a:rPr lang="es-CL" sz="1000" dirty="0" smtClean="0">
                <a:solidFill>
                  <a:srgbClr val="00B0F0"/>
                </a:solidFill>
              </a:rPr>
              <a:t>Licitaciones y Compras Públicas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Funcionario que revela de forma ilegal, información confidencial a determinada(s) empresa(s), en el marco de una licitación pública.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Falta de división de responsabilidad de funcionarios que participan en el diseño de las pautas de licitaciones y aquellos que evalúan las propuestas.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Uso de trato directo sin causa legal que lo justifique y/o sin resolución que lo autorice.</a:t>
            </a:r>
          </a:p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       </a:t>
            </a:r>
          </a:p>
          <a:p>
            <a:pPr algn="just"/>
            <a:r>
              <a:rPr lang="es-CL" sz="1000" dirty="0" smtClean="0">
                <a:solidFill>
                  <a:srgbClr val="00B0F0"/>
                </a:solidFill>
              </a:rPr>
              <a:t>Asociadas </a:t>
            </a:r>
            <a:r>
              <a:rPr lang="es-CL" sz="1000" dirty="0">
                <a:solidFill>
                  <a:srgbClr val="00B0F0"/>
                </a:solidFill>
              </a:rPr>
              <a:t>a Manejo de </a:t>
            </a:r>
            <a:r>
              <a:rPr lang="es-CL" sz="1000" dirty="0" smtClean="0">
                <a:solidFill>
                  <a:srgbClr val="00B0F0"/>
                </a:solidFill>
              </a:rPr>
              <a:t>Información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 smtClean="0">
                <a:solidFill>
                  <a:schemeClr val="tx1"/>
                </a:solidFill>
              </a:rPr>
              <a:t>Otorgamiento </a:t>
            </a:r>
            <a:r>
              <a:rPr lang="es-CL" sz="1000" dirty="0">
                <a:solidFill>
                  <a:schemeClr val="tx1"/>
                </a:solidFill>
              </a:rPr>
              <a:t>de privilegios o permisos distintos al perfil del usuario de una cuenta </a:t>
            </a:r>
            <a:r>
              <a:rPr lang="es-CL" sz="1000" dirty="0" smtClean="0">
                <a:solidFill>
                  <a:schemeClr val="tx1"/>
                </a:solidFill>
              </a:rPr>
              <a:t>o usuarios </a:t>
            </a:r>
            <a:r>
              <a:rPr lang="es-CL" sz="1000" dirty="0">
                <a:solidFill>
                  <a:schemeClr val="tx1"/>
                </a:solidFill>
              </a:rPr>
              <a:t>no </a:t>
            </a:r>
            <a:r>
              <a:rPr lang="es-CL" sz="1000" dirty="0" smtClean="0">
                <a:solidFill>
                  <a:schemeClr val="tx1"/>
                </a:solidFill>
              </a:rPr>
              <a:t>autorizados.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000" dirty="0">
                <a:solidFill>
                  <a:schemeClr val="tx1"/>
                </a:solidFill>
              </a:rPr>
              <a:t>F</a:t>
            </a:r>
            <a:r>
              <a:rPr lang="es-CL" sz="1000" dirty="0" smtClean="0">
                <a:solidFill>
                  <a:schemeClr val="tx1"/>
                </a:solidFill>
              </a:rPr>
              <a:t>uncionario </a:t>
            </a:r>
            <a:r>
              <a:rPr lang="es-CL" sz="1000" dirty="0">
                <a:solidFill>
                  <a:schemeClr val="tx1"/>
                </a:solidFill>
              </a:rPr>
              <a:t>que divulga información personal de otros funcionarios de su institución </a:t>
            </a:r>
            <a:r>
              <a:rPr lang="es-CL" sz="1000" dirty="0" smtClean="0">
                <a:solidFill>
                  <a:schemeClr val="tx1"/>
                </a:solidFill>
              </a:rPr>
              <a:t>a empresas </a:t>
            </a:r>
            <a:r>
              <a:rPr lang="es-CL" sz="1000" dirty="0">
                <a:solidFill>
                  <a:schemeClr val="tx1"/>
                </a:solidFill>
              </a:rPr>
              <a:t>que manejan base de </a:t>
            </a:r>
            <a:r>
              <a:rPr lang="es-CL" sz="1000" dirty="0" smtClean="0">
                <a:solidFill>
                  <a:schemeClr val="tx1"/>
                </a:solidFill>
              </a:rPr>
              <a:t>datos.</a:t>
            </a:r>
            <a:endParaRPr lang="es-CL" sz="1000" dirty="0">
              <a:solidFill>
                <a:schemeClr val="tx1"/>
              </a:solidFill>
            </a:endParaRPr>
          </a:p>
          <a:p>
            <a:pPr algn="just"/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b="1" dirty="0">
              <a:solidFill>
                <a:schemeClr val="tx1"/>
              </a:solidFill>
            </a:endParaRPr>
          </a:p>
        </p:txBody>
      </p:sp>
      <p:sp>
        <p:nvSpPr>
          <p:cNvPr id="8" name="7 Proceso alternativo"/>
          <p:cNvSpPr/>
          <p:nvPr/>
        </p:nvSpPr>
        <p:spPr>
          <a:xfrm>
            <a:off x="3131840" y="332952"/>
            <a:ext cx="5688631" cy="575768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solidFill>
                  <a:schemeClr val="bg1"/>
                </a:solidFill>
              </a:rPr>
              <a:t>Ejemplos de Señales de Alerta sobre Operaciones Sospechosas</a:t>
            </a:r>
            <a:endParaRPr lang="es-CL" sz="1400" b="1" dirty="0">
              <a:solidFill>
                <a:schemeClr val="bg1"/>
              </a:solidFill>
            </a:endParaRPr>
          </a:p>
        </p:txBody>
      </p:sp>
      <p:sp>
        <p:nvSpPr>
          <p:cNvPr id="9" name="4 Llamada rectangular redondeada"/>
          <p:cNvSpPr/>
          <p:nvPr/>
        </p:nvSpPr>
        <p:spPr>
          <a:xfrm>
            <a:off x="611559" y="4400553"/>
            <a:ext cx="2088232" cy="575328"/>
          </a:xfrm>
          <a:prstGeom prst="wedgeRoundRectCallout">
            <a:avLst>
              <a:gd name="adj1" fmla="val -18930"/>
              <a:gd name="adj2" fmla="val 69663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¿Qué se entiende por una Señal de Alerta</a:t>
            </a:r>
            <a:endParaRPr lang="es-CL" sz="1000" b="1" dirty="0">
              <a:solidFill>
                <a:schemeClr val="bg1"/>
              </a:solidFill>
            </a:endParaRPr>
          </a:p>
        </p:txBody>
      </p:sp>
      <p:sp>
        <p:nvSpPr>
          <p:cNvPr id="10" name="5 Proceso alternativo"/>
          <p:cNvSpPr/>
          <p:nvPr/>
        </p:nvSpPr>
        <p:spPr>
          <a:xfrm>
            <a:off x="611559" y="5301208"/>
            <a:ext cx="2088232" cy="119123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000" dirty="0" smtClean="0">
                <a:solidFill>
                  <a:schemeClr val="tx1"/>
                </a:solidFill>
              </a:rPr>
              <a:t>Comportamiento o características de ciertas operaciones o personas, que nos podrían conducir a detectar una operación sospechosa LA o FT.</a:t>
            </a:r>
            <a:endParaRPr lang="es-CL" sz="1000" i="1" u="sng" dirty="0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31" y="2848734"/>
            <a:ext cx="1489227" cy="133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84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22047</TotalTime>
  <Words>361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 Vasquez Toro</dc:creator>
  <cp:lastModifiedBy>Carolina Hidalgo</cp:lastModifiedBy>
  <cp:revision>73</cp:revision>
  <cp:lastPrinted>2019-05-16T16:32:49Z</cp:lastPrinted>
  <dcterms:created xsi:type="dcterms:W3CDTF">2017-08-01T12:15:36Z</dcterms:created>
  <dcterms:modified xsi:type="dcterms:W3CDTF">2019-06-24T17:08:50Z</dcterms:modified>
</cp:coreProperties>
</file>