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4500" cy="9982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19" autoAdjust="0"/>
    <p:restoredTop sz="94660"/>
  </p:normalViewPr>
  <p:slideViewPr>
    <p:cSldViewPr>
      <p:cViewPr varScale="1">
        <p:scale>
          <a:sx n="106" d="100"/>
          <a:sy n="106" d="100"/>
        </p:scale>
        <p:origin x="21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12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1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87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8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17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50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38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3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6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19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57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94CE-5BB2-4716-A601-F5384478DB51}" type="datetimeFigureOut">
              <a:rPr lang="es-CL" smtClean="0"/>
              <a:t>16-08-2019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450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 redondeada"/>
          <p:cNvSpPr/>
          <p:nvPr/>
        </p:nvSpPr>
        <p:spPr>
          <a:xfrm>
            <a:off x="467544" y="333392"/>
            <a:ext cx="2376264" cy="575328"/>
          </a:xfrm>
          <a:prstGeom prst="wedgeRoundRectCallout">
            <a:avLst>
              <a:gd name="adj1" fmla="val -18930"/>
              <a:gd name="adj2" fmla="val 69663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5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Objetivo</a:t>
            </a:r>
            <a:endParaRPr lang="es-CL" sz="15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5 Proceso alternativo"/>
          <p:cNvSpPr/>
          <p:nvPr/>
        </p:nvSpPr>
        <p:spPr>
          <a:xfrm>
            <a:off x="553828" y="1254455"/>
            <a:ext cx="2289979" cy="119123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457200">
              <a:buClr>
                <a:srgbClr val="A53010"/>
              </a:buClr>
            </a:pP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Ejemplificar </a:t>
            </a:r>
            <a:r>
              <a:rPr lang="es-CL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cómo se ha lavado 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dinero </a:t>
            </a:r>
            <a:r>
              <a:rPr lang="es-CL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en Chile en base al análisis de las sentencias condenatorias.</a:t>
            </a:r>
          </a:p>
        </p:txBody>
      </p:sp>
      <p:sp>
        <p:nvSpPr>
          <p:cNvPr id="7" name="6 Proceso alternativo"/>
          <p:cNvSpPr/>
          <p:nvPr/>
        </p:nvSpPr>
        <p:spPr>
          <a:xfrm>
            <a:off x="3203848" y="1484784"/>
            <a:ext cx="5616623" cy="446449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L" sz="1000" dirty="0" smtClean="0">
              <a:solidFill>
                <a:srgbClr val="00B0F0"/>
              </a:solidFill>
            </a:endParaRPr>
          </a:p>
          <a:p>
            <a:pPr algn="just"/>
            <a:endParaRPr lang="es-CL" sz="1000" dirty="0" smtClean="0">
              <a:solidFill>
                <a:srgbClr val="00B0F0"/>
              </a:solidFill>
            </a:endParaRPr>
          </a:p>
          <a:p>
            <a:pPr algn="just"/>
            <a:endParaRPr lang="es-CL" sz="1000" dirty="0">
              <a:solidFill>
                <a:srgbClr val="00B0F0"/>
              </a:solidFill>
            </a:endParaRPr>
          </a:p>
          <a:p>
            <a:pPr algn="just"/>
            <a:endParaRPr lang="es-CL" sz="1000" dirty="0" smtClean="0">
              <a:solidFill>
                <a:srgbClr val="00B0F0"/>
              </a:solidFill>
            </a:endParaRPr>
          </a:p>
          <a:p>
            <a:pPr algn="just"/>
            <a:endParaRPr lang="es-CL" sz="1000" dirty="0">
              <a:solidFill>
                <a:srgbClr val="00B0F0"/>
              </a:solidFill>
            </a:endParaRPr>
          </a:p>
          <a:p>
            <a:pPr algn="just"/>
            <a:endParaRPr lang="es-CL" sz="1000" dirty="0" smtClean="0">
              <a:solidFill>
                <a:srgbClr val="00B0F0"/>
              </a:solidFill>
            </a:endParaRPr>
          </a:p>
          <a:p>
            <a:pPr algn="just"/>
            <a:endParaRPr lang="es-CL" sz="1000" dirty="0" smtClean="0">
              <a:solidFill>
                <a:srgbClr val="00B0F0"/>
              </a:solidFill>
            </a:endParaRPr>
          </a:p>
          <a:p>
            <a:pPr algn="just"/>
            <a:endParaRPr lang="es-CL" sz="1000" dirty="0" smtClean="0">
              <a:solidFill>
                <a:srgbClr val="00B0F0"/>
              </a:solidFill>
            </a:endParaRPr>
          </a:p>
          <a:p>
            <a:pPr algn="ctr"/>
            <a:r>
              <a:rPr lang="es-CL" sz="1200" b="1" dirty="0" smtClean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Descripción de los casos condenatorios</a:t>
            </a:r>
          </a:p>
          <a:p>
            <a:pPr algn="just"/>
            <a:endParaRPr lang="es-CL" sz="1200" dirty="0" smtClean="0">
              <a:solidFill>
                <a:srgbClr val="00B0F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es-CL" sz="1200" dirty="0" smtClean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Caso 1: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La hermana de los condenados, era funcionaria de una Subsecretaría del Ministerio de Educación, que generó grandes sumas de dinero por medio de malversación de caudales públicos, al tener a su cargo la elaboración de conciliaciones bancarias, siendo una de las dos firmas giradoras, apropiándose de cheques, simulando el pago a sostenedores reales, los cuales ya habían sido pagados, extendiendo además, cheques sin respaldo alguno. </a:t>
            </a:r>
          </a:p>
          <a:p>
            <a:pPr lvl="0" algn="just" defTabSz="457200">
              <a:buClr>
                <a:srgbClr val="A53010"/>
              </a:buClr>
            </a:pPr>
            <a:endParaRPr lang="es-CL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es-CL" sz="1200" dirty="0" smtClean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Caso 2: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José Bravo Soto, aprovechándose de su función pública, como coordinador del Sistema Nacional de Becas, solicitó a representantes del transporte, un porcentaje de sus ingresos devengados, y como contraparte se comprometía entregar un informe favorable para la adjudicación de una pronta licitación.</a:t>
            </a:r>
          </a:p>
          <a:p>
            <a:pPr lvl="0" algn="just" defTabSz="457200">
              <a:buClr>
                <a:srgbClr val="A53010"/>
              </a:buClr>
            </a:pPr>
            <a:endParaRPr lang="es-CL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es-CL" sz="1200" dirty="0" smtClean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Caso </a:t>
            </a:r>
            <a:r>
              <a:rPr lang="es-CL" sz="1200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3:</a:t>
            </a:r>
            <a:r>
              <a:rPr lang="es-CL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Iván Álvarez Díaz, fiscalizador de una institución del Estado, aprovechándose de su acceso al sistema informático de la institución, cometió delitos de corrupción, obteniendo cuantiosas utilidades de origen 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ilícito. Diseñó </a:t>
            </a:r>
            <a:r>
              <a:rPr lang="es-CL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 mecanismo de rectificación de las declaraciones de impuestos, rebajando la carga tributaria de contribuyentes, para que éstos obtuvieran devoluciones improcedentes de 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recursos, </a:t>
            </a:r>
            <a:r>
              <a:rPr lang="es-CL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acción realizada a cambio del pago de 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una </a:t>
            </a:r>
            <a:r>
              <a:rPr lang="es-CL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comisión del 50% del valor de las </a:t>
            </a:r>
            <a:r>
              <a:rPr lang="es-CL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devoluciones.  </a:t>
            </a:r>
            <a:endParaRPr lang="es-CL" sz="1200" dirty="0">
              <a:solidFill>
                <a:prstClr val="black">
                  <a:lumMod val="75000"/>
                  <a:lumOff val="25000"/>
                </a:prst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 defTabSz="457200">
              <a:lnSpc>
                <a:spcPct val="110000"/>
              </a:lnSpc>
              <a:buClr>
                <a:srgbClr val="A53010"/>
              </a:buClr>
            </a:pPr>
            <a:endParaRPr lang="es-CL" sz="1900" b="1" dirty="0">
              <a:solidFill>
                <a:prstClr val="black">
                  <a:lumMod val="75000"/>
                  <a:lumOff val="25000"/>
                </a:prst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lvl="0" algn="just" defTabSz="457200">
              <a:buClr>
                <a:srgbClr val="A53010"/>
              </a:buClr>
            </a:pPr>
            <a:endParaRPr lang="es-CL" sz="105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 defTabSz="457200">
              <a:buClr>
                <a:srgbClr val="A53010"/>
              </a:buClr>
            </a:pPr>
            <a:endParaRPr lang="es-CL" sz="105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 defTabSz="457200">
              <a:buClr>
                <a:srgbClr val="A53010"/>
              </a:buClr>
            </a:pPr>
            <a:endParaRPr lang="es-CL" sz="105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 defTabSz="457200">
              <a:buClr>
                <a:srgbClr val="A53010"/>
              </a:buClr>
            </a:pPr>
            <a:endParaRPr lang="es-CL" sz="105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b="1" dirty="0">
              <a:solidFill>
                <a:schemeClr val="tx1"/>
              </a:solidFill>
            </a:endParaRPr>
          </a:p>
        </p:txBody>
      </p:sp>
      <p:sp>
        <p:nvSpPr>
          <p:cNvPr id="8" name="7 Proceso alternativo"/>
          <p:cNvSpPr/>
          <p:nvPr/>
        </p:nvSpPr>
        <p:spPr>
          <a:xfrm>
            <a:off x="3131840" y="332952"/>
            <a:ext cx="5688631" cy="575768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5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Casos Reales de Lavado de Activos en Chile</a:t>
            </a:r>
            <a:endParaRPr lang="es-CL" sz="15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4 Llamada rectangular redondeada"/>
          <p:cNvSpPr/>
          <p:nvPr/>
        </p:nvSpPr>
        <p:spPr>
          <a:xfrm>
            <a:off x="553828" y="2757951"/>
            <a:ext cx="2289978" cy="575328"/>
          </a:xfrm>
          <a:prstGeom prst="wedgeRoundRectCallout">
            <a:avLst>
              <a:gd name="adj1" fmla="val -18930"/>
              <a:gd name="adj2" fmla="val 69663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3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¿Qué se entiende por Lavado de Activos?</a:t>
            </a:r>
            <a:endParaRPr lang="es-CL" sz="13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5 Proceso alternativo"/>
          <p:cNvSpPr/>
          <p:nvPr/>
        </p:nvSpPr>
        <p:spPr>
          <a:xfrm>
            <a:off x="467543" y="3645544"/>
            <a:ext cx="2592289" cy="2807792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r>
              <a:rPr lang="es-CL" sz="12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El que oculte o disimule el origen ilícito de determinados bienes, a sabiendas de que provienen, de hechos constitutivos de delito base de lavado, establecidos en la Ley N° 19.913 que crea la Unidad de Análisis Financiero (UAF), o bien que, a sabiendas de dicho origen, oculte o disimule esos bienes. El que adquiera, posea, tenga o use los referidos bienes, con ánimo de lucro, cuando al momento de recibirlos ha conocido su origen ilícito.</a:t>
            </a: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es-CL" sz="1000" i="1" u="sng" dirty="0" smtClean="0">
              <a:solidFill>
                <a:schemeClr val="tx1"/>
              </a:solidFill>
            </a:endParaRPr>
          </a:p>
          <a:p>
            <a:pPr algn="just"/>
            <a:endParaRPr lang="es-CL" sz="1000" i="1" u="sng" dirty="0" smtClean="0">
              <a:solidFill>
                <a:schemeClr val="tx1"/>
              </a:solidFill>
            </a:endParaRPr>
          </a:p>
          <a:p>
            <a:pPr algn="just"/>
            <a:endParaRPr lang="es-CL" sz="1000" i="1" u="sng" dirty="0">
              <a:solidFill>
                <a:schemeClr val="tx1"/>
              </a:solidFill>
            </a:endParaRPr>
          </a:p>
          <a:p>
            <a:pPr algn="just"/>
            <a:endParaRPr lang="es-CL" sz="1000" i="1" u="sng" dirty="0" smtClean="0">
              <a:solidFill>
                <a:schemeClr val="tx1"/>
              </a:solidFill>
            </a:endParaRPr>
          </a:p>
          <a:p>
            <a:pPr algn="just"/>
            <a:endParaRPr lang="es-CL" sz="1000" i="1" u="sng" dirty="0">
              <a:solidFill>
                <a:schemeClr val="tx1"/>
              </a:solidFill>
            </a:endParaRPr>
          </a:p>
          <a:p>
            <a:pPr algn="just"/>
            <a:endParaRPr lang="es-CL" sz="1000" i="1" u="sng" dirty="0" smtClean="0">
              <a:solidFill>
                <a:schemeClr val="tx1"/>
              </a:solidFill>
            </a:endParaRPr>
          </a:p>
          <a:p>
            <a:pPr algn="just"/>
            <a:endParaRPr lang="es-CL" sz="1000" i="1" u="sng" dirty="0">
              <a:solidFill>
                <a:schemeClr val="tx1"/>
              </a:solidFill>
            </a:endParaRPr>
          </a:p>
          <a:p>
            <a:pPr algn="just"/>
            <a:endParaRPr lang="es-CL" sz="1000" i="1" u="sng" dirty="0" smtClean="0">
              <a:solidFill>
                <a:schemeClr val="tx1"/>
              </a:solidFill>
            </a:endParaRPr>
          </a:p>
          <a:p>
            <a:pPr algn="just"/>
            <a:endParaRPr lang="es-CL" sz="10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584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22613</TotalTime>
  <Words>341</Words>
  <Application>Microsoft Office PowerPoint</Application>
  <PresentationFormat>Presentación en pantalla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Vasquez Toro</dc:creator>
  <cp:lastModifiedBy>Carolina Hidalgo</cp:lastModifiedBy>
  <cp:revision>90</cp:revision>
  <cp:lastPrinted>2019-08-07T21:58:20Z</cp:lastPrinted>
  <dcterms:created xsi:type="dcterms:W3CDTF">2017-08-01T12:15:36Z</dcterms:created>
  <dcterms:modified xsi:type="dcterms:W3CDTF">2019-08-16T13:38:36Z</dcterms:modified>
</cp:coreProperties>
</file>