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62" r:id="rId3"/>
    <p:sldId id="433" r:id="rId4"/>
    <p:sldId id="434" r:id="rId5"/>
    <p:sldId id="432" r:id="rId6"/>
    <p:sldId id="263" r:id="rId7"/>
    <p:sldId id="326" r:id="rId8"/>
    <p:sldId id="340" r:id="rId9"/>
    <p:sldId id="342" r:id="rId10"/>
    <p:sldId id="421" r:id="rId11"/>
    <p:sldId id="423" r:id="rId12"/>
    <p:sldId id="436" r:id="rId13"/>
    <p:sldId id="422" r:id="rId14"/>
    <p:sldId id="435" r:id="rId15"/>
    <p:sldId id="426" r:id="rId16"/>
    <p:sldId id="437" r:id="rId17"/>
    <p:sldId id="428" r:id="rId18"/>
    <p:sldId id="438" r:id="rId19"/>
    <p:sldId id="430" r:id="rId20"/>
    <p:sldId id="431" r:id="rId21"/>
    <p:sldId id="425" r:id="rId22"/>
    <p:sldId id="424" r:id="rId23"/>
    <p:sldId id="427" r:id="rId24"/>
    <p:sldId id="4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86481" autoAdjust="0"/>
  </p:normalViewPr>
  <p:slideViewPr>
    <p:cSldViewPr snapToGrid="0" snapToObject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7855-A32D-7F4A-94FC-A70A87AE63DF}" type="datetimeFigureOut">
              <a:rPr lang="es-ES_tradnl" smtClean="0"/>
              <a:t>09/09/2019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3190-2040-4041-83DA-0F45AAAC56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31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E3190-2040-4041-83DA-0F45AAAC566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895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E3190-2040-4041-83DA-0F45AAAC566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41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E3190-2040-4041-83DA-0F45AAAC566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41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E3190-2040-4041-83DA-0F45AAAC566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41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D7FA-55C4-4ED2-9A1B-55D9431AFF6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81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jerarquía de los tratados internacionales v/s las constituciones dependerá de cada país. En el caso de Chile, no existe indicación que lo señale. En consecuencia habrá de estar a la interpretación que han realizado los tribunales de justicia sobre el particular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D7FA-55C4-4ED2-9A1B-55D9431AFF6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13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E3190-2040-4041-83DA-0F45AAAC566C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484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3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3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0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3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6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9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icinapublicasaludable.blogspot.com/2014/07/oficinas-de-mercadolibre-en-la-oficin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70606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r.wikipedia.org/wiki/Fichier:Gay_Couple_CarbonNYC_and_friend_in_the_woods.jpg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utrecotedumiror.blogspot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tas-laborales.blogspot.com/2011/06/acoso-laboral-publico-y-privado-prueba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ptionnotfound.net/the-gamer-couple-rules-for-playing-single-player-games-togeth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yt-ar.com.ar/cyt-ar/index.php/Actividades_Pr%C3%A1ctica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urbanotlaxcala.mx/mundo/noticia/20284-buscan-activistas-firmar-tratado-contra-la-violencia-hacia-la-muje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todosloscaminoshaciati.blogspot.com/2011/12/chile-el-gobierno-de-pinera-acentua-l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jeresdeempresa.com/como-llamar-la-atencion-sin-romper-el-clima-laboral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_tradnl" sz="6600" b="1" dirty="0"/>
              <a:t/>
            </a:r>
            <a:br>
              <a:rPr lang="es-ES_tradnl" sz="6600" b="1" dirty="0"/>
            </a:br>
            <a:r>
              <a:rPr lang="es-ES_tradnl" sz="6600" b="1" dirty="0"/>
              <a:t/>
            </a:r>
            <a:br>
              <a:rPr lang="es-ES_tradnl" sz="6600" b="1" dirty="0"/>
            </a:br>
            <a:r>
              <a:rPr lang="es-ES_tradnl" sz="5300" b="1" dirty="0"/>
              <a:t>Curso Taller Igualdad de Género</a:t>
            </a:r>
            <a:br>
              <a:rPr lang="es-ES_tradnl" sz="5300" b="1" dirty="0"/>
            </a:br>
            <a:r>
              <a:rPr lang="es-ES_tradnl" sz="5300" b="1" dirty="0"/>
              <a:t> y Buen trato laboral</a:t>
            </a:r>
            <a:r>
              <a:rPr lang="es-ES_tradnl" sz="6600" b="1" dirty="0"/>
              <a:t/>
            </a:r>
            <a:br>
              <a:rPr lang="es-ES_tradnl" sz="6600" b="1" dirty="0"/>
            </a:br>
            <a:r>
              <a:rPr lang="es-ES_tradnl" sz="6600" b="1" dirty="0"/>
              <a:t> </a:t>
            </a:r>
            <a:br>
              <a:rPr lang="es-ES_tradnl" sz="6600" b="1" dirty="0"/>
            </a:br>
            <a:r>
              <a:rPr lang="es-ES_tradnl" sz="6600" b="1" dirty="0"/>
              <a:t/>
            </a:r>
            <a:br>
              <a:rPr lang="es-ES_tradnl" sz="6600" b="1" dirty="0"/>
            </a:br>
            <a:r>
              <a:rPr lang="es-ES_tradnl" sz="3100" b="1" dirty="0"/>
              <a:t>Relatora:</a:t>
            </a:r>
            <a:br>
              <a:rPr lang="es-ES_tradnl" sz="3100" b="1" dirty="0"/>
            </a:br>
            <a:r>
              <a:rPr lang="es-ES_tradnl" sz="3100" b="1" dirty="0"/>
              <a:t>Aída Salinas Ávila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03" y="4686299"/>
            <a:ext cx="5124718" cy="6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9BC5FB-F549-4581-91EA-0F180950A0F5}"/>
              </a:ext>
            </a:extLst>
          </p:cNvPr>
          <p:cNvSpPr txBox="1"/>
          <p:nvPr/>
        </p:nvSpPr>
        <p:spPr>
          <a:xfrm>
            <a:off x="4016828" y="217324"/>
            <a:ext cx="365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2"/>
                </a:solidFill>
              </a:rPr>
              <a:t>Violencia en el Trabajo definición OIT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5CB46A-F054-45B4-9C61-BC88CC4388AD}"/>
              </a:ext>
            </a:extLst>
          </p:cNvPr>
          <p:cNvSpPr/>
          <p:nvPr/>
        </p:nvSpPr>
        <p:spPr>
          <a:xfrm>
            <a:off x="370114" y="117143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/>
              <a:t> </a:t>
            </a:r>
            <a:r>
              <a:rPr lang="es-MX" sz="2400" u="sng" dirty="0"/>
              <a:t>Violencia en el lugar de trabajo</a:t>
            </a:r>
          </a:p>
          <a:p>
            <a:r>
              <a:rPr lang="es-MX" sz="2400" dirty="0"/>
              <a:t>Toda acción, incidente o comportamiento que se aparta de lo razonable mediante el cual una persona es agredida, amenazada, humillada o lesionada por otra en el ejercicio de su actividad profesional o como consecuencia directa  de la misma.</a:t>
            </a:r>
          </a:p>
          <a:p>
            <a:r>
              <a:rPr lang="es-MX" sz="2400" dirty="0"/>
              <a:t>! </a:t>
            </a:r>
            <a:r>
              <a:rPr lang="es-MX" sz="2400" dirty="0">
                <a:solidFill>
                  <a:srgbClr val="0070C0"/>
                </a:solidFill>
              </a:rPr>
              <a:t>La violencia interna en el lugar de trabajo es la que tiene lugar entre los trabajadores, incluidos directores y supervisores.</a:t>
            </a:r>
          </a:p>
          <a:p>
            <a:r>
              <a:rPr lang="es-MX" sz="2400" dirty="0"/>
              <a:t>! </a:t>
            </a:r>
            <a:r>
              <a:rPr lang="es-MX" sz="2400" dirty="0">
                <a:solidFill>
                  <a:srgbClr val="0070C0"/>
                </a:solidFill>
              </a:rPr>
              <a:t>La violencia externa es la que tiene lugar entre trabajadores (y directores y supervisores) y toda otra persona presente en el lugar de trabajo. </a:t>
            </a:r>
          </a:p>
        </p:txBody>
      </p:sp>
      <p:pic>
        <p:nvPicPr>
          <p:cNvPr id="5" name="Imagen 4" descr="Imagen que contiene interior, suelo, techo, pared&#10;&#10;Descripción generada automáticamente">
            <a:extLst>
              <a:ext uri="{FF2B5EF4-FFF2-40B4-BE49-F238E27FC236}">
                <a16:creationId xmlns:a16="http://schemas.microsoft.com/office/drawing/2014/main" id="{8D198E98-8968-4AFF-A9DF-4EB514C22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60029" y="1487161"/>
            <a:ext cx="4876800" cy="32522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E42881-071E-42BA-BA84-449B12EB4362}"/>
              </a:ext>
            </a:extLst>
          </p:cNvPr>
          <p:cNvSpPr txBox="1"/>
          <p:nvPr/>
        </p:nvSpPr>
        <p:spPr>
          <a:xfrm>
            <a:off x="6760029" y="4739377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oficinapublicasaludable.blogspot.com/2014/07/oficinas-de-mercadolibre-en-la-oficin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/3.0/"/>
              </a:rPr>
              <a:t>CC BY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80423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7716F0-DB3B-4E71-8825-212A5309EFF9}"/>
              </a:ext>
            </a:extLst>
          </p:cNvPr>
          <p:cNvSpPr txBox="1"/>
          <p:nvPr/>
        </p:nvSpPr>
        <p:spPr>
          <a:xfrm>
            <a:off x="4167473" y="783771"/>
            <a:ext cx="3351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ACOSO LABORAL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9147F9-6A0F-48C6-AB2F-F735217C7A70}"/>
              </a:ext>
            </a:extLst>
          </p:cNvPr>
          <p:cNvSpPr/>
          <p:nvPr/>
        </p:nvSpPr>
        <p:spPr>
          <a:xfrm>
            <a:off x="1719943" y="1544045"/>
            <a:ext cx="8752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Un estudio, realizado en 2016 por el Defensor de los Derechos, constató que las mujeres y los hombres se ven afectados casi de la misma manera por conductas y lenguaje degradantes en el trabajo: 33 por ciento de los hombres y 32 por ciento de las mujeres encuestadas declararon haberse sentido denigradas en los últimos cinco años. OIT</a:t>
            </a:r>
          </a:p>
          <a:p>
            <a:pPr algn="just"/>
            <a:r>
              <a:rPr lang="es-MX" sz="2400" dirty="0"/>
              <a:t>El informe muestra que ciertos grupos sociales son más vulnerables ante palabras o acciones denigrantes. Por ejemplo, un 54 por ciento de las mujeres entre 18 y 44 años que no eran caucásicas y un 43 por ciento de las mujeres con discapacidad declararon haber sido víctimas de lenguaje y comportamiento degradantes. 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3371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58241E-F6AD-4900-B201-0EE92D4586E3}"/>
              </a:ext>
            </a:extLst>
          </p:cNvPr>
          <p:cNvSpPr/>
          <p:nvPr/>
        </p:nvSpPr>
        <p:spPr>
          <a:xfrm>
            <a:off x="1349828" y="396465"/>
            <a:ext cx="9492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Por otra parte, mientras los hombres caucásicos entre 35 y 44 años se vieron menos afectados (11 por ciento), un 40 por ciento de los hombres homosexuales o bisexuales y un 40 por ciento de los hombres jóvenes de piel oscura o árabes también fueron víctimas de lenguaje y conducta degradante al igual que las mujeres. </a:t>
            </a:r>
          </a:p>
        </p:txBody>
      </p:sp>
      <p:pic>
        <p:nvPicPr>
          <p:cNvPr id="4" name="Imagen 3" descr="Imagen que contiene persona, pared, mujer, ropa&#10;&#10;Descripción generada automáticamente">
            <a:extLst>
              <a:ext uri="{FF2B5EF4-FFF2-40B4-BE49-F238E27FC236}">
                <a16:creationId xmlns:a16="http://schemas.microsoft.com/office/drawing/2014/main" id="{39134BD8-460F-4F21-9556-30CB1BD68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49828" y="2335457"/>
            <a:ext cx="2492220" cy="3739243"/>
          </a:xfrm>
          <a:prstGeom prst="rect">
            <a:avLst/>
          </a:prstGeom>
        </p:spPr>
      </p:pic>
      <p:pic>
        <p:nvPicPr>
          <p:cNvPr id="6" name="Imagen 5" descr="Imagen que contiene árbol, exterior, persona, deporte&#10;&#10;Descripción generada automáticamente">
            <a:extLst>
              <a:ext uri="{FF2B5EF4-FFF2-40B4-BE49-F238E27FC236}">
                <a16:creationId xmlns:a16="http://schemas.microsoft.com/office/drawing/2014/main" id="{9F99F307-B4D5-43F3-9241-3C6D208D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260592" y="2523745"/>
            <a:ext cx="5004000" cy="33271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E3F285-7DB0-46E8-ACE7-A8070D27FA2F}"/>
              </a:ext>
            </a:extLst>
          </p:cNvPr>
          <p:cNvSpPr txBox="1"/>
          <p:nvPr/>
        </p:nvSpPr>
        <p:spPr>
          <a:xfrm>
            <a:off x="6260592" y="9381744"/>
            <a:ext cx="500400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900">
                <a:hlinkClick r:id="rId5" tooltip="https://fr.wikipedia.org/wiki/Fichier:Gay_Couple_CarbonNYC_and_friend_in_the_woods.jpg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6" tooltip="https://creativecommons.org/licenses/by-sa/3.0/"/>
              </a:rPr>
              <a:t>CC BY-SA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06852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478E20-3B69-4B15-8B8A-83A48E0BF41E}"/>
              </a:ext>
            </a:extLst>
          </p:cNvPr>
          <p:cNvSpPr/>
          <p:nvPr/>
        </p:nvSpPr>
        <p:spPr>
          <a:xfrm>
            <a:off x="304800" y="676255"/>
            <a:ext cx="6487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Se entiende por acoso laboral cualquier manifestación de una conducta abusiva, especialmente, los comportamientos, palabras, actos, gestos y escritos que puedan atentar contra la personalidad, dignidad o integridad física o psíquica de un/a trabajador/a poniendo en peligro su empleo o degradando el clima laboral.</a:t>
            </a:r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74B7DEFA-89FE-4F51-920C-1E5E8C457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977475" y="797511"/>
            <a:ext cx="4315218" cy="43053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0C13EA-E3F9-42C5-8149-DD19E400F0D2}"/>
              </a:ext>
            </a:extLst>
          </p:cNvPr>
          <p:cNvSpPr txBox="1"/>
          <p:nvPr/>
        </p:nvSpPr>
        <p:spPr>
          <a:xfrm>
            <a:off x="6766831" y="6101494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s://lautrecotedumiror.blogspot.com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nd/3.0/"/>
              </a:rPr>
              <a:t>CC BY-NC-ND</a:t>
            </a:r>
            <a:endParaRPr lang="es-CL" sz="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4EE05C-7804-449B-A8C9-288921BEF529}"/>
              </a:ext>
            </a:extLst>
          </p:cNvPr>
          <p:cNvSpPr txBox="1"/>
          <p:nvPr/>
        </p:nvSpPr>
        <p:spPr>
          <a:xfrm>
            <a:off x="4976525" y="110887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ACOSO LABORAL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21786B-6CEB-4058-BA94-ECB4C6C0F37A}"/>
              </a:ext>
            </a:extLst>
          </p:cNvPr>
          <p:cNvSpPr/>
          <p:nvPr/>
        </p:nvSpPr>
        <p:spPr>
          <a:xfrm>
            <a:off x="500742" y="2615247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Tipos de </a:t>
            </a:r>
            <a:r>
              <a:rPr lang="pt-BR" dirty="0" err="1"/>
              <a:t>mobbing</a:t>
            </a:r>
            <a:endParaRPr lang="pt-BR" dirty="0"/>
          </a:p>
          <a:p>
            <a:r>
              <a:rPr lang="pt-BR" sz="2400" dirty="0" err="1"/>
              <a:t>Acoso</a:t>
            </a:r>
            <a:r>
              <a:rPr lang="pt-BR" sz="2400" dirty="0"/>
              <a:t> vertical descendente (</a:t>
            </a:r>
            <a:r>
              <a:rPr lang="pt-BR" sz="2400" dirty="0" err="1"/>
              <a:t>bossing</a:t>
            </a:r>
            <a:r>
              <a:rPr lang="pt-BR" sz="2400" dirty="0"/>
              <a:t>)</a:t>
            </a:r>
          </a:p>
          <a:p>
            <a:r>
              <a:rPr lang="pt-BR" sz="2400" dirty="0" err="1"/>
              <a:t>Acoso</a:t>
            </a:r>
            <a:r>
              <a:rPr lang="pt-BR" sz="2400" dirty="0"/>
              <a:t> vertical ascendente.</a:t>
            </a:r>
          </a:p>
          <a:p>
            <a:r>
              <a:rPr lang="pt-BR" sz="2400" dirty="0" err="1"/>
              <a:t>Acoso</a:t>
            </a:r>
            <a:r>
              <a:rPr lang="pt-BR" sz="2400" dirty="0"/>
              <a:t> horizontal.</a:t>
            </a:r>
          </a:p>
          <a:p>
            <a:r>
              <a:rPr lang="pt-BR" sz="2400" dirty="0"/>
              <a:t>Burnout.</a:t>
            </a:r>
          </a:p>
          <a:p>
            <a:r>
              <a:rPr lang="pt-BR" sz="2400" dirty="0" err="1"/>
              <a:t>Acoso</a:t>
            </a:r>
            <a:r>
              <a:rPr lang="pt-BR" sz="2400" dirty="0"/>
              <a:t> sexual.</a:t>
            </a:r>
          </a:p>
          <a:p>
            <a:r>
              <a:rPr lang="pt-BR" sz="2400" dirty="0" err="1"/>
              <a:t>Violencia</a:t>
            </a:r>
            <a:r>
              <a:rPr lang="pt-BR" sz="2400" dirty="0"/>
              <a:t> física.</a:t>
            </a:r>
          </a:p>
          <a:p>
            <a:r>
              <a:rPr lang="pt-BR" sz="2400" dirty="0" err="1"/>
              <a:t>Boreout</a:t>
            </a:r>
            <a:r>
              <a:rPr lang="pt-BR" sz="2400" dirty="0"/>
              <a:t> o síndrome de estar </a:t>
            </a:r>
            <a:r>
              <a:rPr lang="pt-BR" sz="2400" dirty="0" err="1"/>
              <a:t>quemado</a:t>
            </a:r>
            <a:r>
              <a:rPr lang="pt-BR" sz="2400" dirty="0"/>
              <a:t>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4600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692D32-2317-491B-8F49-D56E52491E77}"/>
              </a:ext>
            </a:extLst>
          </p:cNvPr>
          <p:cNvSpPr/>
          <p:nvPr/>
        </p:nvSpPr>
        <p:spPr>
          <a:xfrm>
            <a:off x="685800" y="1448940"/>
            <a:ext cx="10839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¿Qué es el acoso laboral?</a:t>
            </a:r>
          </a:p>
          <a:p>
            <a:pPr algn="just"/>
            <a:r>
              <a:rPr lang="es-MX" sz="2400" dirty="0"/>
              <a:t>El acoso laboral es toda conducta que constituya agresión u hostigamiento, ejercida por el empleador o por uno o más trabajadores, en contra de otro u otros, por cualquier medio, y que tenga como resultado para el o los afectados menoscabo, maltrato o humillación, o bien que amenace o perjudique su situación laboral o sus oportunidades en el empleo, siempre que todas estas conductas se practiquen en forma reiterada.</a:t>
            </a: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7E8C95-191F-48C9-BDE5-4F4FBDE21026}"/>
              </a:ext>
            </a:extLst>
          </p:cNvPr>
          <p:cNvSpPr txBox="1"/>
          <p:nvPr/>
        </p:nvSpPr>
        <p:spPr>
          <a:xfrm>
            <a:off x="3337871" y="566721"/>
            <a:ext cx="4378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DIRECCION DEL TRABAJO</a:t>
            </a:r>
          </a:p>
        </p:txBody>
      </p:sp>
    </p:spTree>
    <p:extLst>
      <p:ext uri="{BB962C8B-B14F-4D97-AF65-F5344CB8AC3E}">
        <p14:creationId xmlns:p14="http://schemas.microsoft.com/office/powerpoint/2010/main" val="266108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C89D426-AB13-458C-A6FB-4DA30BAF09AA}"/>
              </a:ext>
            </a:extLst>
          </p:cNvPr>
          <p:cNvSpPr/>
          <p:nvPr/>
        </p:nvSpPr>
        <p:spPr>
          <a:xfrm>
            <a:off x="729343" y="33960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dirty="0"/>
              <a:t> Supone una acción reiterada de maltrato expresándose a través de vejaciones y humillación entre una o varias personas que mantienen una relación laboral con la víctima, siendo el caso más común el que muestra una dirección vertical (jerárquico), es decir, desde la jefatura hacia un subordinado/a, donde la víctima es asilada y estigmatizada por la jefatura, a veces, con la complicidad silenciosa de sus pares</a:t>
            </a:r>
            <a:r>
              <a:rPr lang="es-MX" dirty="0"/>
              <a:t>. </a:t>
            </a:r>
            <a:endParaRPr lang="es-CL" dirty="0"/>
          </a:p>
        </p:txBody>
      </p:sp>
      <p:pic>
        <p:nvPicPr>
          <p:cNvPr id="4" name="Imagen 3" descr="Imagen que contiene persona, mujer, pared&#10;&#10;Descripción generada automáticamente">
            <a:extLst>
              <a:ext uri="{FF2B5EF4-FFF2-40B4-BE49-F238E27FC236}">
                <a16:creationId xmlns:a16="http://schemas.microsoft.com/office/drawing/2014/main" id="{D392D810-7E33-413E-AE28-3EEF63A2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29487" y="1747098"/>
            <a:ext cx="3268208" cy="244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46BC05-C956-4599-9B0B-7484EE9006D4}"/>
              </a:ext>
            </a:extLst>
          </p:cNvPr>
          <p:cNvSpPr txBox="1"/>
          <p:nvPr/>
        </p:nvSpPr>
        <p:spPr>
          <a:xfrm>
            <a:off x="7329487" y="4204623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consultas-laborales.blogspot.com/2011/06/acoso-laboral-publico-y-privado-prueb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nd/3.0/"/>
              </a:rPr>
              <a:t>CC BY-NC-ND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85406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1E6B55-090C-493F-BD66-9CC06A9B9247}"/>
              </a:ext>
            </a:extLst>
          </p:cNvPr>
          <p:cNvSpPr/>
          <p:nvPr/>
        </p:nvSpPr>
        <p:spPr>
          <a:xfrm>
            <a:off x="391885" y="681838"/>
            <a:ext cx="11029949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MX" dirty="0"/>
              <a:t>La DT informó respecto a las denuncias de abusos laborales y sexuales que, en los primeros seis meses del año, subieron 17% respecto al mismo período del 2018 alcanzando un total de 1.380 casos, 1.069 de ellos de acoso laboral y 311 de acoso sexual. En el último año la DT recibió más de 3.200 denuncias de Derechos Fundamentales y más de 500 por acoso sexual, las cuales fueron investigadas. En más de 1.100 investigaciones se constataron vulneraciones y se solicitaron sanciones y multas a la justicia.</a:t>
            </a:r>
          </a:p>
          <a:p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E0FB86-A133-414D-B4C5-806EE5F083C7}"/>
              </a:ext>
            </a:extLst>
          </p:cNvPr>
          <p:cNvSpPr/>
          <p:nvPr/>
        </p:nvSpPr>
        <p:spPr>
          <a:xfrm>
            <a:off x="391884" y="2828835"/>
            <a:ext cx="11029949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dirty="0"/>
              <a:t>En tanto las denuncias de acoso laboral subieron 14%, pasando de 941 el 2018 a 1.069 en los primeros seis meses del presente año. Nuevamente la Región Metropolitana concentró la mayor cantidad de ellos (494), Valparaíso (325), </a:t>
            </a:r>
            <a:r>
              <a:rPr lang="es-MX" dirty="0" err="1"/>
              <a:t>BioBío</a:t>
            </a:r>
            <a:r>
              <a:rPr lang="es-MX" dirty="0"/>
              <a:t> (212) y Maule (209).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458DB3-C6DA-4BCA-9B4A-5DFA15FAE900}"/>
              </a:ext>
            </a:extLst>
          </p:cNvPr>
          <p:cNvSpPr/>
          <p:nvPr/>
        </p:nvSpPr>
        <p:spPr>
          <a:xfrm>
            <a:off x="323848" y="4421835"/>
            <a:ext cx="11097985" cy="1200329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dirty="0"/>
              <a:t>Las denuncias de acoso sexual subieron 31% respecto al mismo período del año anterior, es decir se incrementaron de 237 a 311, especialmente en Región Metropolitana que concentró un total de 124, seguida por Valparaíso con 53 y Biobío con 24.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545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485525-AAC6-400B-91F9-329B726D913E}"/>
              </a:ext>
            </a:extLst>
          </p:cNvPr>
          <p:cNvSpPr txBox="1"/>
          <p:nvPr/>
        </p:nvSpPr>
        <p:spPr>
          <a:xfrm>
            <a:off x="5067513" y="8001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ACOSO /MALTRATO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D055E4-F0DD-4F73-8628-CE94DEEE6410}"/>
              </a:ext>
            </a:extLst>
          </p:cNvPr>
          <p:cNvSpPr/>
          <p:nvPr/>
        </p:nvSpPr>
        <p:spPr>
          <a:xfrm>
            <a:off x="1273415" y="1280913"/>
            <a:ext cx="987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Justicia puso límites y acentuó las diferencias entre acoso laboral y maltrato generalizado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FF1007-8D0B-4F38-B93C-E755E61D1A1B}"/>
              </a:ext>
            </a:extLst>
          </p:cNvPr>
          <p:cNvSpPr/>
          <p:nvPr/>
        </p:nvSpPr>
        <p:spPr>
          <a:xfrm>
            <a:off x="1123950" y="2413338"/>
            <a:ext cx="987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acoso laboral es toda conducta que constituya agresión u hostigamiento, ejercida por el empleador o por uno o más trabajadores, en contra de otro u otros, por cualquier medio, y que tenga como resultado para el o los afectados menoscabo, maltrato o humillación, o bien que amenace o perjudique su situación laboral o sus oportunidades en el empleo, siempre que todas estas conductas se practiquen en forma reiterada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93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87A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2F41DF-45A6-4920-8C77-198B2EC6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42" y="801793"/>
            <a:ext cx="350392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7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CFC3A5-4D03-4521-976C-AE6D2BC78B93}"/>
              </a:ext>
            </a:extLst>
          </p:cNvPr>
          <p:cNvSpPr/>
          <p:nvPr/>
        </p:nvSpPr>
        <p:spPr>
          <a:xfrm>
            <a:off x="1371600" y="751344"/>
            <a:ext cx="1007745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¿Cómo se presenta el acoso laboral? Este se presenta a través de:</a:t>
            </a:r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 1</a:t>
            </a:r>
            <a:r>
              <a:rPr lang="es-MX" sz="2000" dirty="0">
                <a:highlight>
                  <a:srgbClr val="008080"/>
                </a:highlight>
              </a:rPr>
              <a:t>. Maltrato laboral</a:t>
            </a:r>
            <a:r>
              <a:rPr lang="es-MX" sz="2000" dirty="0"/>
              <a:t>. Todo acto de violencia contra la integridad física o moral, la libertad física o sexual y los bienes de quien se desempeñe como empleado o trabajador; toda expresión verbal injuriosa o ultrajante que lesione la integridad moral o los derechos a la intimidad y al buen nombre de quienes participen en una relación de trabajo de tipo laboral o todo comportamiento tendiente a menoscabar la autoestima y la dignidad de quien participe en una relación de trabajo de tipo laboral.</a:t>
            </a:r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2. </a:t>
            </a:r>
            <a:r>
              <a:rPr lang="es-MX" sz="2000" dirty="0">
                <a:highlight>
                  <a:srgbClr val="008080"/>
                </a:highlight>
              </a:rPr>
              <a:t>Persecución laboral: </a:t>
            </a:r>
            <a:r>
              <a:rPr lang="es-MX" sz="2000" dirty="0"/>
              <a:t>toda conducta cuyas características de reiteración o evidente arbitrariedad permitan inferir el propósito de inducir la renuncia del empleado o trabajador, mediante la descalificación, la carga excesiva de trabajo y cambios permanentes de horario que puedan producir desmotivación laboral.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86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Módulo del Curso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pPr algn="just">
              <a:spcAft>
                <a:spcPts val="0"/>
              </a:spcAft>
            </a:pPr>
            <a:r>
              <a:rPr lang="es-CL" sz="2400" dirty="0"/>
              <a:t>Módulo I:  	</a:t>
            </a:r>
            <a:r>
              <a:rPr lang="es-CL" sz="2600" dirty="0"/>
              <a:t>Relaciones laborales desde una perspectiva de género</a:t>
            </a:r>
          </a:p>
          <a:p>
            <a:pPr marL="1884363" lvl="8" algn="just">
              <a:spcAft>
                <a:spcPts val="0"/>
              </a:spcAft>
            </a:pPr>
            <a:r>
              <a:rPr lang="es-CL" sz="2600" dirty="0"/>
              <a:t>Conceptos asociados a la violencia en el ámbito Laboral</a:t>
            </a:r>
          </a:p>
          <a:p>
            <a:pPr marL="2112963" lvl="8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2600" dirty="0"/>
              <a:t>Violencia contra la Mujer “Belem do Pará”</a:t>
            </a:r>
          </a:p>
          <a:p>
            <a:pPr marL="2112963" lvl="8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2600" dirty="0"/>
              <a:t>Maltrato Laboral (Servicio Civil)</a:t>
            </a:r>
          </a:p>
          <a:p>
            <a:pPr marL="2112963" lvl="8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2600" dirty="0"/>
              <a:t>Violencia Laboral (OIT)</a:t>
            </a:r>
          </a:p>
          <a:p>
            <a:pPr marL="2112963" lvl="8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2600" dirty="0"/>
              <a:t>Acoso Laboral (</a:t>
            </a:r>
            <a:r>
              <a:rPr lang="es-CL" sz="2600" dirty="0" err="1"/>
              <a:t>Códígo</a:t>
            </a:r>
            <a:r>
              <a:rPr lang="es-CL" sz="2600" dirty="0"/>
              <a:t> del Trabajo)</a:t>
            </a:r>
          </a:p>
          <a:p>
            <a:pPr marL="2112963" lvl="8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2600" dirty="0"/>
              <a:t>Construcción de las conductas de genero femineidad y masculinidad.</a:t>
            </a:r>
          </a:p>
          <a:p>
            <a:endParaRPr lang="es-CL" sz="2400" b="1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58" y="301010"/>
            <a:ext cx="1281713" cy="13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7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6F631C-8A4E-499F-9F8C-6025D6416400}"/>
              </a:ext>
            </a:extLst>
          </p:cNvPr>
          <p:cNvSpPr/>
          <p:nvPr/>
        </p:nvSpPr>
        <p:spPr>
          <a:xfrm>
            <a:off x="2030186" y="4337957"/>
            <a:ext cx="82949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5. </a:t>
            </a:r>
            <a:r>
              <a:rPr lang="es-MX" sz="2000" dirty="0">
                <a:highlight>
                  <a:srgbClr val="008080"/>
                </a:highlight>
              </a:rPr>
              <a:t>Inequidad laboral</a:t>
            </a:r>
            <a:r>
              <a:rPr lang="es-MX" sz="2000" dirty="0"/>
              <a:t>: Asignación de funciones a menosprecio del trabajador. 6. Desprotección laboral: Toda conducta tendiente a poner en riesgo la integridad y la seguridad del trabajador mediante órdenes o asignación de funciones sin el cumplimiento de los requisitos mínimos de protección y seguridad para el trabajador</a:t>
            </a:r>
            <a:r>
              <a:rPr lang="es-MX" dirty="0"/>
              <a:t>.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50E03EB-B59F-4C8A-817D-3734A7B0BA45}"/>
              </a:ext>
            </a:extLst>
          </p:cNvPr>
          <p:cNvSpPr/>
          <p:nvPr/>
        </p:nvSpPr>
        <p:spPr>
          <a:xfrm>
            <a:off x="2030186" y="644638"/>
            <a:ext cx="82949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3</a:t>
            </a:r>
            <a:r>
              <a:rPr lang="es-MX" sz="2000" dirty="0"/>
              <a:t>. </a:t>
            </a:r>
            <a:r>
              <a:rPr lang="es-MX" sz="2000" dirty="0">
                <a:highlight>
                  <a:srgbClr val="008080"/>
                </a:highlight>
              </a:rPr>
              <a:t>Discriminación laboral</a:t>
            </a:r>
            <a:r>
              <a:rPr lang="es-MX" sz="2000" dirty="0"/>
              <a:t>: todo trato diferenciado por razones de raza, género, origen familiar o nacional, credo religioso, preferencia política o situación social o que carezca de toda razonabilidad desde el punto de vista laboral.</a:t>
            </a:r>
          </a:p>
          <a:p>
            <a:endParaRPr lang="es-MX" sz="2000" dirty="0"/>
          </a:p>
          <a:p>
            <a:pPr algn="just"/>
            <a:r>
              <a:rPr lang="es-MX" sz="2000" dirty="0"/>
              <a:t>4. </a:t>
            </a:r>
            <a:r>
              <a:rPr lang="es-MX" sz="2000" dirty="0">
                <a:highlight>
                  <a:srgbClr val="008080"/>
                </a:highlight>
              </a:rPr>
              <a:t>Entorpecimiento laboral: </a:t>
            </a:r>
            <a:r>
              <a:rPr lang="es-MX" sz="2000" dirty="0"/>
              <a:t>toda acción tendiente a obstaculizar el cumplimiento de la labor o hacerla más gravosa o retardarla con perjuicio para el trabajador o empleado. Constituyen acciones de entorpecimiento laboral, entre otras, la privación, ocultación o inutilización de los insumos, documentos o instrumentos para la labor, la destrucción o pérdida de información, el ocultamiento de correspondencia o mensajes electrónicos.</a:t>
            </a:r>
          </a:p>
        </p:txBody>
      </p:sp>
    </p:spTree>
    <p:extLst>
      <p:ext uri="{BB962C8B-B14F-4D97-AF65-F5344CB8AC3E}">
        <p14:creationId xmlns:p14="http://schemas.microsoft.com/office/powerpoint/2010/main" val="203781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71D741E-6B33-40E4-BFBB-229E90473D41}"/>
              </a:ext>
            </a:extLst>
          </p:cNvPr>
          <p:cNvSpPr/>
          <p:nvPr/>
        </p:nvSpPr>
        <p:spPr>
          <a:xfrm>
            <a:off x="163286" y="267942"/>
            <a:ext cx="8866414" cy="1138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Ejemplos de conductas abusivas que configuran acoso laboral son: </a:t>
            </a:r>
          </a:p>
          <a:p>
            <a:endParaRPr lang="es-MX" sz="2400" dirty="0"/>
          </a:p>
          <a:p>
            <a:pPr marL="457200" indent="-457200" algn="just"/>
            <a:r>
              <a:rPr lang="es-MX" dirty="0">
                <a:solidFill>
                  <a:schemeClr val="tx2"/>
                </a:solidFill>
              </a:rPr>
              <a:t>•	</a:t>
            </a:r>
            <a:r>
              <a:rPr lang="es-MX" sz="2400" dirty="0">
                <a:solidFill>
                  <a:srgbClr val="0070C0"/>
                </a:solidFill>
              </a:rPr>
              <a:t>Gritar o insultar a la víctima cuando está sola o en presencia de otras personas. </a:t>
            </a:r>
          </a:p>
          <a:p>
            <a:pPr algn="just"/>
            <a:r>
              <a:rPr lang="es-MX" sz="2400" dirty="0">
                <a:solidFill>
                  <a:srgbClr val="0070C0"/>
                </a:solidFill>
              </a:rPr>
              <a:t>•	Asignar objetivos o proyectos con plazos imposibles de cumplir. </a:t>
            </a:r>
          </a:p>
          <a:p>
            <a:pPr algn="just"/>
            <a:r>
              <a:rPr lang="es-MX" sz="2400" dirty="0">
                <a:solidFill>
                  <a:srgbClr val="0070C0"/>
                </a:solidFill>
              </a:rPr>
              <a:t>•	Sobrecargar selectivamente a la víctima con mucho trabajo. </a:t>
            </a:r>
          </a:p>
          <a:p>
            <a:pPr algn="just"/>
            <a:r>
              <a:rPr lang="es-MX" sz="2400" dirty="0">
                <a:solidFill>
                  <a:srgbClr val="0070C0"/>
                </a:solidFill>
              </a:rPr>
              <a:t>•	Amenazas reiteradas a la víctima o coaccionarla. </a:t>
            </a:r>
          </a:p>
          <a:p>
            <a:pPr marL="538163" indent="-538163" algn="just"/>
            <a:r>
              <a:rPr lang="es-MX" sz="2400" dirty="0">
                <a:solidFill>
                  <a:srgbClr val="0070C0"/>
                </a:solidFill>
              </a:rPr>
              <a:t>•	Quitarle áreas de responsabilidad clave ofreciéndole a cambio tareas rutinarias o incluso ningún trabajo que realizar. </a:t>
            </a:r>
          </a:p>
          <a:p>
            <a:pPr marL="441325" indent="-441325" algn="just"/>
            <a:r>
              <a:rPr lang="es-MX" sz="2400" dirty="0">
                <a:solidFill>
                  <a:srgbClr val="0070C0"/>
                </a:solidFill>
              </a:rPr>
              <a:t>•	Modificar las atribuciones o responsabilidades del trabajador sin su conocimiento. </a:t>
            </a:r>
          </a:p>
          <a:p>
            <a:pPr algn="just"/>
            <a:r>
              <a:rPr lang="es-MX" sz="2400" dirty="0">
                <a:solidFill>
                  <a:srgbClr val="0070C0"/>
                </a:solidFill>
              </a:rPr>
              <a:t>•	Tratarlo de manera despectiva, diferente, excluirla </a:t>
            </a:r>
          </a:p>
          <a:p>
            <a:pPr algn="just"/>
            <a:r>
              <a:rPr lang="es-MX" sz="2400" dirty="0">
                <a:solidFill>
                  <a:srgbClr val="0070C0"/>
                </a:solidFill>
              </a:rPr>
              <a:t>•	Ridiculizar a la víctima y estigmatizarla ante otros </a:t>
            </a:r>
            <a:r>
              <a:rPr lang="es-MX" sz="2400" dirty="0" err="1">
                <a:solidFill>
                  <a:srgbClr val="0070C0"/>
                </a:solidFill>
              </a:rPr>
              <a:t>compañeros</a:t>
            </a:r>
            <a:r>
              <a:rPr lang="es-MX" sz="2400" dirty="0">
                <a:solidFill>
                  <a:srgbClr val="0070C0"/>
                </a:solidFill>
              </a:rPr>
              <a:t>/as. </a:t>
            </a:r>
          </a:p>
          <a:p>
            <a:pPr algn="just"/>
            <a:r>
              <a:rPr lang="es-MX" sz="2400" dirty="0">
                <a:solidFill>
                  <a:srgbClr val="0070C0"/>
                </a:solidFill>
              </a:rPr>
              <a:t>•	Invisibilizar a la víctima, ignorarla </a:t>
            </a: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endParaRPr lang="es-MX" sz="2000" dirty="0">
              <a:solidFill>
                <a:schemeClr val="tx2"/>
              </a:solidFill>
            </a:endParaRPr>
          </a:p>
          <a:p>
            <a:pPr marL="441325" indent="-441325"/>
            <a:r>
              <a:rPr lang="es-MX" sz="2000" dirty="0">
                <a:solidFill>
                  <a:schemeClr val="tx2"/>
                </a:solidFill>
              </a:rPr>
              <a:t>•	Retener información crucial para el buen desempeño de su trabajo o manipularla para inducirla a error en su desempeño laboral y acusarle después de negligencia o faltas profesionales. </a:t>
            </a:r>
          </a:p>
          <a:p>
            <a:r>
              <a:rPr lang="es-MX" sz="2000" dirty="0">
                <a:solidFill>
                  <a:schemeClr val="tx2"/>
                </a:solidFill>
              </a:rPr>
              <a:t>•	Difamar a la víctima con el fin de menoscabar su reputación, imagen y profesionalidad </a:t>
            </a:r>
          </a:p>
          <a:p>
            <a:r>
              <a:rPr lang="es-MX" sz="2000" dirty="0">
                <a:solidFill>
                  <a:schemeClr val="tx2"/>
                </a:solidFill>
              </a:rPr>
              <a:t>•	Ignorar los éxitos y logros profesionales </a:t>
            </a:r>
          </a:p>
          <a:p>
            <a:r>
              <a:rPr lang="es-MX" sz="2000" dirty="0">
                <a:solidFill>
                  <a:schemeClr val="tx2"/>
                </a:solidFill>
              </a:rPr>
              <a:t>•	Criticar continuamente su trabajo, sus ideas, sus propuestas.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21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4C2219-B190-48DE-BB98-9A90BF34F7E6}"/>
              </a:ext>
            </a:extLst>
          </p:cNvPr>
          <p:cNvSpPr/>
          <p:nvPr/>
        </p:nvSpPr>
        <p:spPr>
          <a:xfrm>
            <a:off x="751114" y="408216"/>
            <a:ext cx="9699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/>
              <a:t>Castigar duramente o impedir cualquier toma de decisiones o iniciativa personal en el marco de sus atribuciones. </a:t>
            </a:r>
          </a:p>
          <a:p>
            <a:endParaRPr lang="es-MX" sz="2400" dirty="0"/>
          </a:p>
          <a:p>
            <a:pPr marL="450850" indent="-450850"/>
            <a:r>
              <a:rPr lang="es-MX" sz="2400" dirty="0"/>
              <a:t>•	Desvalorar el trabajo, ideas o resultados obtenidos ante el resto de los </a:t>
            </a:r>
            <a:r>
              <a:rPr lang="es-MX" sz="2400" dirty="0" err="1"/>
              <a:t>compañeros</a:t>
            </a:r>
            <a:r>
              <a:rPr lang="es-MX" sz="2400" dirty="0"/>
              <a:t>/as </a:t>
            </a:r>
          </a:p>
          <a:p>
            <a:endParaRPr lang="es-MX" sz="2400" dirty="0"/>
          </a:p>
          <a:p>
            <a:pPr marL="534988" indent="-534988"/>
            <a:r>
              <a:rPr lang="es-MX" sz="2400" dirty="0"/>
              <a:t>•	Animar al resto de los/as </a:t>
            </a:r>
            <a:r>
              <a:rPr lang="es-MX" sz="2400" dirty="0" err="1"/>
              <a:t>compañeros</a:t>
            </a:r>
            <a:r>
              <a:rPr lang="es-MX" sz="2400" dirty="0"/>
              <a:t>/as a participar en cualquiera de las acciones anteriores mediante la persuasión, coacción o abuso de autoridad. </a:t>
            </a:r>
          </a:p>
          <a:p>
            <a:r>
              <a:rPr lang="es-MX" sz="2400" dirty="0"/>
              <a:t>Estas conductas de manera reiterada constituyen acoso laboral y generan en la víctima una perdida gradual de autoconfianza y autoestima, generando estrés y abriendo la posibilidad a otras enfermedades. Afecta además a la calidad de su trabajo y a su calidad de vida en general al sufrir el/la trabajador/a alteraciones emocionales y de personalidad que repercuten en sus relaciones sociales y familiares. </a:t>
            </a:r>
          </a:p>
        </p:txBody>
      </p:sp>
    </p:spTree>
    <p:extLst>
      <p:ext uri="{BB962C8B-B14F-4D97-AF65-F5344CB8AC3E}">
        <p14:creationId xmlns:p14="http://schemas.microsoft.com/office/powerpoint/2010/main" val="1349160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B7E614-A8D8-4F94-AD59-642BD4C125AD}"/>
              </a:ext>
            </a:extLst>
          </p:cNvPr>
          <p:cNvSpPr txBox="1"/>
          <p:nvPr/>
        </p:nvSpPr>
        <p:spPr>
          <a:xfrm>
            <a:off x="1800665" y="576775"/>
            <a:ext cx="87976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EJERCICIO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Dinámica los tres espejos</a:t>
            </a:r>
          </a:p>
          <a:p>
            <a:endParaRPr lang="es-CL" dirty="0"/>
          </a:p>
          <a:p>
            <a:r>
              <a:rPr lang="es-CL" dirty="0"/>
              <a:t>Materiales: 4 hojas</a:t>
            </a:r>
          </a:p>
          <a:p>
            <a:r>
              <a:rPr lang="es-CL" dirty="0"/>
              <a:t>                      1 lápiz</a:t>
            </a:r>
          </a:p>
          <a:p>
            <a:endParaRPr lang="es-CL" dirty="0"/>
          </a:p>
          <a:p>
            <a:r>
              <a:rPr lang="es-CL" dirty="0"/>
              <a:t>Actividad: Dibujar un triangulo en cada hoja y en cada uno escribir un rol que les represente</a:t>
            </a:r>
          </a:p>
          <a:p>
            <a:r>
              <a:rPr lang="es-CL" dirty="0"/>
              <a:t>Puede ser un rol laboral o de la vida privada.</a:t>
            </a:r>
          </a:p>
          <a:p>
            <a:endParaRPr lang="es-CL" dirty="0"/>
          </a:p>
          <a:p>
            <a:r>
              <a:rPr lang="es-CL" dirty="0"/>
              <a:t>A cada rol responderemos estas tres preguntas</a:t>
            </a:r>
          </a:p>
          <a:p>
            <a:r>
              <a:rPr lang="es-CL" dirty="0"/>
              <a:t>¿Cómo percibo a los demás? (dependerán de cual es el rol)</a:t>
            </a:r>
          </a:p>
          <a:p>
            <a:r>
              <a:rPr lang="es-CL" dirty="0"/>
              <a:t>¿Cómo me perciben  a mi los/as demás?</a:t>
            </a:r>
          </a:p>
          <a:p>
            <a:r>
              <a:rPr lang="es-CL" dirty="0"/>
              <a:t>¿Cómo me percibo a mi mismo/a?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796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F9F39A-8319-4E43-89E5-3B34BA1275AF}"/>
              </a:ext>
            </a:extLst>
          </p:cNvPr>
          <p:cNvSpPr txBox="1"/>
          <p:nvPr/>
        </p:nvSpPr>
        <p:spPr>
          <a:xfrm>
            <a:off x="1322363" y="872197"/>
            <a:ext cx="10756471" cy="309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Trabajo </a:t>
            </a:r>
          </a:p>
          <a:p>
            <a:endParaRPr lang="es-C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/>
              <a:t>Definir en un papel lo que para ti es inaceptable en términos de mal trato en el ámbito laboral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/>
              <a:t>Reunirse en grupos de tres o cuatro y construir una sola definición.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/>
              <a:t>Reunirse en dos grupos y definir una sola definición de lo inaceptable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/>
              <a:t>Reunirse todos en un grupo y en un papelógrafo construir lo inaceptable en materias de mal trato en el GORE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/>
              <a:t>Llegar a una definición común de lo inaceptable (pueden ser varios conceptos.)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/>
              <a:t>Exposición</a:t>
            </a:r>
          </a:p>
        </p:txBody>
      </p:sp>
    </p:spTree>
    <p:extLst>
      <p:ext uri="{BB962C8B-B14F-4D97-AF65-F5344CB8AC3E}">
        <p14:creationId xmlns:p14="http://schemas.microsoft.com/office/powerpoint/2010/main" val="361151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&#10;&#10;Descripción generada automáticamente">
            <a:extLst>
              <a:ext uri="{FF2B5EF4-FFF2-40B4-BE49-F238E27FC236}">
                <a16:creationId xmlns:a16="http://schemas.microsoft.com/office/drawing/2014/main" id="{57A792DD-BDF4-4BB7-B573-092F1712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2257" y="1534886"/>
            <a:ext cx="6514700" cy="39971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DD55D9-F9C4-42EC-9976-A1DADFCCE334}"/>
              </a:ext>
            </a:extLst>
          </p:cNvPr>
          <p:cNvSpPr txBox="1"/>
          <p:nvPr/>
        </p:nvSpPr>
        <p:spPr>
          <a:xfrm>
            <a:off x="202257" y="5247901"/>
            <a:ext cx="227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exceptionnotfound.net/the-gamer-couple-rules-for-playing-single-player-games-together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/3.0/"/>
              </a:rPr>
              <a:t>CC BY</a:t>
            </a:r>
            <a:endParaRPr lang="es-CL" sz="9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C5A9F8-A52C-4872-A2ED-EACEACBDF1EB}"/>
              </a:ext>
            </a:extLst>
          </p:cNvPr>
          <p:cNvSpPr txBox="1"/>
          <p:nvPr/>
        </p:nvSpPr>
        <p:spPr>
          <a:xfrm>
            <a:off x="7249886" y="1828800"/>
            <a:ext cx="124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¿ CÓMO?</a:t>
            </a:r>
          </a:p>
          <a:p>
            <a:endParaRPr lang="es-CL" dirty="0"/>
          </a:p>
          <a:p>
            <a:r>
              <a:rPr lang="es-CL" dirty="0"/>
              <a:t>¿CUÁNDO?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2B5A9-1F77-4440-9A0D-11ACBEA75B96}"/>
              </a:ext>
            </a:extLst>
          </p:cNvPr>
          <p:cNvSpPr txBox="1"/>
          <p:nvPr/>
        </p:nvSpPr>
        <p:spPr>
          <a:xfrm flipH="1">
            <a:off x="7249885" y="3429000"/>
            <a:ext cx="455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0070C0"/>
                </a:solidFill>
              </a:rPr>
              <a:t>Identidad de Género</a:t>
            </a:r>
          </a:p>
        </p:txBody>
      </p:sp>
    </p:spTree>
    <p:extLst>
      <p:ext uri="{BB962C8B-B14F-4D97-AF65-F5344CB8AC3E}">
        <p14:creationId xmlns:p14="http://schemas.microsoft.com/office/powerpoint/2010/main" val="101592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B552F9-2A40-417C-962E-A6CC7406E888}"/>
              </a:ext>
            </a:extLst>
          </p:cNvPr>
          <p:cNvSpPr txBox="1"/>
          <p:nvPr/>
        </p:nvSpPr>
        <p:spPr>
          <a:xfrm>
            <a:off x="1094015" y="653143"/>
            <a:ext cx="3804557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Comportamientos, creencias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61CE8D-659D-4E09-90B8-D4FCCF36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33500" y="2009775"/>
            <a:ext cx="9525000" cy="28384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BF35B16-8A88-4485-9FD5-07C03187F231}"/>
              </a:ext>
            </a:extLst>
          </p:cNvPr>
          <p:cNvSpPr txBox="1"/>
          <p:nvPr/>
        </p:nvSpPr>
        <p:spPr>
          <a:xfrm>
            <a:off x="1333500" y="4848225"/>
            <a:ext cx="952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cyt-ar.com.ar/cyt-ar/index.php/Actividades_Pr%C3%A1cticas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sa/3.0/"/>
              </a:rPr>
              <a:t>CC BY-SA-NC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74493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AE3F9A-81B5-43A2-88EB-F96E81E1BD8F}"/>
              </a:ext>
            </a:extLst>
          </p:cNvPr>
          <p:cNvSpPr txBox="1"/>
          <p:nvPr/>
        </p:nvSpPr>
        <p:spPr>
          <a:xfrm>
            <a:off x="1094013" y="1338943"/>
            <a:ext cx="916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0070C0"/>
                </a:solidFill>
              </a:rPr>
              <a:t>¿El maltrato o el acoso en el  trabajo tiene género?</a:t>
            </a:r>
          </a:p>
        </p:txBody>
      </p:sp>
    </p:spTree>
    <p:extLst>
      <p:ext uri="{BB962C8B-B14F-4D97-AF65-F5344CB8AC3E}">
        <p14:creationId xmlns:p14="http://schemas.microsoft.com/office/powerpoint/2010/main" val="336763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DEFINICIONES DE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es-ES_tradnl" sz="6200" dirty="0">
                <a:solidFill>
                  <a:schemeClr val="accent2">
                    <a:lumMod val="60000"/>
                    <a:lumOff val="40000"/>
                  </a:schemeClr>
                </a:solidFill>
                <a:ea typeface="MS Mincho"/>
                <a:cs typeface="Times"/>
              </a:rPr>
              <a:t>Belem do Pará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es-MX" sz="6200" dirty="0">
                <a:ea typeface="MS Mincho"/>
                <a:cs typeface="Times"/>
              </a:rPr>
              <a:t>Violencia contra las mujeres: ¿Cómo se define?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es-MX" sz="6200" dirty="0">
                <a:ea typeface="MS Mincho"/>
                <a:cs typeface="Times"/>
              </a:rPr>
              <a:t>La Convención, en su artículo 1, entiende por violencia contras las mujeres: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es-MX" sz="6200" dirty="0">
                <a:ea typeface="MS Mincho"/>
                <a:cs typeface="Times"/>
              </a:rPr>
              <a:t>”…</a:t>
            </a:r>
            <a:r>
              <a:rPr lang="es-MX" sz="6200" dirty="0">
                <a:solidFill>
                  <a:srgbClr val="00B0F0"/>
                </a:solidFill>
                <a:ea typeface="MS Mincho"/>
                <a:cs typeface="Times"/>
              </a:rPr>
              <a:t>cualquier acción o conducta, basada en su género, que cause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es-MX" sz="6200" dirty="0">
                <a:solidFill>
                  <a:srgbClr val="00B0F0"/>
                </a:solidFill>
                <a:ea typeface="MS Mincho"/>
                <a:cs typeface="Times"/>
              </a:rPr>
              <a:t>muerte, daño o sufrimiento físico, sexual o psicológico a la mujer,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es-MX" sz="6200" dirty="0">
                <a:solidFill>
                  <a:srgbClr val="00B0F0"/>
                </a:solidFill>
                <a:ea typeface="MS Mincho"/>
                <a:cs typeface="Times"/>
              </a:rPr>
              <a:t>tanto en el ámbito público como en el privado…</a:t>
            </a:r>
            <a:endParaRPr lang="es-ES_tradnl" sz="6200" dirty="0">
              <a:solidFill>
                <a:srgbClr val="00B0F0"/>
              </a:solidFill>
              <a:ea typeface="MS Mincho"/>
              <a:cs typeface="Times"/>
            </a:endParaRPr>
          </a:p>
          <a:p>
            <a:pPr marL="0" lvl="0" indent="0">
              <a:lnSpc>
                <a:spcPct val="115000"/>
              </a:lnSpc>
              <a:spcAft>
                <a:spcPts val="1200"/>
              </a:spcAft>
              <a:buNone/>
              <a:tabLst>
                <a:tab pos="139700" algn="l"/>
                <a:tab pos="228600" algn="l"/>
                <a:tab pos="457200" algn="l"/>
              </a:tabLst>
            </a:pPr>
            <a:r>
              <a:rPr lang="es-ES_tradnl" dirty="0">
                <a:ea typeface="MS Mincho"/>
                <a:cs typeface="Times"/>
              </a:rPr>
              <a:t> </a:t>
            </a:r>
            <a:endParaRPr lang="es-CL" dirty="0">
              <a:latin typeface="Cambria"/>
              <a:ea typeface="MS Mincho"/>
              <a:cs typeface="Times New Roman"/>
            </a:endParaRPr>
          </a:p>
          <a:p>
            <a:endParaRPr lang="es-CL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58" y="301010"/>
            <a:ext cx="1281713" cy="13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s-CL" sz="3700" b="1"/>
              <a:t>DEFINICIONES DE VIOLENCIA EN EL TRABAJO</a:t>
            </a:r>
          </a:p>
        </p:txBody>
      </p:sp>
      <p:pic>
        <p:nvPicPr>
          <p:cNvPr id="3" name="Imagen 2" descr="Imagen que contiene persona&#10;&#10;Descripción generada automáticamente">
            <a:extLst>
              <a:ext uri="{FF2B5EF4-FFF2-40B4-BE49-F238E27FC236}">
                <a16:creationId xmlns:a16="http://schemas.microsoft.com/office/drawing/2014/main" id="{30E7F67D-CE7E-43B4-8345-1CD097A2B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43192" y="1735709"/>
            <a:ext cx="5451627" cy="30665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 artículo 2, La Convención Belem do Pará reconoce tres tipos de violencia: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La violencia física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 violencia sexual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La violencia psicológica</a:t>
            </a:r>
          </a:p>
          <a:p>
            <a:pPr marL="0" lvl="0" indent="0">
              <a:spcAft>
                <a:spcPts val="0"/>
              </a:spcAft>
              <a:buNone/>
            </a:pPr>
            <a:endParaRPr lang="es-C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FEE0FF-DD01-4029-B403-531EE19FE6E0}"/>
              </a:ext>
            </a:extLst>
          </p:cNvPr>
          <p:cNvSpPr txBox="1"/>
          <p:nvPr/>
        </p:nvSpPr>
        <p:spPr>
          <a:xfrm>
            <a:off x="3608241" y="4602194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s://urbanotlaxcala.mx/mundo/noticia/20284-buscan-activistas-firmar-tratado-contra-la-violencia-hacia-la-mujer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5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3007AA6-6EA3-4706-B62C-A21B0ABE946B}"/>
              </a:ext>
            </a:extLst>
          </p:cNvPr>
          <p:cNvSpPr/>
          <p:nvPr/>
        </p:nvSpPr>
        <p:spPr>
          <a:xfrm>
            <a:off x="304800" y="116684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/>
              <a:t>La Convención visibiliza tres ámbitos donde se manifiesta esta violencia:</a:t>
            </a:r>
          </a:p>
          <a:p>
            <a:r>
              <a:rPr lang="es-MX" sz="2000" dirty="0"/>
              <a:t>1. </a:t>
            </a:r>
            <a:r>
              <a:rPr lang="es-MX" sz="2000" u="sng" dirty="0"/>
              <a:t>En la vida privada:</a:t>
            </a:r>
          </a:p>
          <a:p>
            <a:r>
              <a:rPr lang="es-MX" sz="2000" dirty="0"/>
              <a:t>Cuando la violencia se ejerce dentro de la familia, la unidad domestica o en cualquier otra relación interpersonal, y aun cuando el agresor ya no viva con la víctima.</a:t>
            </a:r>
          </a:p>
          <a:p>
            <a:r>
              <a:rPr lang="es-MX" sz="2000" dirty="0"/>
              <a:t>2. </a:t>
            </a:r>
            <a:r>
              <a:rPr lang="es-MX" sz="2000" u="sng" dirty="0"/>
              <a:t>En la vida pública:</a:t>
            </a:r>
          </a:p>
          <a:p>
            <a:r>
              <a:rPr lang="es-MX" sz="2000" dirty="0"/>
              <a:t>Cuando la violencia es ejercida por cualquier persona, ya</a:t>
            </a:r>
          </a:p>
          <a:p>
            <a:r>
              <a:rPr lang="es-MX" sz="2000" dirty="0"/>
              <a:t>sea que esta se lleve a cabo en la comunidad, en el lugar </a:t>
            </a:r>
          </a:p>
          <a:p>
            <a:r>
              <a:rPr lang="es-MX" sz="2000" dirty="0"/>
              <a:t>de trabajo, en instituciones educativas, establecimientos de salud o cualquier otro lugar, y</a:t>
            </a:r>
          </a:p>
          <a:p>
            <a:r>
              <a:rPr lang="es-MX" sz="2000" dirty="0"/>
              <a:t>3. </a:t>
            </a:r>
            <a:r>
              <a:rPr lang="es-MX" sz="2000" u="sng" dirty="0"/>
              <a:t>Perpetrada o tolerada por el Estado o sus agentes</a:t>
            </a:r>
            <a:r>
              <a:rPr lang="es-MX" sz="2000" dirty="0"/>
              <a:t>, dondequiera que ocurra.</a:t>
            </a:r>
            <a:endParaRPr lang="es-CL" sz="2000" dirty="0"/>
          </a:p>
        </p:txBody>
      </p:sp>
      <p:pic>
        <p:nvPicPr>
          <p:cNvPr id="3" name="Imagen 2" descr="Imagen que contiene persona, exterior, uniforme militar, cielo&#10;&#10;Descripción generada automáticamente">
            <a:extLst>
              <a:ext uri="{FF2B5EF4-FFF2-40B4-BE49-F238E27FC236}">
                <a16:creationId xmlns:a16="http://schemas.microsoft.com/office/drawing/2014/main" id="{140CDB9E-BBEE-4D9C-83B1-CB65E781C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530353" y="2452767"/>
            <a:ext cx="3606053" cy="32840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DCAF38-C42F-4BA1-BB41-A13F456EDB0B}"/>
              </a:ext>
            </a:extLst>
          </p:cNvPr>
          <p:cNvSpPr txBox="1"/>
          <p:nvPr/>
        </p:nvSpPr>
        <p:spPr>
          <a:xfrm>
            <a:off x="8469406" y="57368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4" tooltip="http://todosloscaminoshaciati.blogspot.com/2011/12/chile-el-gobierno-de-pinera-acentua-la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5" tooltip="https://creativecommons.org/licenses/by-nc-sa/3.0/"/>
              </a:rPr>
              <a:t>CC BY-SA-NC</a:t>
            </a:r>
            <a:endParaRPr lang="es-CL" sz="9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246A5A8-3E05-490D-9ABA-4DA8F245EF6D}"/>
              </a:ext>
            </a:extLst>
          </p:cNvPr>
          <p:cNvSpPr/>
          <p:nvPr/>
        </p:nvSpPr>
        <p:spPr>
          <a:xfrm>
            <a:off x="304800" y="598283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/>
              <a:t>https://www.oas.org/es/mesecvi/docs/Folleto-BelemdoPara-ES-WEB.pdf</a:t>
            </a:r>
          </a:p>
        </p:txBody>
      </p:sp>
    </p:spTree>
    <p:extLst>
      <p:ext uri="{BB962C8B-B14F-4D97-AF65-F5344CB8AC3E}">
        <p14:creationId xmlns:p14="http://schemas.microsoft.com/office/powerpoint/2010/main" val="12354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9BC0D4-E0C5-4981-9BCA-49E4E9F30F1C}"/>
              </a:ext>
            </a:extLst>
          </p:cNvPr>
          <p:cNvSpPr txBox="1"/>
          <p:nvPr/>
        </p:nvSpPr>
        <p:spPr>
          <a:xfrm>
            <a:off x="2759529" y="209566"/>
            <a:ext cx="557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Maltrato laboral servicio civil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BCDF5E-8503-4805-97A5-423EF3EE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73" y="2678765"/>
            <a:ext cx="7905453" cy="15004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7CBCBE-68A4-41D9-8529-6112711E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141" y="1851234"/>
            <a:ext cx="7941717" cy="31555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C2F3B2F-6693-4081-ADA6-072912DF7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41" y="2210228"/>
            <a:ext cx="7941717" cy="315553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5BC4E4B-EC7A-4133-81C9-943BB27C29AC}"/>
              </a:ext>
            </a:extLst>
          </p:cNvPr>
          <p:cNvSpPr/>
          <p:nvPr/>
        </p:nvSpPr>
        <p:spPr>
          <a:xfrm>
            <a:off x="610816" y="1406493"/>
            <a:ext cx="59550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dirty="0"/>
              <a:t>Vertical descendente: </a:t>
            </a:r>
            <a:r>
              <a:rPr lang="es-MX" sz="2000" dirty="0">
                <a:solidFill>
                  <a:srgbClr val="0070C0"/>
                </a:solidFill>
              </a:rPr>
              <a:t>Desde la jefatura hacia un subordinado. </a:t>
            </a:r>
            <a:r>
              <a:rPr lang="es-MX" sz="2000" dirty="0"/>
              <a:t>Si bien podría darse el caso de que el acosador tenga más de una víctima, suele tratarse sólo de una persona que ha sido aislada y estigmatizada por la jefatura, en complicidad con el silencio de sus pares.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dirty="0"/>
              <a:t> </a:t>
            </a:r>
            <a:r>
              <a:rPr lang="es-MX" sz="2000" u="sng" dirty="0"/>
              <a:t>Vertical ascendente</a:t>
            </a:r>
            <a:r>
              <a:rPr lang="es-MX" sz="2000" dirty="0">
                <a:solidFill>
                  <a:srgbClr val="0070C0"/>
                </a:solidFill>
              </a:rPr>
              <a:t>: Desde los subordinados hacia la jefatura. </a:t>
            </a:r>
            <a:r>
              <a:rPr lang="es-MX" sz="2000" dirty="0"/>
              <a:t>En este caso, ya que siempre se requiere de “poder” para acosar, suelen ser grupos de subordinados confabulados para hostigar a la jefatura, sólo así alcanzan a invertir las fuerzas que se desprenden de la estructura organizacional.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dirty="0"/>
              <a:t> </a:t>
            </a:r>
            <a:r>
              <a:rPr lang="es-MX" sz="2000" u="sng" dirty="0"/>
              <a:t>Horizontal:</a:t>
            </a:r>
            <a:r>
              <a:rPr lang="es-MX" sz="2000" dirty="0"/>
              <a:t> </a:t>
            </a:r>
            <a:r>
              <a:rPr lang="es-MX" sz="2000" dirty="0">
                <a:solidFill>
                  <a:srgbClr val="0070C0"/>
                </a:solidFill>
              </a:rPr>
              <a:t>Se da entre pares o grupos de pares</a:t>
            </a:r>
            <a:r>
              <a:rPr lang="es-MX" sz="2000" dirty="0"/>
              <a:t>. En este caso, ya que siempre se requiere de “poder” para acosar, suelen ser grupos los que cometen el hostigamiento</a:t>
            </a:r>
            <a:r>
              <a:rPr lang="es-MX" dirty="0"/>
              <a:t>. 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1A48D1-73A8-4BA1-9D20-52BCEBB17A68}"/>
              </a:ext>
            </a:extLst>
          </p:cNvPr>
          <p:cNvSpPr txBox="1"/>
          <p:nvPr/>
        </p:nvSpPr>
        <p:spPr>
          <a:xfrm>
            <a:off x="5473806" y="801214"/>
            <a:ext cx="459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VIOLENCIA  ORGANIZACIONAL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A65CC5-407C-44B5-90DB-70A02CBE8C2F}"/>
              </a:ext>
            </a:extLst>
          </p:cNvPr>
          <p:cNvSpPr txBox="1"/>
          <p:nvPr/>
        </p:nvSpPr>
        <p:spPr>
          <a:xfrm>
            <a:off x="964021" y="910997"/>
            <a:ext cx="459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Imagen 14" descr="Imagen que contiene pared, persona, mujer, interior&#10;&#10;Descripción generada automáticamente">
            <a:extLst>
              <a:ext uri="{FF2B5EF4-FFF2-40B4-BE49-F238E27FC236}">
                <a16:creationId xmlns:a16="http://schemas.microsoft.com/office/drawing/2014/main" id="{ABF3F3A1-43D7-4B41-88D4-1928455DE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955315" y="2156034"/>
            <a:ext cx="4644000" cy="37637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3F3302A-19AC-4972-B784-4B1C3491762D}"/>
              </a:ext>
            </a:extLst>
          </p:cNvPr>
          <p:cNvSpPr txBox="1"/>
          <p:nvPr/>
        </p:nvSpPr>
        <p:spPr>
          <a:xfrm>
            <a:off x="6955315" y="6801114"/>
            <a:ext cx="464400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900">
                <a:hlinkClick r:id="rId6" tooltip="http://www.mujeresdeempresa.com/como-llamar-la-atencion-sin-romper-el-clima-laboral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7" tooltip="https://creativecommons.org/licenses/by-nc/3.0/"/>
              </a:rPr>
              <a:t>CC BY-NC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1882297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1862</Words>
  <Application>Microsoft Office PowerPoint</Application>
  <PresentationFormat>Panorámica</PresentationFormat>
  <Paragraphs>160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Calibri</vt:lpstr>
      <vt:lpstr>Calibri Light</vt:lpstr>
      <vt:lpstr>Cambria</vt:lpstr>
      <vt:lpstr>MS Mincho</vt:lpstr>
      <vt:lpstr>Symbol</vt:lpstr>
      <vt:lpstr>Times</vt:lpstr>
      <vt:lpstr>Times New Roman</vt:lpstr>
      <vt:lpstr>Wingdings</vt:lpstr>
      <vt:lpstr>Retrospección</vt:lpstr>
      <vt:lpstr>  Curso Taller Igualdad de Género  y Buen trato laboral    Relatora: Aída Salinas Ávila </vt:lpstr>
      <vt:lpstr>Módulo del Curso </vt:lpstr>
      <vt:lpstr>Presentación de PowerPoint</vt:lpstr>
      <vt:lpstr>Presentación de PowerPoint</vt:lpstr>
      <vt:lpstr>Presentación de PowerPoint</vt:lpstr>
      <vt:lpstr>DEFINICIONES DE</vt:lpstr>
      <vt:lpstr>DEFINICIONES DE VIOLENCIA EN EL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Taller Igualdad de Género  y Buen trato laboral    Relatora: Aída Salinas Ávila</dc:title>
  <dc:creator>aida salinas</dc:creator>
  <cp:lastModifiedBy>Ariel Lagos</cp:lastModifiedBy>
  <cp:revision>9</cp:revision>
  <dcterms:created xsi:type="dcterms:W3CDTF">2019-09-01T17:22:57Z</dcterms:created>
  <dcterms:modified xsi:type="dcterms:W3CDTF">2019-09-09T20:11:32Z</dcterms:modified>
</cp:coreProperties>
</file>