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20"/>
  </p:notesMasterIdLst>
  <p:sldIdLst>
    <p:sldId id="256" r:id="rId2"/>
    <p:sldId id="262" r:id="rId3"/>
    <p:sldId id="263" r:id="rId4"/>
    <p:sldId id="326" r:id="rId5"/>
    <p:sldId id="327" r:id="rId6"/>
    <p:sldId id="328" r:id="rId7"/>
    <p:sldId id="329" r:id="rId8"/>
    <p:sldId id="330" r:id="rId9"/>
    <p:sldId id="343" r:id="rId10"/>
    <p:sldId id="332" r:id="rId11"/>
    <p:sldId id="331" r:id="rId12"/>
    <p:sldId id="334" r:id="rId13"/>
    <p:sldId id="335" r:id="rId14"/>
    <p:sldId id="336" r:id="rId15"/>
    <p:sldId id="345" r:id="rId16"/>
    <p:sldId id="337" r:id="rId17"/>
    <p:sldId id="338" r:id="rId18"/>
    <p:sldId id="34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86481" autoAdjust="0"/>
  </p:normalViewPr>
  <p:slideViewPr>
    <p:cSldViewPr snapToGrid="0" snapToObjects="1">
      <p:cViewPr varScale="1">
        <p:scale>
          <a:sx n="111" d="100"/>
          <a:sy n="111" d="100"/>
        </p:scale>
        <p:origin x="396" y="114"/>
      </p:cViewPr>
      <p:guideLst>
        <p:guide orient="horz" pos="2160"/>
        <p:guide pos="3840"/>
      </p:guideLst>
    </p:cSldViewPr>
  </p:slideViewPr>
  <p:outlineViewPr>
    <p:cViewPr>
      <p:scale>
        <a:sx n="33" d="100"/>
        <a:sy n="33" d="100"/>
      </p:scale>
      <p:origin x="0" y="-348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87855-A32D-7F4A-94FC-A70A87AE63DF}" type="datetimeFigureOut">
              <a:rPr lang="es-ES_tradnl" smtClean="0"/>
              <a:t>09/09/2019</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E3190-2040-4041-83DA-0F45AAAC566C}" type="slidenum">
              <a:rPr lang="es-ES_tradnl" smtClean="0"/>
              <a:t>‹Nº›</a:t>
            </a:fld>
            <a:endParaRPr lang="es-ES_tradnl"/>
          </a:p>
        </p:txBody>
      </p:sp>
    </p:spTree>
    <p:extLst>
      <p:ext uri="{BB962C8B-B14F-4D97-AF65-F5344CB8AC3E}">
        <p14:creationId xmlns:p14="http://schemas.microsoft.com/office/powerpoint/2010/main" val="205631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8FDE3190-2040-4041-83DA-0F45AAAC566C}" type="slidenum">
              <a:rPr lang="es-ES_tradnl" smtClean="0"/>
              <a:t>1</a:t>
            </a:fld>
            <a:endParaRPr lang="es-ES_tradnl"/>
          </a:p>
        </p:txBody>
      </p:sp>
    </p:spTree>
    <p:extLst>
      <p:ext uri="{BB962C8B-B14F-4D97-AF65-F5344CB8AC3E}">
        <p14:creationId xmlns:p14="http://schemas.microsoft.com/office/powerpoint/2010/main" val="334895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8FDE3190-2040-4041-83DA-0F45AAAC566C}" type="slidenum">
              <a:rPr lang="es-ES_tradnl" smtClean="0"/>
              <a:t>2</a:t>
            </a:fld>
            <a:endParaRPr lang="es-ES_tradnl"/>
          </a:p>
        </p:txBody>
      </p:sp>
    </p:spTree>
    <p:extLst>
      <p:ext uri="{BB962C8B-B14F-4D97-AF65-F5344CB8AC3E}">
        <p14:creationId xmlns:p14="http://schemas.microsoft.com/office/powerpoint/2010/main" val="100441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8FDE3190-2040-4041-83DA-0F45AAAC566C}" type="slidenum">
              <a:rPr lang="es-ES_tradnl" smtClean="0"/>
              <a:t>3</a:t>
            </a:fld>
            <a:endParaRPr lang="es-ES_tradnl"/>
          </a:p>
        </p:txBody>
      </p:sp>
    </p:spTree>
    <p:extLst>
      <p:ext uri="{BB962C8B-B14F-4D97-AF65-F5344CB8AC3E}">
        <p14:creationId xmlns:p14="http://schemas.microsoft.com/office/powerpoint/2010/main" val="1004411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8FDE3190-2040-4041-83DA-0F45AAAC566C}" type="slidenum">
              <a:rPr lang="es-ES_tradnl" smtClean="0"/>
              <a:t>4</a:t>
            </a:fld>
            <a:endParaRPr lang="es-ES_tradnl"/>
          </a:p>
        </p:txBody>
      </p:sp>
    </p:spTree>
    <p:extLst>
      <p:ext uri="{BB962C8B-B14F-4D97-AF65-F5344CB8AC3E}">
        <p14:creationId xmlns:p14="http://schemas.microsoft.com/office/powerpoint/2010/main" val="100441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Clic para editar título</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0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3042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4583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1810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Clic para editar título</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9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Clic para editar título</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95253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Clic para editar título</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1353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7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4030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Clic para editar título</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A54C80-263E-416B-A8E0-580EDEADCBDC}" type="datetimeFigureOut">
              <a:rPr lang="en-US" smtClean="0"/>
              <a:t>9/9/2019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54653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Clic para editar título</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5706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Clic para editar título</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9/9/2019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29368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marianoramosmejia.com.ar/la-comunicacion-no-verbal-o-entender-el-lenguaje-del-cuerpo/"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tranquilacion.wordpress.com/2013/07/03/ejercicios-sobre-elementos-de-la-comunicacion" TargetMode="External"/><Relationship Id="rId2" Type="http://schemas.openxmlformats.org/officeDocument/2006/relationships/image" Target="../media/image16.gif"/><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oi.es/blogs/embamad/la-comunicacion-no-verbal-es-clave-las-tres-v-de-la-comunicacion/"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hyperlink" Target="https://creativecommons.org/licenses/by-nc/3.0/" TargetMode="External"/><Relationship Id="rId5" Type="http://schemas.openxmlformats.org/officeDocument/2006/relationships/hyperlink" Target="https://nosoloeconomia.com/la-comunicacion-verbal/" TargetMode="Externa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cosiendoamares.blogspot.com/2014/09/ganador-sorteo-facebook-broche.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orientacionandujar.es/2016/09/15/recortamos-aprendemos-los-numeros-colores-estos-divertidos-puzzles/" TargetMode="External"/><Relationship Id="rId5" Type="http://schemas.openxmlformats.org/officeDocument/2006/relationships/hyperlink" Target="https://creativecommons.org/licenses/by-nc-sa/3.0/" TargetMode="External"/><Relationship Id="rId4" Type="http://schemas.openxmlformats.org/officeDocument/2006/relationships/hyperlink" Target="https://www.orientacionandujar.es/recopilacion-de-materiale-de-modificacion-de-conducta/conducta-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podemos-juntos.blogspot.com/2014/10/impuntualidad.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jesusmesloquehay.blogspot.com/2013/08/los-motes-o-apodos-que-poniamos-en-mi.html" TargetMode="External"/><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creativecommons.org/licenses/by-nd/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injustificativo.blogspot.com/2013/08/estudio-cientifico-comer-en-la-oficina.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elname.com/2014/05/oficinas-gubernamentales-abriran-por-horario-extendido-para-tener-mas-tiempo-para-no-hacer-nada.html"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hyperlink" Target="https://lavidaesunsusurro.blogspot.com/2011/09/remedios-naturales-contra-el-insomnio.html" TargetMode="External"/><Relationship Id="rId5" Type="http://schemas.openxmlformats.org/officeDocument/2006/relationships/image" Target="../media/image11.jpg"/><Relationship Id="rId10" Type="http://schemas.openxmlformats.org/officeDocument/2006/relationships/hyperlink" Target="https://creativecommons.org/licenses/by-nc/3.0/" TargetMode="External"/><Relationship Id="rId4" Type="http://schemas.openxmlformats.org/officeDocument/2006/relationships/hyperlink" Target="https://creativecommons.org/licenses/by-nc-nd/3.0/" TargetMode="External"/><Relationship Id="rId9" Type="http://schemas.openxmlformats.org/officeDocument/2006/relationships/hyperlink" Target="https://fleneso.blogspot.com/2013/11/audiovisuel-les-nombres-de-0-100.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gestiondeenfermeria.com/el-lugar-donde-se-encuentra-la-empatia-a-veces/" TargetMode="External"/><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pPr algn="r"/>
            <a:r>
              <a:rPr lang="es-ES_tradnl" sz="6600" b="1" dirty="0"/>
              <a:t/>
            </a:r>
            <a:br>
              <a:rPr lang="es-ES_tradnl" sz="6600" b="1" dirty="0"/>
            </a:br>
            <a:r>
              <a:rPr lang="es-ES_tradnl" sz="6600" b="1" dirty="0"/>
              <a:t/>
            </a:r>
            <a:br>
              <a:rPr lang="es-ES_tradnl" sz="6600" b="1" dirty="0"/>
            </a:br>
            <a:r>
              <a:rPr lang="es-ES_tradnl" sz="5300" b="1" dirty="0"/>
              <a:t>Curso Taller Igualdad de Género</a:t>
            </a:r>
            <a:br>
              <a:rPr lang="es-ES_tradnl" sz="5300" b="1" dirty="0"/>
            </a:br>
            <a:r>
              <a:rPr lang="es-ES_tradnl" sz="5300" b="1" dirty="0"/>
              <a:t> y Buen trato laboral</a:t>
            </a:r>
            <a:r>
              <a:rPr lang="es-ES_tradnl" sz="6600" b="1" dirty="0"/>
              <a:t/>
            </a:r>
            <a:br>
              <a:rPr lang="es-ES_tradnl" sz="6600" b="1" dirty="0"/>
            </a:br>
            <a:r>
              <a:rPr lang="es-ES_tradnl" sz="6600" b="1" dirty="0"/>
              <a:t> </a:t>
            </a:r>
            <a:br>
              <a:rPr lang="es-ES_tradnl" sz="6600" b="1" dirty="0"/>
            </a:br>
            <a:r>
              <a:rPr lang="es-ES_tradnl" sz="6600" b="1" dirty="0"/>
              <a:t/>
            </a:r>
            <a:br>
              <a:rPr lang="es-ES_tradnl" sz="6600" b="1" dirty="0"/>
            </a:br>
            <a:r>
              <a:rPr lang="es-ES_tradnl" sz="3100" b="1" dirty="0"/>
              <a:t>Relatora:</a:t>
            </a:r>
            <a:br>
              <a:rPr lang="es-ES_tradnl" sz="3100" b="1" dirty="0"/>
            </a:br>
            <a:r>
              <a:rPr lang="es-ES_tradnl" sz="3100" b="1" dirty="0"/>
              <a:t>Aída Salinas Ávila </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703" y="4686299"/>
            <a:ext cx="5124718" cy="681643"/>
          </a:xfrm>
          <a:prstGeom prst="rect">
            <a:avLst/>
          </a:prstGeom>
        </p:spPr>
      </p:pic>
    </p:spTree>
    <p:extLst>
      <p:ext uri="{BB962C8B-B14F-4D97-AF65-F5344CB8AC3E}">
        <p14:creationId xmlns:p14="http://schemas.microsoft.com/office/powerpoint/2010/main" val="1197536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 empatía en el programa Trato Por un Buen Trato">
            <a:hlinkClick r:id="" action="ppaction://media"/>
            <a:extLst>
              <a:ext uri="{FF2B5EF4-FFF2-40B4-BE49-F238E27FC236}">
                <a16:creationId xmlns:a16="http://schemas.microsoft.com/office/drawing/2014/main" id="{E08E89B3-454B-4018-827C-D39523C29E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57238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3077222-0389-4033-B099-F49C17AFF0FF}"/>
              </a:ext>
            </a:extLst>
          </p:cNvPr>
          <p:cNvSpPr/>
          <p:nvPr/>
        </p:nvSpPr>
        <p:spPr>
          <a:xfrm>
            <a:off x="2333944" y="286837"/>
            <a:ext cx="7524111" cy="523220"/>
          </a:xfrm>
          <a:prstGeom prst="rect">
            <a:avLst/>
          </a:prstGeom>
        </p:spPr>
        <p:txBody>
          <a:bodyPr wrap="none">
            <a:spAutoFit/>
          </a:bodyPr>
          <a:lstStyle/>
          <a:p>
            <a:r>
              <a:rPr lang="es-MX" sz="2800" dirty="0">
                <a:solidFill>
                  <a:srgbClr val="00B0F0"/>
                </a:solidFill>
              </a:rPr>
              <a:t>Criterios de Desempeño de la competencia laboral</a:t>
            </a:r>
            <a:endParaRPr lang="es-CL" sz="2800" dirty="0">
              <a:solidFill>
                <a:srgbClr val="00B0F0"/>
              </a:solidFill>
            </a:endParaRPr>
          </a:p>
        </p:txBody>
      </p:sp>
      <p:sp>
        <p:nvSpPr>
          <p:cNvPr id="3" name="Rectángulo 2">
            <a:extLst>
              <a:ext uri="{FF2B5EF4-FFF2-40B4-BE49-F238E27FC236}">
                <a16:creationId xmlns:a16="http://schemas.microsoft.com/office/drawing/2014/main" id="{C06D91D6-DC84-4E40-A9FF-71012B06DF9E}"/>
              </a:ext>
            </a:extLst>
          </p:cNvPr>
          <p:cNvSpPr/>
          <p:nvPr/>
        </p:nvSpPr>
        <p:spPr>
          <a:xfrm>
            <a:off x="1887978" y="1366548"/>
            <a:ext cx="1264129" cy="369332"/>
          </a:xfrm>
          <a:prstGeom prst="rect">
            <a:avLst/>
          </a:prstGeom>
          <a:solidFill>
            <a:schemeClr val="accent3"/>
          </a:solidFill>
        </p:spPr>
        <p:txBody>
          <a:bodyPr wrap="square">
            <a:spAutoFit/>
          </a:bodyPr>
          <a:lstStyle/>
          <a:p>
            <a:r>
              <a:rPr lang="es-CL" dirty="0"/>
              <a:t>Trato Digno</a:t>
            </a:r>
          </a:p>
        </p:txBody>
      </p:sp>
      <p:sp>
        <p:nvSpPr>
          <p:cNvPr id="4" name="Rectángulo 3">
            <a:extLst>
              <a:ext uri="{FF2B5EF4-FFF2-40B4-BE49-F238E27FC236}">
                <a16:creationId xmlns:a16="http://schemas.microsoft.com/office/drawing/2014/main" id="{BC2A5866-D702-46DC-A340-FDB9EE1F90E8}"/>
              </a:ext>
            </a:extLst>
          </p:cNvPr>
          <p:cNvSpPr/>
          <p:nvPr/>
        </p:nvSpPr>
        <p:spPr>
          <a:xfrm>
            <a:off x="7798517" y="1366548"/>
            <a:ext cx="1511632" cy="369332"/>
          </a:xfrm>
          <a:prstGeom prst="rect">
            <a:avLst/>
          </a:prstGeom>
          <a:solidFill>
            <a:schemeClr val="accent6">
              <a:lumMod val="40000"/>
              <a:lumOff val="60000"/>
            </a:schemeClr>
          </a:solidFill>
        </p:spPr>
        <p:txBody>
          <a:bodyPr wrap="none">
            <a:spAutoFit/>
          </a:bodyPr>
          <a:lstStyle/>
          <a:p>
            <a:r>
              <a:rPr lang="es-CL" dirty="0"/>
              <a:t>Comunicación</a:t>
            </a:r>
          </a:p>
        </p:txBody>
      </p:sp>
      <p:sp>
        <p:nvSpPr>
          <p:cNvPr id="5" name="Rectángulo 4">
            <a:extLst>
              <a:ext uri="{FF2B5EF4-FFF2-40B4-BE49-F238E27FC236}">
                <a16:creationId xmlns:a16="http://schemas.microsoft.com/office/drawing/2014/main" id="{DB46076D-1311-46A5-956E-478C3FFABB53}"/>
              </a:ext>
            </a:extLst>
          </p:cNvPr>
          <p:cNvSpPr/>
          <p:nvPr/>
        </p:nvSpPr>
        <p:spPr>
          <a:xfrm>
            <a:off x="865414" y="1982800"/>
            <a:ext cx="4604658" cy="3139321"/>
          </a:xfrm>
          <a:prstGeom prst="rect">
            <a:avLst/>
          </a:prstGeom>
          <a:solidFill>
            <a:schemeClr val="accent4">
              <a:lumMod val="60000"/>
              <a:lumOff val="40000"/>
            </a:schemeClr>
          </a:solidFill>
        </p:spPr>
        <p:txBody>
          <a:bodyPr wrap="square">
            <a:spAutoFit/>
          </a:bodyPr>
          <a:lstStyle/>
          <a:p>
            <a:r>
              <a:rPr lang="es-MX" dirty="0"/>
              <a:t>Saludo amable</a:t>
            </a:r>
          </a:p>
          <a:p>
            <a:r>
              <a:rPr lang="es-MX" dirty="0"/>
              <a:t>Dirigirse al usuario/a por su nombre.</a:t>
            </a:r>
          </a:p>
          <a:p>
            <a:r>
              <a:rPr lang="es-MX" dirty="0"/>
              <a:t>Llevar identificación y/o identificarse.</a:t>
            </a:r>
          </a:p>
          <a:p>
            <a:r>
              <a:rPr lang="es-MX" dirty="0"/>
              <a:t>Explicar las actividades que se realizarán a continuación.</a:t>
            </a:r>
          </a:p>
          <a:p>
            <a:r>
              <a:rPr lang="es-MX" dirty="0"/>
              <a:t>Fomentar un clima agradable</a:t>
            </a:r>
          </a:p>
          <a:p>
            <a:r>
              <a:rPr lang="es-MX" dirty="0"/>
              <a:t>Transmitir seguridad.</a:t>
            </a:r>
          </a:p>
          <a:p>
            <a:r>
              <a:rPr lang="es-MX" dirty="0"/>
              <a:t>Tratar con respeto.</a:t>
            </a:r>
          </a:p>
          <a:p>
            <a:r>
              <a:rPr lang="es-MX" dirty="0"/>
              <a:t>Brindar continuidad en los cuidados.</a:t>
            </a:r>
          </a:p>
          <a:p>
            <a:r>
              <a:rPr lang="es-MX" dirty="0"/>
              <a:t>Proteger su intimidad.</a:t>
            </a:r>
          </a:p>
          <a:p>
            <a:r>
              <a:rPr lang="es-MX" dirty="0"/>
              <a:t>Enseñar los cuidados.</a:t>
            </a:r>
          </a:p>
        </p:txBody>
      </p:sp>
      <p:sp>
        <p:nvSpPr>
          <p:cNvPr id="6" name="Rectángulo 5">
            <a:extLst>
              <a:ext uri="{FF2B5EF4-FFF2-40B4-BE49-F238E27FC236}">
                <a16:creationId xmlns:a16="http://schemas.microsoft.com/office/drawing/2014/main" id="{D4C7E143-4043-441D-A36E-5AC1FD936D76}"/>
              </a:ext>
            </a:extLst>
          </p:cNvPr>
          <p:cNvSpPr/>
          <p:nvPr/>
        </p:nvSpPr>
        <p:spPr>
          <a:xfrm>
            <a:off x="5921829" y="1951672"/>
            <a:ext cx="6096000" cy="1477328"/>
          </a:xfrm>
          <a:prstGeom prst="rect">
            <a:avLst/>
          </a:prstGeom>
          <a:solidFill>
            <a:schemeClr val="tx2">
              <a:lumMod val="60000"/>
              <a:lumOff val="40000"/>
            </a:schemeClr>
          </a:solidFill>
        </p:spPr>
        <p:txBody>
          <a:bodyPr>
            <a:spAutoFit/>
          </a:bodyPr>
          <a:lstStyle/>
          <a:p>
            <a:r>
              <a:rPr lang="es-MX" dirty="0"/>
              <a:t>Utilizar un vocabulario acorde</a:t>
            </a:r>
          </a:p>
          <a:p>
            <a:r>
              <a:rPr lang="es-MX" dirty="0"/>
              <a:t>Practicar la escucha  activa.</a:t>
            </a:r>
          </a:p>
          <a:p>
            <a:r>
              <a:rPr lang="es-MX" dirty="0"/>
              <a:t>Controlar sus propias emociones, evitando la agresividad.</a:t>
            </a:r>
          </a:p>
          <a:p>
            <a:r>
              <a:rPr lang="es-MX" dirty="0"/>
              <a:t>Evitar prejuicios.</a:t>
            </a:r>
          </a:p>
          <a:p>
            <a:r>
              <a:rPr lang="es-MX" dirty="0"/>
              <a:t>Valorar el contexto sociocultural</a:t>
            </a:r>
          </a:p>
        </p:txBody>
      </p:sp>
      <p:sp>
        <p:nvSpPr>
          <p:cNvPr id="7" name="Rectángulo 6">
            <a:extLst>
              <a:ext uri="{FF2B5EF4-FFF2-40B4-BE49-F238E27FC236}">
                <a16:creationId xmlns:a16="http://schemas.microsoft.com/office/drawing/2014/main" id="{D5C6C56D-6D47-4AFF-926E-0E5DC39F52D2}"/>
              </a:ext>
            </a:extLst>
          </p:cNvPr>
          <p:cNvSpPr/>
          <p:nvPr/>
        </p:nvSpPr>
        <p:spPr>
          <a:xfrm>
            <a:off x="5921829" y="3732839"/>
            <a:ext cx="2120324" cy="369332"/>
          </a:xfrm>
          <a:prstGeom prst="rect">
            <a:avLst/>
          </a:prstGeom>
          <a:solidFill>
            <a:schemeClr val="bg2">
              <a:lumMod val="75000"/>
            </a:schemeClr>
          </a:solidFill>
        </p:spPr>
        <p:txBody>
          <a:bodyPr wrap="none">
            <a:spAutoFit/>
          </a:bodyPr>
          <a:lstStyle/>
          <a:p>
            <a:r>
              <a:rPr lang="es-CL" dirty="0"/>
              <a:t>Trabajo Colaborativo</a:t>
            </a:r>
          </a:p>
        </p:txBody>
      </p:sp>
      <p:sp>
        <p:nvSpPr>
          <p:cNvPr id="8" name="Rectángulo 7">
            <a:extLst>
              <a:ext uri="{FF2B5EF4-FFF2-40B4-BE49-F238E27FC236}">
                <a16:creationId xmlns:a16="http://schemas.microsoft.com/office/drawing/2014/main" id="{54FE553A-D5EC-4E3B-9B9F-5BFE6EC7750C}"/>
              </a:ext>
            </a:extLst>
          </p:cNvPr>
          <p:cNvSpPr/>
          <p:nvPr/>
        </p:nvSpPr>
        <p:spPr>
          <a:xfrm>
            <a:off x="5921829" y="4247101"/>
            <a:ext cx="6096000" cy="923330"/>
          </a:xfrm>
          <a:prstGeom prst="rect">
            <a:avLst/>
          </a:prstGeom>
          <a:solidFill>
            <a:schemeClr val="bg2">
              <a:lumMod val="75000"/>
            </a:schemeClr>
          </a:solidFill>
        </p:spPr>
        <p:txBody>
          <a:bodyPr>
            <a:spAutoFit/>
          </a:bodyPr>
          <a:lstStyle/>
          <a:p>
            <a:r>
              <a:rPr lang="es-MX" dirty="0"/>
              <a:t>Conoce el trabajo de los demás.</a:t>
            </a:r>
          </a:p>
          <a:p>
            <a:r>
              <a:rPr lang="es-MX" dirty="0"/>
              <a:t>Intercambia ideas para mejorar.</a:t>
            </a:r>
          </a:p>
          <a:p>
            <a:r>
              <a:rPr lang="es-MX" dirty="0"/>
              <a:t>Colabora con el trabajo de los demás</a:t>
            </a:r>
            <a:endParaRPr lang="es-CL" dirty="0"/>
          </a:p>
        </p:txBody>
      </p:sp>
    </p:spTree>
    <p:extLst>
      <p:ext uri="{BB962C8B-B14F-4D97-AF65-F5344CB8AC3E}">
        <p14:creationId xmlns:p14="http://schemas.microsoft.com/office/powerpoint/2010/main" val="282622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D54D7E-2A9C-4CC8-939D-71F354788290}"/>
              </a:ext>
            </a:extLst>
          </p:cNvPr>
          <p:cNvSpPr txBox="1"/>
          <p:nvPr/>
        </p:nvSpPr>
        <p:spPr>
          <a:xfrm>
            <a:off x="4370687" y="1017639"/>
            <a:ext cx="3450625" cy="523220"/>
          </a:xfrm>
          <a:prstGeom prst="rect">
            <a:avLst/>
          </a:prstGeom>
          <a:noFill/>
        </p:spPr>
        <p:txBody>
          <a:bodyPr wrap="none" rtlCol="0">
            <a:spAutoFit/>
          </a:bodyPr>
          <a:lstStyle/>
          <a:p>
            <a:r>
              <a:rPr lang="es-CL" sz="2800" dirty="0">
                <a:solidFill>
                  <a:srgbClr val="00B0F0"/>
                </a:solidFill>
              </a:rPr>
              <a:t>LENGUAJE NO VERBAL</a:t>
            </a:r>
          </a:p>
        </p:txBody>
      </p:sp>
      <p:sp>
        <p:nvSpPr>
          <p:cNvPr id="4" name="Rectángulo 3">
            <a:extLst>
              <a:ext uri="{FF2B5EF4-FFF2-40B4-BE49-F238E27FC236}">
                <a16:creationId xmlns:a16="http://schemas.microsoft.com/office/drawing/2014/main" id="{B79A4F90-3068-49AF-9DF0-BE6790FE2BFE}"/>
              </a:ext>
            </a:extLst>
          </p:cNvPr>
          <p:cNvSpPr/>
          <p:nvPr/>
        </p:nvSpPr>
        <p:spPr>
          <a:xfrm>
            <a:off x="796413" y="1733045"/>
            <a:ext cx="9910916" cy="3785652"/>
          </a:xfrm>
          <a:prstGeom prst="rect">
            <a:avLst/>
          </a:prstGeom>
        </p:spPr>
        <p:txBody>
          <a:bodyPr wrap="square">
            <a:spAutoFit/>
          </a:bodyPr>
          <a:lstStyle/>
          <a:p>
            <a:pPr algn="just"/>
            <a:r>
              <a:rPr lang="es-MX" sz="2400" dirty="0"/>
              <a:t>El lenguaje no verbal puede definirse a través de las siguientes líneas conceptuales (Cabana, 2008, citado por Rodríguez y Hernández, 2010):</a:t>
            </a:r>
          </a:p>
          <a:p>
            <a:pPr algn="just"/>
            <a:r>
              <a:rPr lang="es-MX" sz="2400" dirty="0">
                <a:solidFill>
                  <a:srgbClr val="00B0F0"/>
                </a:solidFill>
                <a:latin typeface="Berlin Sans FB" panose="020E0602020502020306" pitchFamily="34" charset="0"/>
              </a:rPr>
              <a:t>“es una forma de interacción silenciosa, espontánea, sincera y sin rodeos. Ilustra la verdad de las palabras pronunciadas al ser todos nuestros gestos un reflejo instintivo de nuestras reacciones que componen nuestra actitud mediante el envío de mensajes corporales continuos. De esta manera, nuestra envoltura carnal desvela con transparencia nuestras verdaderas pulsiones, emociones y sentimientos. Resulta que varios de nuestros gestos constituyen una forma de declaración silenciosa que tiene por objeto dar a conocer nuestras verdaderas intenciones a través de nuestras actitudes”</a:t>
            </a:r>
            <a:endParaRPr lang="es-CL" sz="2400" dirty="0">
              <a:solidFill>
                <a:srgbClr val="00B0F0"/>
              </a:solidFill>
              <a:latin typeface="Berlin Sans FB" panose="020E0602020502020306" pitchFamily="34" charset="0"/>
            </a:endParaRPr>
          </a:p>
        </p:txBody>
      </p:sp>
    </p:spTree>
    <p:extLst>
      <p:ext uri="{BB962C8B-B14F-4D97-AF65-F5344CB8AC3E}">
        <p14:creationId xmlns:p14="http://schemas.microsoft.com/office/powerpoint/2010/main" val="2831439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C6A2858-42D5-40D8-8836-F86811FE2A77}"/>
              </a:ext>
            </a:extLst>
          </p:cNvPr>
          <p:cNvSpPr/>
          <p:nvPr/>
        </p:nvSpPr>
        <p:spPr>
          <a:xfrm>
            <a:off x="894736" y="664044"/>
            <a:ext cx="6096000" cy="3046988"/>
          </a:xfrm>
          <a:prstGeom prst="rect">
            <a:avLst/>
          </a:prstGeom>
        </p:spPr>
        <p:txBody>
          <a:bodyPr>
            <a:spAutoFit/>
          </a:bodyPr>
          <a:lstStyle/>
          <a:p>
            <a:r>
              <a:rPr lang="es-MX" sz="2400" dirty="0"/>
              <a:t>También resulta útil emplear la definición que McEntee (1996) propone:</a:t>
            </a:r>
          </a:p>
          <a:p>
            <a:endParaRPr lang="es-MX" sz="2400" dirty="0"/>
          </a:p>
          <a:p>
            <a:r>
              <a:rPr lang="es-MX" sz="2400" dirty="0">
                <a:solidFill>
                  <a:srgbClr val="00B0F0"/>
                </a:solidFill>
                <a:latin typeface="Berlin Sans FB" panose="020E0602020502020306" pitchFamily="34" charset="0"/>
              </a:rPr>
              <a:t>“Por medio de los gestos, de las expresiones faciales y de la tensión o relajamiento corporal que se describen, se nos comunica cierta información acerca de la relación entre dos personajes” (p. 39).</a:t>
            </a:r>
            <a:endParaRPr lang="es-CL" sz="2400" dirty="0">
              <a:solidFill>
                <a:srgbClr val="00B0F0"/>
              </a:solidFill>
              <a:latin typeface="Berlin Sans FB" panose="020E0602020502020306" pitchFamily="34" charset="0"/>
            </a:endParaRPr>
          </a:p>
        </p:txBody>
      </p:sp>
      <p:pic>
        <p:nvPicPr>
          <p:cNvPr id="4" name="Imagen 3" descr="Imagen que contiene persona, traje, hombre, ropa&#10;&#10;Descripción generada automáticamente">
            <a:extLst>
              <a:ext uri="{FF2B5EF4-FFF2-40B4-BE49-F238E27FC236}">
                <a16:creationId xmlns:a16="http://schemas.microsoft.com/office/drawing/2014/main" id="{19760553-7D60-4F9D-B282-04B30C3FFACB}"/>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7152968" y="914504"/>
            <a:ext cx="5039033" cy="4096033"/>
          </a:xfrm>
          <a:prstGeom prst="rect">
            <a:avLst/>
          </a:prstGeom>
        </p:spPr>
      </p:pic>
      <p:sp>
        <p:nvSpPr>
          <p:cNvPr id="5" name="CuadroTexto 4">
            <a:extLst>
              <a:ext uri="{FF2B5EF4-FFF2-40B4-BE49-F238E27FC236}">
                <a16:creationId xmlns:a16="http://schemas.microsoft.com/office/drawing/2014/main" id="{FD01F11B-8D96-45C0-8B98-B36B7BE8F6F3}"/>
              </a:ext>
            </a:extLst>
          </p:cNvPr>
          <p:cNvSpPr txBox="1"/>
          <p:nvPr/>
        </p:nvSpPr>
        <p:spPr>
          <a:xfrm>
            <a:off x="6990736" y="5161716"/>
            <a:ext cx="4070554" cy="230832"/>
          </a:xfrm>
          <a:prstGeom prst="rect">
            <a:avLst/>
          </a:prstGeom>
          <a:noFill/>
        </p:spPr>
        <p:txBody>
          <a:bodyPr wrap="square" rtlCol="0">
            <a:spAutoFit/>
          </a:bodyPr>
          <a:lstStyle/>
          <a:p>
            <a:r>
              <a:rPr lang="es-CL" sz="900" dirty="0">
                <a:hlinkClick r:id="rId3" tooltip="http://www.marianoramosmejia.com.ar/la-comunicacion-no-verbal-o-entender-el-lenguaje-del-cuerpo/"/>
              </a:rPr>
              <a:t>Esta foto</a:t>
            </a:r>
            <a:r>
              <a:rPr lang="es-CL" sz="900" dirty="0"/>
              <a:t> de Autor desconocido está bajo licencia </a:t>
            </a:r>
            <a:r>
              <a:rPr lang="es-CL" sz="900" dirty="0">
                <a:hlinkClick r:id="rId4" tooltip="https://creativecommons.org/licenses/by-nc-nd/3.0/"/>
              </a:rPr>
              <a:t>CC BY-NC-ND</a:t>
            </a:r>
            <a:endParaRPr lang="es-CL" sz="900" dirty="0"/>
          </a:p>
        </p:txBody>
      </p:sp>
    </p:spTree>
    <p:extLst>
      <p:ext uri="{BB962C8B-B14F-4D97-AF65-F5344CB8AC3E}">
        <p14:creationId xmlns:p14="http://schemas.microsoft.com/office/powerpoint/2010/main" val="638361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6541C0-08D0-4939-BEB7-7E52B4D3FD99}"/>
              </a:ext>
            </a:extLst>
          </p:cNvPr>
          <p:cNvSpPr/>
          <p:nvPr/>
        </p:nvSpPr>
        <p:spPr>
          <a:xfrm>
            <a:off x="1278193" y="1209733"/>
            <a:ext cx="9650362" cy="1569660"/>
          </a:xfrm>
          <a:prstGeom prst="rect">
            <a:avLst/>
          </a:prstGeom>
        </p:spPr>
        <p:txBody>
          <a:bodyPr wrap="square">
            <a:spAutoFit/>
          </a:bodyPr>
          <a:lstStyle/>
          <a:p>
            <a:pPr algn="just"/>
            <a:r>
              <a:rPr lang="es-MX" sz="2400" dirty="0">
                <a:solidFill>
                  <a:srgbClr val="00B0F0"/>
                </a:solidFill>
              </a:rPr>
              <a:t>En nuestra vida cotidiana, los mamíferos, especialmente los humanos, constantemente enviamos mensajes no verbales a otras personas con nuestro rostro, manos, brazos, pies, etc. Muchas veces este mensaje es más fuerte que el verbal, pues, incluso, nos puede delatar en una mentira: </a:t>
            </a:r>
            <a:endParaRPr lang="es-CL" sz="2400" dirty="0">
              <a:solidFill>
                <a:srgbClr val="00B0F0"/>
              </a:solidFill>
            </a:endParaRPr>
          </a:p>
        </p:txBody>
      </p:sp>
      <p:sp>
        <p:nvSpPr>
          <p:cNvPr id="3" name="Rectángulo 2">
            <a:extLst>
              <a:ext uri="{FF2B5EF4-FFF2-40B4-BE49-F238E27FC236}">
                <a16:creationId xmlns:a16="http://schemas.microsoft.com/office/drawing/2014/main" id="{06F2291B-27C5-4D93-8699-A57C5CF07531}"/>
              </a:ext>
            </a:extLst>
          </p:cNvPr>
          <p:cNvSpPr/>
          <p:nvPr/>
        </p:nvSpPr>
        <p:spPr>
          <a:xfrm>
            <a:off x="1278193" y="2809256"/>
            <a:ext cx="9650362" cy="1938992"/>
          </a:xfrm>
          <a:prstGeom prst="rect">
            <a:avLst/>
          </a:prstGeom>
        </p:spPr>
        <p:txBody>
          <a:bodyPr wrap="square">
            <a:spAutoFit/>
          </a:bodyPr>
          <a:lstStyle/>
          <a:p>
            <a:pPr algn="just"/>
            <a:r>
              <a:rPr lang="es-MX" dirty="0"/>
              <a:t> </a:t>
            </a:r>
            <a:r>
              <a:rPr lang="es-MX" sz="2400" dirty="0">
                <a:solidFill>
                  <a:srgbClr val="00B0F0"/>
                </a:solidFill>
              </a:rPr>
              <a:t>El niño que esconde la mano cuando su madre quiere saber si destrozó la ventana con una piedra, el chofer exaltado que gesticula con sus dedos para insultar a otro, son ejemplos que todos los días nos hacen notar que lo corporal es vital para la comunicación humana. El LNV tiene componentes que se diferencian por género, culturas. Épocas.</a:t>
            </a:r>
            <a:endParaRPr lang="es-CL" sz="2400" dirty="0">
              <a:solidFill>
                <a:srgbClr val="00B0F0"/>
              </a:solidFill>
            </a:endParaRPr>
          </a:p>
        </p:txBody>
      </p:sp>
    </p:spTree>
    <p:extLst>
      <p:ext uri="{BB962C8B-B14F-4D97-AF65-F5344CB8AC3E}">
        <p14:creationId xmlns:p14="http://schemas.microsoft.com/office/powerpoint/2010/main" val="450638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2F5ADA2D-12D5-467A-BF65-E599F0A39E29}"/>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228600" y="792485"/>
            <a:ext cx="11521424" cy="5020486"/>
          </a:xfrm>
          <a:prstGeom prst="rect">
            <a:avLst/>
          </a:prstGeom>
        </p:spPr>
      </p:pic>
      <p:sp>
        <p:nvSpPr>
          <p:cNvPr id="4" name="CuadroTexto 3">
            <a:extLst>
              <a:ext uri="{FF2B5EF4-FFF2-40B4-BE49-F238E27FC236}">
                <a16:creationId xmlns:a16="http://schemas.microsoft.com/office/drawing/2014/main" id="{A05CABFD-C60B-48A7-8880-C55E1B45A94D}"/>
              </a:ext>
            </a:extLst>
          </p:cNvPr>
          <p:cNvSpPr txBox="1"/>
          <p:nvPr/>
        </p:nvSpPr>
        <p:spPr>
          <a:xfrm>
            <a:off x="238314" y="4130443"/>
            <a:ext cx="11485600" cy="230832"/>
          </a:xfrm>
          <a:prstGeom prst="rect">
            <a:avLst/>
          </a:prstGeom>
          <a:noFill/>
        </p:spPr>
        <p:txBody>
          <a:bodyPr wrap="square" rtlCol="0">
            <a:spAutoFit/>
          </a:bodyPr>
          <a:lstStyle/>
          <a:p>
            <a:r>
              <a:rPr lang="es-CL" sz="900">
                <a:hlinkClick r:id="rId3" tooltip="http://tranquilacion.wordpress.com/2013/07/03/ejercicios-sobre-elementos-de-la-comunicacion"/>
              </a:rPr>
              <a:t>Esta foto</a:t>
            </a:r>
            <a:r>
              <a:rPr lang="es-CL" sz="900"/>
              <a:t> de Autor desconocido está bajo licencia </a:t>
            </a:r>
            <a:r>
              <a:rPr lang="es-CL" sz="900">
                <a:hlinkClick r:id="rId4" tooltip="https://creativecommons.org/licenses/by-nc-nd/3.0/"/>
              </a:rPr>
              <a:t>CC BY-NC-ND</a:t>
            </a:r>
            <a:endParaRPr lang="es-CL" sz="900"/>
          </a:p>
        </p:txBody>
      </p:sp>
    </p:spTree>
    <p:extLst>
      <p:ext uri="{BB962C8B-B14F-4D97-AF65-F5344CB8AC3E}">
        <p14:creationId xmlns:p14="http://schemas.microsoft.com/office/powerpoint/2010/main" val="849033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4C5A9E5-0F35-4AA6-AF26-B90A2D47B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9E63FDC0-2676-4AB8-A71F-CF8655A5C084}"/>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1" y="1985964"/>
            <a:ext cx="5291666" cy="4643436"/>
          </a:xfrm>
          <a:prstGeom prst="rect">
            <a:avLst/>
          </a:prstGeom>
        </p:spPr>
      </p:pic>
      <p:pic>
        <p:nvPicPr>
          <p:cNvPr id="4" name="Imagen 3" descr="Imagen que contiene texto&#10;&#10;Descripción generada automáticamente">
            <a:extLst>
              <a:ext uri="{FF2B5EF4-FFF2-40B4-BE49-F238E27FC236}">
                <a16:creationId xmlns:a16="http://schemas.microsoft.com/office/drawing/2014/main" id="{BFE5BC70-3F7F-40DC-841B-B5E356735358}"/>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6555582" y="2236274"/>
            <a:ext cx="5291666" cy="3797548"/>
          </a:xfrm>
          <a:prstGeom prst="rect">
            <a:avLst/>
          </a:prstGeom>
        </p:spPr>
      </p:pic>
      <p:sp>
        <p:nvSpPr>
          <p:cNvPr id="15" name="Rectangle 14">
            <a:extLst>
              <a:ext uri="{FF2B5EF4-FFF2-40B4-BE49-F238E27FC236}">
                <a16:creationId xmlns:a16="http://schemas.microsoft.com/office/drawing/2014/main" id="{4D9DB69D-7E48-4FDF-806E-F0B4BF0053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46BF69C-4724-4F8D-8EA6-1487E9C9C4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ectángulo 1">
            <a:extLst>
              <a:ext uri="{FF2B5EF4-FFF2-40B4-BE49-F238E27FC236}">
                <a16:creationId xmlns:a16="http://schemas.microsoft.com/office/drawing/2014/main" id="{EC8E843F-1F59-41E1-A2DD-87018BE3BEBB}"/>
              </a:ext>
            </a:extLst>
          </p:cNvPr>
          <p:cNvSpPr/>
          <p:nvPr/>
        </p:nvSpPr>
        <p:spPr>
          <a:xfrm>
            <a:off x="732502" y="560804"/>
            <a:ext cx="10712245" cy="2262158"/>
          </a:xfrm>
          <a:prstGeom prst="rect">
            <a:avLst/>
          </a:prstGeom>
        </p:spPr>
        <p:txBody>
          <a:bodyPr wrap="square">
            <a:spAutoFit/>
          </a:bodyPr>
          <a:lstStyle/>
          <a:p>
            <a:pPr algn="just">
              <a:spcAft>
                <a:spcPts val="600"/>
              </a:spcAft>
            </a:pPr>
            <a:r>
              <a:rPr lang="es-MX" sz="2400" dirty="0">
                <a:solidFill>
                  <a:srgbClr val="00B0F0"/>
                </a:solidFill>
              </a:rPr>
              <a:t>Según Darwin , puede afirmarse que la forma de comunicar no verbalmente algunas emociones básicas, como el enojo, la alegría, el miedo y la tristeza, son innatas o genéticamente heredadas gracias a la evolución, y que, además, las compartimos</a:t>
            </a:r>
          </a:p>
          <a:p>
            <a:pPr algn="just">
              <a:spcAft>
                <a:spcPts val="600"/>
              </a:spcAft>
            </a:pPr>
            <a:r>
              <a:rPr lang="es-MX" sz="2400" dirty="0">
                <a:solidFill>
                  <a:srgbClr val="00B0F0"/>
                </a:solidFill>
              </a:rPr>
              <a:t>con los primates y otros mamíferos superiores</a:t>
            </a:r>
            <a:r>
              <a:rPr lang="es-MX" sz="1100" dirty="0">
                <a:solidFill>
                  <a:srgbClr val="00B0F0"/>
                </a:solidFill>
              </a:rPr>
              <a:t>. El lenguaje no verbal: un proceso cognitivo superior indispensable para el ser humano</a:t>
            </a:r>
          </a:p>
          <a:p>
            <a:pPr algn="just">
              <a:spcAft>
                <a:spcPts val="600"/>
              </a:spcAft>
            </a:pPr>
            <a:endParaRPr lang="es-CL" sz="2400" dirty="0">
              <a:solidFill>
                <a:srgbClr val="00B0F0"/>
              </a:solidFill>
            </a:endParaRPr>
          </a:p>
        </p:txBody>
      </p:sp>
      <p:sp>
        <p:nvSpPr>
          <p:cNvPr id="5" name="CuadroTexto 4">
            <a:extLst>
              <a:ext uri="{FF2B5EF4-FFF2-40B4-BE49-F238E27FC236}">
                <a16:creationId xmlns:a16="http://schemas.microsoft.com/office/drawing/2014/main" id="{C26E58CE-8F15-4366-8F1F-C8DB8A25CB79}"/>
              </a:ext>
            </a:extLst>
          </p:cNvPr>
          <p:cNvSpPr txBox="1"/>
          <p:nvPr/>
        </p:nvSpPr>
        <p:spPr>
          <a:xfrm>
            <a:off x="9201415" y="6234288"/>
            <a:ext cx="2347117" cy="200055"/>
          </a:xfrm>
          <a:prstGeom prst="rect">
            <a:avLst/>
          </a:prstGeom>
          <a:solidFill>
            <a:srgbClr val="000000"/>
          </a:solidFill>
        </p:spPr>
        <p:txBody>
          <a:bodyPr wrap="none" rtlCol="0">
            <a:spAutoFit/>
          </a:bodyPr>
          <a:lstStyle/>
          <a:p>
            <a:pPr algn="r">
              <a:spcAft>
                <a:spcPts val="600"/>
              </a:spcAft>
            </a:pPr>
            <a:r>
              <a:rPr lang="es-CL" sz="700" dirty="0">
                <a:solidFill>
                  <a:srgbClr val="FFFFFF"/>
                </a:solidFill>
                <a:hlinkClick r:id="rId5" tooltip="https://nosoloeconomia.com/la-comunicacion-verbal/">
                  <a:extLst>
                    <a:ext uri="{A12FA001-AC4F-418D-AE19-62706E023703}">
                      <ahyp:hlinkClr xmlns="" xmlns:ahyp="http://schemas.microsoft.com/office/drawing/2018/hyperlinkcolor" val="tx"/>
                    </a:ext>
                  </a:extLst>
                </a:hlinkClick>
              </a:rPr>
              <a:t>Esta foto</a:t>
            </a:r>
            <a:r>
              <a:rPr lang="es-CL" sz="700" dirty="0">
                <a:solidFill>
                  <a:srgbClr val="FFFFFF"/>
                </a:solidFill>
              </a:rPr>
              <a:t> de Autor desconocido está bajo licencia </a:t>
            </a:r>
            <a:r>
              <a:rPr lang="es-CL" sz="700" dirty="0">
                <a:solidFill>
                  <a:srgbClr val="FFFFFF"/>
                </a:solidFill>
                <a:hlinkClick r:id="rId6" tooltip="https://creativecommons.org/licenses/by-nc/3.0/">
                  <a:extLst>
                    <a:ext uri="{A12FA001-AC4F-418D-AE19-62706E023703}">
                      <ahyp:hlinkClr xmlns="" xmlns:ahyp="http://schemas.microsoft.com/office/drawing/2018/hyperlinkcolor" val="tx"/>
                    </a:ext>
                  </a:extLst>
                </a:hlinkClick>
              </a:rPr>
              <a:t>CC BY-NC</a:t>
            </a:r>
            <a:endParaRPr lang="es-CL" sz="700" dirty="0">
              <a:solidFill>
                <a:srgbClr val="FFFFFF"/>
              </a:solidFill>
            </a:endParaRPr>
          </a:p>
        </p:txBody>
      </p:sp>
      <p:sp>
        <p:nvSpPr>
          <p:cNvPr id="8" name="CuadroTexto 7">
            <a:extLst>
              <a:ext uri="{FF2B5EF4-FFF2-40B4-BE49-F238E27FC236}">
                <a16:creationId xmlns:a16="http://schemas.microsoft.com/office/drawing/2014/main" id="{48F57782-894A-4364-8CEB-6435727B55A6}"/>
              </a:ext>
            </a:extLst>
          </p:cNvPr>
          <p:cNvSpPr txBox="1"/>
          <p:nvPr/>
        </p:nvSpPr>
        <p:spPr>
          <a:xfrm>
            <a:off x="3545528" y="6097141"/>
            <a:ext cx="2467342" cy="200055"/>
          </a:xfrm>
          <a:prstGeom prst="rect">
            <a:avLst/>
          </a:prstGeom>
          <a:solidFill>
            <a:srgbClr val="000000"/>
          </a:solidFill>
        </p:spPr>
        <p:txBody>
          <a:bodyPr wrap="none" rtlCol="0">
            <a:spAutoFit/>
          </a:bodyPr>
          <a:lstStyle/>
          <a:p>
            <a:pPr algn="r">
              <a:spcAft>
                <a:spcPts val="600"/>
              </a:spcAft>
            </a:pPr>
            <a:r>
              <a:rPr lang="es-CL" sz="700" dirty="0">
                <a:solidFill>
                  <a:srgbClr val="FFFFFF"/>
                </a:solidFill>
                <a:hlinkClick r:id="rId3" tooltip="https://www.eoi.es/blogs/embamad/la-comunicacion-no-verbal-es-clave-las-tres-v-de-la-comunicacion/">
                  <a:extLst>
                    <a:ext uri="{A12FA001-AC4F-418D-AE19-62706E023703}">
                      <ahyp:hlinkClr xmlns="" xmlns:ahyp="http://schemas.microsoft.com/office/drawing/2018/hyperlinkcolor" val="tx"/>
                    </a:ext>
                  </a:extLst>
                </a:hlinkClick>
              </a:rPr>
              <a:t>Esta foto</a:t>
            </a:r>
            <a:r>
              <a:rPr lang="es-CL" sz="700" dirty="0">
                <a:solidFill>
                  <a:srgbClr val="FFFFFF"/>
                </a:solidFill>
              </a:rPr>
              <a:t> de Autor desconocido está bajo licencia </a:t>
            </a:r>
            <a:r>
              <a:rPr lang="es-CL" sz="700" dirty="0">
                <a:solidFill>
                  <a:srgbClr val="FFFFFF"/>
                </a:solidFill>
                <a:hlinkClick r:id="rId7" tooltip="https://creativecommons.org/licenses/by-nc-sa/3.0/">
                  <a:extLst>
                    <a:ext uri="{A12FA001-AC4F-418D-AE19-62706E023703}">
                      <ahyp:hlinkClr xmlns="" xmlns:ahyp="http://schemas.microsoft.com/office/drawing/2018/hyperlinkcolor" val="tx"/>
                    </a:ext>
                  </a:extLst>
                </a:hlinkClick>
              </a:rPr>
              <a:t>CC BY-SA-NC</a:t>
            </a:r>
            <a:endParaRPr lang="es-CL" sz="700" dirty="0">
              <a:solidFill>
                <a:srgbClr val="FFFFFF"/>
              </a:solidFill>
            </a:endParaRPr>
          </a:p>
        </p:txBody>
      </p:sp>
    </p:spTree>
    <p:extLst>
      <p:ext uri="{BB962C8B-B14F-4D97-AF65-F5344CB8AC3E}">
        <p14:creationId xmlns:p14="http://schemas.microsoft.com/office/powerpoint/2010/main" val="1275997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671A2C7-8830-4A2D-856B-FE176E7DD07B}"/>
              </a:ext>
            </a:extLst>
          </p:cNvPr>
          <p:cNvSpPr/>
          <p:nvPr/>
        </p:nvSpPr>
        <p:spPr>
          <a:xfrm>
            <a:off x="772160" y="406400"/>
            <a:ext cx="10871200" cy="1938992"/>
          </a:xfrm>
          <a:prstGeom prst="rect">
            <a:avLst/>
          </a:prstGeom>
        </p:spPr>
        <p:txBody>
          <a:bodyPr wrap="square">
            <a:spAutoFit/>
          </a:bodyPr>
          <a:lstStyle/>
          <a:p>
            <a:pPr algn="just"/>
            <a:r>
              <a:rPr lang="es-MX" sz="2400" dirty="0">
                <a:solidFill>
                  <a:srgbClr val="00B0F0"/>
                </a:solidFill>
              </a:rPr>
              <a:t> Se plantea que el lenguaje no verbal fue vital para la sobrevivencia de muchas especies de mamíferos, principalmente la nuestra, pues al interpretar el significado de las emociones manifestadas por los gestos u otras formas no verbales, era posible actuar: huir, alejarse, distanciarse, acercarse, palmotear para felicitar, abrazar e, incluso, hasta besar.</a:t>
            </a:r>
            <a:endParaRPr lang="es-CL" sz="2400" dirty="0">
              <a:solidFill>
                <a:srgbClr val="00B0F0"/>
              </a:solidFill>
            </a:endParaRPr>
          </a:p>
        </p:txBody>
      </p:sp>
      <p:sp>
        <p:nvSpPr>
          <p:cNvPr id="3" name="Rectángulo 2">
            <a:extLst>
              <a:ext uri="{FF2B5EF4-FFF2-40B4-BE49-F238E27FC236}">
                <a16:creationId xmlns:a16="http://schemas.microsoft.com/office/drawing/2014/main" id="{875757A1-D140-4ED1-88A7-FF81EB0251DB}"/>
              </a:ext>
            </a:extLst>
          </p:cNvPr>
          <p:cNvSpPr/>
          <p:nvPr/>
        </p:nvSpPr>
        <p:spPr>
          <a:xfrm>
            <a:off x="772160" y="2643548"/>
            <a:ext cx="10871200" cy="1938992"/>
          </a:xfrm>
          <a:prstGeom prst="rect">
            <a:avLst/>
          </a:prstGeom>
        </p:spPr>
        <p:txBody>
          <a:bodyPr wrap="square">
            <a:spAutoFit/>
          </a:bodyPr>
          <a:lstStyle/>
          <a:p>
            <a:r>
              <a:rPr lang="es-MX" sz="2400" dirty="0">
                <a:solidFill>
                  <a:srgbClr val="00B0F0"/>
                </a:solidFill>
              </a:rPr>
              <a:t>En otras palabras, la expresión gestual de las emociones es fundamental para la comunicación y la interacción social entre los mamíferos superiores, especialmente los primates y, entre ellos, el humano. Ningún subordinado se atreverá a pedirle un aumento salarial a su jefe si lo observa golpeando el escritorio, vociferando por el teléfono o con el rostro enrojecido o con el ceño fruncido y los dientes apretados</a:t>
            </a:r>
            <a:endParaRPr lang="es-CL" sz="2400" dirty="0">
              <a:solidFill>
                <a:srgbClr val="00B0F0"/>
              </a:solidFill>
            </a:endParaRPr>
          </a:p>
        </p:txBody>
      </p:sp>
    </p:spTree>
    <p:extLst>
      <p:ext uri="{BB962C8B-B14F-4D97-AF65-F5344CB8AC3E}">
        <p14:creationId xmlns:p14="http://schemas.microsoft.com/office/powerpoint/2010/main" val="200129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descr="Imagen que contiene foto&#10;&#10;Descripción generada automáticamente">
            <a:extLst>
              <a:ext uri="{FF2B5EF4-FFF2-40B4-BE49-F238E27FC236}">
                <a16:creationId xmlns:a16="http://schemas.microsoft.com/office/drawing/2014/main" id="{98CC1B6E-3A74-4F9E-8007-18AC80FB7A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837473B0-CC2E-450A-ABE3-18F120FF3D39}">
                <a1611:picAttrSrcUrl xmlns="" xmlns:a1611="http://schemas.microsoft.com/office/drawing/2016/11/main" r:id="rId4"/>
              </a:ext>
            </a:extLst>
          </a:blip>
          <a:srcRect t="24749" b="19001"/>
          <a:stretch/>
        </p:blipFill>
        <p:spPr>
          <a:xfrm>
            <a:off x="20" y="10"/>
            <a:ext cx="12191980" cy="6857990"/>
          </a:xfrm>
          <a:prstGeom prst="rect">
            <a:avLst/>
          </a:prstGeom>
        </p:spPr>
      </p:pic>
      <p:sp>
        <p:nvSpPr>
          <p:cNvPr id="7" name="CuadroTexto 6">
            <a:extLst>
              <a:ext uri="{FF2B5EF4-FFF2-40B4-BE49-F238E27FC236}">
                <a16:creationId xmlns:a16="http://schemas.microsoft.com/office/drawing/2014/main" id="{A53465A3-D766-4880-B6B1-36B88991918E}"/>
              </a:ext>
            </a:extLst>
          </p:cNvPr>
          <p:cNvSpPr txBox="1"/>
          <p:nvPr/>
        </p:nvSpPr>
        <p:spPr>
          <a:xfrm>
            <a:off x="9977932" y="6657945"/>
            <a:ext cx="2214068"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4" tooltip="https://cosiendoamares.blogspot.com/2014/09/ganador-sorteo-facebook-broche.html">
                  <a:extLst>
                    <a:ext uri="{A12FA001-AC4F-418D-AE19-62706E023703}">
                      <ahyp:hlinkClr xmlns=""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5" tooltip="https://creativecommons.org/licenses/by/3.0/">
                  <a:extLst>
                    <a:ext uri="{A12FA001-AC4F-418D-AE19-62706E023703}">
                      <ahyp:hlinkClr xmlns="" xmlns:ahyp="http://schemas.microsoft.com/office/drawing/2018/hyperlinkcolor" val="tx"/>
                    </a:ext>
                  </a:extLst>
                </a:hlinkClick>
              </a:rPr>
              <a:t>CC BY</a:t>
            </a:r>
            <a:endParaRPr lang="es-CL" sz="700">
              <a:solidFill>
                <a:srgbClr val="FFFFFF"/>
              </a:solidFill>
            </a:endParaRPr>
          </a:p>
        </p:txBody>
      </p:sp>
    </p:spTree>
    <p:extLst>
      <p:ext uri="{BB962C8B-B14F-4D97-AF65-F5344CB8AC3E}">
        <p14:creationId xmlns:p14="http://schemas.microsoft.com/office/powerpoint/2010/main" val="197332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a:r>
              <a:rPr lang="es-CL" b="1" dirty="0"/>
              <a:t>Módulo del Curso </a:t>
            </a:r>
          </a:p>
        </p:txBody>
      </p:sp>
      <p:sp>
        <p:nvSpPr>
          <p:cNvPr id="6" name="5 Marcador de contenido"/>
          <p:cNvSpPr>
            <a:spLocks noGrp="1"/>
          </p:cNvSpPr>
          <p:nvPr>
            <p:ph idx="1"/>
          </p:nvPr>
        </p:nvSpPr>
        <p:spPr/>
        <p:txBody>
          <a:bodyPr>
            <a:normAutofit/>
          </a:bodyPr>
          <a:lstStyle/>
          <a:p>
            <a:endParaRPr lang="es-CL" dirty="0"/>
          </a:p>
          <a:p>
            <a:pPr algn="just">
              <a:spcAft>
                <a:spcPts val="0"/>
              </a:spcAft>
            </a:pPr>
            <a:r>
              <a:rPr lang="es-CL" sz="2400" dirty="0"/>
              <a:t>Módulo II:  	</a:t>
            </a:r>
            <a:r>
              <a:rPr lang="es-CL" sz="2600" dirty="0"/>
              <a:t>Relaciones laborales positivas </a:t>
            </a:r>
          </a:p>
          <a:p>
            <a:pPr marL="2112963" lvl="8" indent="-457200" algn="just">
              <a:spcAft>
                <a:spcPts val="0"/>
              </a:spcAft>
              <a:buFont typeface="Wingdings" panose="05000000000000000000" pitchFamily="2" charset="2"/>
              <a:buChar char="v"/>
            </a:pPr>
            <a:r>
              <a:rPr lang="es-CL" sz="2600" dirty="0"/>
              <a:t>Conceptos de buen trato</a:t>
            </a:r>
          </a:p>
          <a:p>
            <a:pPr marL="2112963" lvl="8" indent="-457200" algn="just">
              <a:spcAft>
                <a:spcPts val="0"/>
              </a:spcAft>
              <a:buFont typeface="Wingdings" panose="05000000000000000000" pitchFamily="2" charset="2"/>
              <a:buChar char="v"/>
            </a:pPr>
            <a:r>
              <a:rPr lang="es-CL" sz="2600" dirty="0"/>
              <a:t>Lenguaje no verbal</a:t>
            </a:r>
          </a:p>
          <a:p>
            <a:pPr marL="2112963" lvl="8" indent="-457200" algn="just">
              <a:spcAft>
                <a:spcPts val="0"/>
              </a:spcAft>
              <a:buFont typeface="Wingdings" panose="05000000000000000000" pitchFamily="2" charset="2"/>
              <a:buChar char="v"/>
            </a:pPr>
            <a:r>
              <a:rPr lang="es-CL" sz="2600" dirty="0"/>
              <a:t>Enfrentar un mal trato</a:t>
            </a:r>
          </a:p>
          <a:p>
            <a:pPr marL="2112963" lvl="8" indent="-457200" algn="just">
              <a:spcAft>
                <a:spcPts val="0"/>
              </a:spcAft>
              <a:buFont typeface="Wingdings" panose="05000000000000000000" pitchFamily="2" charset="2"/>
              <a:buChar char="v"/>
            </a:pPr>
            <a:r>
              <a:rPr lang="es-CL" sz="2600" dirty="0"/>
              <a:t>El buen trato tiene perspectiva de género </a:t>
            </a:r>
          </a:p>
          <a:p>
            <a:endParaRPr lang="es-CL" sz="2400" b="1" dirty="0"/>
          </a:p>
        </p:txBody>
      </p:sp>
      <p:pic>
        <p:nvPicPr>
          <p:cNvPr id="4"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3758" y="301010"/>
            <a:ext cx="1281713" cy="1319973"/>
          </a:xfrm>
          <a:prstGeom prst="rect">
            <a:avLst/>
          </a:prstGeom>
        </p:spPr>
      </p:pic>
    </p:spTree>
    <p:extLst>
      <p:ext uri="{BB962C8B-B14F-4D97-AF65-F5344CB8AC3E}">
        <p14:creationId xmlns:p14="http://schemas.microsoft.com/office/powerpoint/2010/main" val="3996373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a:r>
              <a:rPr lang="es-CL" b="1" dirty="0">
                <a:solidFill>
                  <a:schemeClr val="accent1"/>
                </a:solidFill>
              </a:rPr>
              <a:t>CONCEPTOS DE </a:t>
            </a:r>
          </a:p>
        </p:txBody>
      </p:sp>
      <p:sp>
        <p:nvSpPr>
          <p:cNvPr id="6" name="5 Marcador de contenido"/>
          <p:cNvSpPr>
            <a:spLocks noGrp="1"/>
          </p:cNvSpPr>
          <p:nvPr>
            <p:ph idx="1"/>
          </p:nvPr>
        </p:nvSpPr>
        <p:spPr/>
        <p:txBody>
          <a:bodyPr>
            <a:normAutofit fontScale="55000" lnSpcReduction="20000"/>
          </a:bodyPr>
          <a:lstStyle/>
          <a:p>
            <a:pPr marL="0" lvl="0" indent="0">
              <a:lnSpc>
                <a:spcPct val="120000"/>
              </a:lnSpc>
              <a:spcBef>
                <a:spcPts val="600"/>
              </a:spcBef>
              <a:spcAft>
                <a:spcPts val="600"/>
              </a:spcAft>
              <a:buNone/>
              <a:tabLst>
                <a:tab pos="228600" algn="l"/>
              </a:tabLst>
            </a:pPr>
            <a:r>
              <a:rPr lang="es-MX" sz="6200" dirty="0">
                <a:solidFill>
                  <a:srgbClr val="00B0F0"/>
                </a:solidFill>
                <a:ea typeface="MS Mincho"/>
                <a:cs typeface="Times"/>
              </a:rPr>
              <a:t>El Buen Trato consiste en una conducta de respeto a la dignidad humana, en las relaciones interpersonales y en el espacio laboral. Ello, independiente del rol que se cumple en la organización. Implementación de leyes que mejoran las condiciones laborales de los trabajadores y trabajadoras de la Salud. (</a:t>
            </a:r>
            <a:r>
              <a:rPr lang="es-MX" sz="6200" dirty="0" err="1">
                <a:solidFill>
                  <a:srgbClr val="00B0F0"/>
                </a:solidFill>
                <a:ea typeface="MS Mincho"/>
                <a:cs typeface="Times"/>
              </a:rPr>
              <a:t>Minsal</a:t>
            </a:r>
            <a:r>
              <a:rPr lang="es-MX" sz="6200" dirty="0">
                <a:solidFill>
                  <a:srgbClr val="00B0F0"/>
                </a:solidFill>
                <a:ea typeface="MS Mincho"/>
                <a:cs typeface="Times"/>
              </a:rPr>
              <a:t>)</a:t>
            </a:r>
            <a:endParaRPr lang="es-ES_tradnl" sz="6200" dirty="0">
              <a:solidFill>
                <a:srgbClr val="00B0F0"/>
              </a:solidFill>
              <a:ea typeface="MS Mincho"/>
              <a:cs typeface="Times"/>
            </a:endParaRPr>
          </a:p>
          <a:p>
            <a:pPr marL="0" lvl="0" indent="0">
              <a:lnSpc>
                <a:spcPct val="115000"/>
              </a:lnSpc>
              <a:spcAft>
                <a:spcPts val="1200"/>
              </a:spcAft>
              <a:buNone/>
              <a:tabLst>
                <a:tab pos="139700" algn="l"/>
                <a:tab pos="228600" algn="l"/>
                <a:tab pos="457200" algn="l"/>
              </a:tabLst>
            </a:pPr>
            <a:r>
              <a:rPr lang="es-ES_tradnl" dirty="0">
                <a:ea typeface="MS Mincho"/>
                <a:cs typeface="Times"/>
              </a:rPr>
              <a:t> </a:t>
            </a:r>
            <a:endParaRPr lang="es-CL" dirty="0">
              <a:latin typeface="Cambria"/>
              <a:ea typeface="MS Mincho"/>
              <a:cs typeface="Times New Roman"/>
            </a:endParaRPr>
          </a:p>
          <a:p>
            <a:endParaRPr lang="es-CL" dirty="0"/>
          </a:p>
        </p:txBody>
      </p:sp>
      <p:pic>
        <p:nvPicPr>
          <p:cNvPr id="4"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3758" y="301010"/>
            <a:ext cx="1281713" cy="1319973"/>
          </a:xfrm>
          <a:prstGeom prst="rect">
            <a:avLst/>
          </a:prstGeom>
        </p:spPr>
      </p:pic>
    </p:spTree>
    <p:extLst>
      <p:ext uri="{BB962C8B-B14F-4D97-AF65-F5344CB8AC3E}">
        <p14:creationId xmlns:p14="http://schemas.microsoft.com/office/powerpoint/2010/main" val="2436279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B019A08-55AD-4038-B865-37DA596B8C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BA067F2-7FAF-4758-9BC4-F7C88ED904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627C7B9-FD35-4E35-B741-E4A9A5F416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76B7131-2035-43F9-84E8-2B4749D333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ectángulo 1">
            <a:extLst>
              <a:ext uri="{FF2B5EF4-FFF2-40B4-BE49-F238E27FC236}">
                <a16:creationId xmlns:a16="http://schemas.microsoft.com/office/drawing/2014/main" id="{667E4509-88F0-4383-B90E-F5D2723CD3DF}"/>
              </a:ext>
            </a:extLst>
          </p:cNvPr>
          <p:cNvSpPr/>
          <p:nvPr/>
        </p:nvSpPr>
        <p:spPr>
          <a:xfrm>
            <a:off x="157841" y="670294"/>
            <a:ext cx="5938159" cy="4308872"/>
          </a:xfrm>
          <a:prstGeom prst="rect">
            <a:avLst/>
          </a:prstGeom>
        </p:spPr>
        <p:txBody>
          <a:bodyPr wrap="square">
            <a:spAutoFit/>
          </a:bodyPr>
          <a:lstStyle/>
          <a:p>
            <a:pPr algn="just"/>
            <a:endParaRPr lang="es-MX" sz="2400" dirty="0">
              <a:solidFill>
                <a:srgbClr val="00B0F0"/>
              </a:solidFill>
            </a:endParaRPr>
          </a:p>
          <a:p>
            <a:pPr algn="just"/>
            <a:endParaRPr lang="es-MX" sz="2400" dirty="0">
              <a:solidFill>
                <a:srgbClr val="00B0F0"/>
              </a:solidFill>
            </a:endParaRPr>
          </a:p>
          <a:p>
            <a:pPr algn="just"/>
            <a:r>
              <a:rPr lang="es-MX" sz="2400" dirty="0">
                <a:solidFill>
                  <a:srgbClr val="00B0F0"/>
                </a:solidFill>
              </a:rPr>
              <a:t>El ambiente es lo que distingue, entre otras cosas, la productividad y la sensación general en la oficina. Un buen ambiente propicia un trabajo más relajado, una jornada más productiva, y una mejor sensación de bienestar en todos/a persona del lugar. Por ello, conservar un buen trato hacia los/as otros/as es de suma importancia, y podemos hacerlo siguiendo algunas recomendaciones: </a:t>
            </a:r>
            <a:r>
              <a:rPr lang="es-MX" sz="1000" dirty="0">
                <a:solidFill>
                  <a:srgbClr val="00B0F0"/>
                </a:solidFill>
              </a:rPr>
              <a:t>http://prevencionar.com.co</a:t>
            </a:r>
            <a:endParaRPr lang="es-CL" sz="1000" dirty="0">
              <a:solidFill>
                <a:srgbClr val="00B0F0"/>
              </a:solidFill>
            </a:endParaRPr>
          </a:p>
        </p:txBody>
      </p:sp>
      <p:pic>
        <p:nvPicPr>
          <p:cNvPr id="9" name="Imagen 8" descr="Imagen que contiene imágenes prediseñadas&#10;&#10;Descripción generada automáticamente">
            <a:extLst>
              <a:ext uri="{FF2B5EF4-FFF2-40B4-BE49-F238E27FC236}">
                <a16:creationId xmlns:a16="http://schemas.microsoft.com/office/drawing/2014/main" id="{594D392C-161E-469F-AACD-57AB8EDE161D}"/>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6286500" y="2057690"/>
            <a:ext cx="5905500" cy="3314700"/>
          </a:xfrm>
          <a:prstGeom prst="rect">
            <a:avLst/>
          </a:prstGeom>
        </p:spPr>
      </p:pic>
      <p:sp>
        <p:nvSpPr>
          <p:cNvPr id="10" name="CuadroTexto 9">
            <a:extLst>
              <a:ext uri="{FF2B5EF4-FFF2-40B4-BE49-F238E27FC236}">
                <a16:creationId xmlns:a16="http://schemas.microsoft.com/office/drawing/2014/main" id="{E214C1CD-F96A-443B-96F8-1991E2F5E4EA}"/>
              </a:ext>
            </a:extLst>
          </p:cNvPr>
          <p:cNvSpPr txBox="1"/>
          <p:nvPr/>
        </p:nvSpPr>
        <p:spPr>
          <a:xfrm>
            <a:off x="6286500" y="5616088"/>
            <a:ext cx="5905500" cy="230832"/>
          </a:xfrm>
          <a:prstGeom prst="rect">
            <a:avLst/>
          </a:prstGeom>
          <a:noFill/>
        </p:spPr>
        <p:txBody>
          <a:bodyPr wrap="square" rtlCol="0">
            <a:spAutoFit/>
          </a:bodyPr>
          <a:lstStyle/>
          <a:p>
            <a:r>
              <a:rPr lang="es-CL" sz="900">
                <a:hlinkClick r:id="rId4" tooltip="https://www.orientacionandujar.es/recopilacion-de-materiale-de-modificacion-de-conducta/conducta-2/"/>
              </a:rPr>
              <a:t>Esta foto</a:t>
            </a:r>
            <a:r>
              <a:rPr lang="es-CL" sz="900"/>
              <a:t> de Autor desconocido está bajo licencia </a:t>
            </a:r>
            <a:r>
              <a:rPr lang="es-CL" sz="900">
                <a:hlinkClick r:id="rId5" tooltip="https://creativecommons.org/licenses/by-nc-sa/3.0/"/>
              </a:rPr>
              <a:t>CC BY-SA-NC</a:t>
            </a:r>
            <a:endParaRPr lang="es-CL" sz="900"/>
          </a:p>
        </p:txBody>
      </p:sp>
      <p:sp>
        <p:nvSpPr>
          <p:cNvPr id="5" name="CuadroTexto 4">
            <a:extLst>
              <a:ext uri="{FF2B5EF4-FFF2-40B4-BE49-F238E27FC236}">
                <a16:creationId xmlns:a16="http://schemas.microsoft.com/office/drawing/2014/main" id="{DF0B2BAC-83A6-43A2-8684-809D0E090644}"/>
              </a:ext>
            </a:extLst>
          </p:cNvPr>
          <p:cNvSpPr txBox="1"/>
          <p:nvPr/>
        </p:nvSpPr>
        <p:spPr>
          <a:xfrm>
            <a:off x="4047380" y="6858000"/>
            <a:ext cx="4097240" cy="230832"/>
          </a:xfrm>
          <a:prstGeom prst="rect">
            <a:avLst/>
          </a:prstGeom>
          <a:noFill/>
        </p:spPr>
        <p:txBody>
          <a:bodyPr wrap="square" rtlCol="0">
            <a:spAutoFit/>
          </a:bodyPr>
          <a:lstStyle/>
          <a:p>
            <a:r>
              <a:rPr lang="es-CL" sz="900">
                <a:hlinkClick r:id="rId6" tooltip="http://www.orientacionandujar.es/2016/09/15/recortamos-aprendemos-los-numeros-colores-estos-divertidos-puzzles/"/>
              </a:rPr>
              <a:t>Esta foto</a:t>
            </a:r>
            <a:r>
              <a:rPr lang="es-CL" sz="900"/>
              <a:t> de Autor desconocido está bajo licencia </a:t>
            </a:r>
            <a:r>
              <a:rPr lang="es-CL" sz="900">
                <a:hlinkClick r:id="rId5" tooltip="https://creativecommons.org/licenses/by-nc-sa/3.0/"/>
              </a:rPr>
              <a:t>CC BY-SA-NC</a:t>
            </a:r>
            <a:endParaRPr lang="es-CL" sz="900"/>
          </a:p>
        </p:txBody>
      </p:sp>
      <p:sp>
        <p:nvSpPr>
          <p:cNvPr id="14" name="CuadroTexto 13">
            <a:extLst>
              <a:ext uri="{FF2B5EF4-FFF2-40B4-BE49-F238E27FC236}">
                <a16:creationId xmlns:a16="http://schemas.microsoft.com/office/drawing/2014/main" id="{A599AC16-C27D-43F4-838A-CB57913A3F87}"/>
              </a:ext>
            </a:extLst>
          </p:cNvPr>
          <p:cNvSpPr txBox="1"/>
          <p:nvPr/>
        </p:nvSpPr>
        <p:spPr>
          <a:xfrm>
            <a:off x="4199780" y="7010400"/>
            <a:ext cx="4097240" cy="230832"/>
          </a:xfrm>
          <a:prstGeom prst="rect">
            <a:avLst/>
          </a:prstGeom>
          <a:noFill/>
        </p:spPr>
        <p:txBody>
          <a:bodyPr wrap="square" rtlCol="0">
            <a:spAutoFit/>
          </a:bodyPr>
          <a:lstStyle/>
          <a:p>
            <a:r>
              <a:rPr lang="es-CL" sz="900" dirty="0">
                <a:hlinkClick r:id="rId6" tooltip="http://www.orientacionandujar.es/2016/09/15/recortamos-aprendemos-los-numeros-colores-estos-divertidos-puzzles/"/>
              </a:rPr>
              <a:t>Esta foto</a:t>
            </a:r>
            <a:r>
              <a:rPr lang="es-CL" sz="900" dirty="0"/>
              <a:t> de Autor desconocido está bajo licencia </a:t>
            </a:r>
            <a:r>
              <a:rPr lang="es-CL" sz="900" dirty="0">
                <a:hlinkClick r:id="rId5" tooltip="https://creativecommons.org/licenses/by-nc-sa/3.0/"/>
              </a:rPr>
              <a:t>CC BY-SA-NC</a:t>
            </a:r>
            <a:endParaRPr lang="es-CL" sz="900" dirty="0"/>
          </a:p>
        </p:txBody>
      </p:sp>
    </p:spTree>
    <p:extLst>
      <p:ext uri="{BB962C8B-B14F-4D97-AF65-F5344CB8AC3E}">
        <p14:creationId xmlns:p14="http://schemas.microsoft.com/office/powerpoint/2010/main" val="3151951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5A9E5-0F35-4AA6-AF26-B90A2D47B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C5726F8-9FE6-44FA-9DB3-26D5DC361E60}"/>
              </a:ext>
            </a:extLst>
          </p:cNvPr>
          <p:cNvPicPr>
            <a:picLocks noChangeAspect="1"/>
          </p:cNvPicPr>
          <p:nvPr/>
        </p:nvPicPr>
        <p:blipFill>
          <a:blip r:embed="rId2"/>
          <a:stretch>
            <a:fillRect/>
          </a:stretch>
        </p:blipFill>
        <p:spPr>
          <a:xfrm>
            <a:off x="9228612" y="121751"/>
            <a:ext cx="1076631" cy="1801893"/>
          </a:xfrm>
          <a:prstGeom prst="rect">
            <a:avLst/>
          </a:prstGeom>
        </p:spPr>
      </p:pic>
      <p:pic>
        <p:nvPicPr>
          <p:cNvPr id="4" name="Imagen 3">
            <a:extLst>
              <a:ext uri="{FF2B5EF4-FFF2-40B4-BE49-F238E27FC236}">
                <a16:creationId xmlns:a16="http://schemas.microsoft.com/office/drawing/2014/main" id="{884380E1-948E-47DE-AAB0-1DA840F1E307}"/>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6416121" y="1923644"/>
            <a:ext cx="5291666" cy="4392082"/>
          </a:xfrm>
          <a:prstGeom prst="rect">
            <a:avLst/>
          </a:prstGeom>
        </p:spPr>
      </p:pic>
      <p:sp>
        <p:nvSpPr>
          <p:cNvPr id="12" name="Rectangle 11">
            <a:extLst>
              <a:ext uri="{FF2B5EF4-FFF2-40B4-BE49-F238E27FC236}">
                <a16:creationId xmlns:a16="http://schemas.microsoft.com/office/drawing/2014/main" id="{4D9DB69D-7E48-4FDF-806E-F0B4BF0053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846BF69C-4724-4F8D-8EA6-1487E9C9C4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ectángulo 1">
            <a:extLst>
              <a:ext uri="{FF2B5EF4-FFF2-40B4-BE49-F238E27FC236}">
                <a16:creationId xmlns:a16="http://schemas.microsoft.com/office/drawing/2014/main" id="{11EC51F4-AC15-4CC6-A32F-0F15631E33FB}"/>
              </a:ext>
            </a:extLst>
          </p:cNvPr>
          <p:cNvSpPr/>
          <p:nvPr/>
        </p:nvSpPr>
        <p:spPr>
          <a:xfrm>
            <a:off x="957943" y="731495"/>
            <a:ext cx="5138057" cy="4601260"/>
          </a:xfrm>
          <a:prstGeom prst="rect">
            <a:avLst/>
          </a:prstGeom>
        </p:spPr>
        <p:txBody>
          <a:bodyPr wrap="square">
            <a:spAutoFit/>
          </a:bodyPr>
          <a:lstStyle/>
          <a:p>
            <a:pPr>
              <a:spcAft>
                <a:spcPts val="600"/>
              </a:spcAft>
            </a:pPr>
            <a:r>
              <a:rPr lang="es-MX" sz="2400" dirty="0">
                <a:solidFill>
                  <a:srgbClr val="00B0F0"/>
                </a:solidFill>
              </a:rPr>
              <a:t>Trata a tus compañero/as correctamente.</a:t>
            </a:r>
          </a:p>
          <a:p>
            <a:pPr marL="342900" indent="-342900">
              <a:spcAft>
                <a:spcPts val="600"/>
              </a:spcAft>
              <a:buFont typeface="Wingdings" panose="05000000000000000000" pitchFamily="2" charset="2"/>
              <a:buChar char="v"/>
            </a:pPr>
            <a:r>
              <a:rPr lang="es-MX" sz="2400" dirty="0">
                <a:solidFill>
                  <a:srgbClr val="00B0F0"/>
                </a:solidFill>
              </a:rPr>
              <a:t>Debemos actuar como nos gustaría que los demás lo hicieran; es decir, debemos ser cordiales, atentos y respetuoso/as. Por ejemplo, la puntualidad es una manera de demostrar al trabajo este respeto: llegar a tiempo y a las reuniones es vital para elevar el buen concepto de jefes/as y compañero/as en la oficina.</a:t>
            </a:r>
            <a:endParaRPr lang="es-CL" sz="2400" dirty="0">
              <a:solidFill>
                <a:srgbClr val="00B0F0"/>
              </a:solidFill>
            </a:endParaRPr>
          </a:p>
        </p:txBody>
      </p:sp>
      <p:sp>
        <p:nvSpPr>
          <p:cNvPr id="5" name="CuadroTexto 4">
            <a:extLst>
              <a:ext uri="{FF2B5EF4-FFF2-40B4-BE49-F238E27FC236}">
                <a16:creationId xmlns:a16="http://schemas.microsoft.com/office/drawing/2014/main" id="{1909CEAB-ECE4-4F73-86C7-AA8379E1B9D0}"/>
              </a:ext>
            </a:extLst>
          </p:cNvPr>
          <p:cNvSpPr txBox="1"/>
          <p:nvPr/>
        </p:nvSpPr>
        <p:spPr>
          <a:xfrm>
            <a:off x="9061954" y="5164565"/>
            <a:ext cx="2486578" cy="200055"/>
          </a:xfrm>
          <a:prstGeom prst="rect">
            <a:avLst/>
          </a:prstGeom>
          <a:solidFill>
            <a:srgbClr val="000000"/>
          </a:solidFill>
        </p:spPr>
        <p:txBody>
          <a:bodyPr wrap="none" rtlCol="0">
            <a:spAutoFit/>
          </a:bodyPr>
          <a:lstStyle/>
          <a:p>
            <a:pPr algn="r">
              <a:spcAft>
                <a:spcPts val="600"/>
              </a:spcAft>
            </a:pPr>
            <a:r>
              <a:rPr lang="es-CL" sz="700">
                <a:solidFill>
                  <a:srgbClr val="FFFFFF"/>
                </a:solidFill>
                <a:hlinkClick r:id="rId4" tooltip="https://podemos-juntos.blogspot.com/2014/10/impuntualidad.html">
                  <a:extLst>
                    <a:ext uri="{A12FA001-AC4F-418D-AE19-62706E023703}">
                      <ahyp:hlinkClr xmlns="" xmlns:ahyp="http://schemas.microsoft.com/office/drawing/2018/hyperlinkcolor" val="tx"/>
                    </a:ext>
                  </a:extLst>
                </a:hlinkClick>
              </a:rPr>
              <a:t>Esta foto</a:t>
            </a:r>
            <a:r>
              <a:rPr lang="es-CL" sz="700">
                <a:solidFill>
                  <a:srgbClr val="FFFFFF"/>
                </a:solidFill>
              </a:rPr>
              <a:t> de Autor desconocido está bajo licencia </a:t>
            </a:r>
            <a:r>
              <a:rPr lang="es-CL" sz="700">
                <a:solidFill>
                  <a:srgbClr val="FFFFFF"/>
                </a:solidFill>
                <a:hlinkClick r:id="rId5" tooltip="https://creativecommons.org/licenses/by-nc-nd/3.0/">
                  <a:extLst>
                    <a:ext uri="{A12FA001-AC4F-418D-AE19-62706E023703}">
                      <ahyp:hlinkClr xmlns="" xmlns:ahyp="http://schemas.microsoft.com/office/drawing/2018/hyperlinkcolor" val="tx"/>
                    </a:ext>
                  </a:extLst>
                </a:hlinkClick>
              </a:rPr>
              <a:t>CC BY-NC-ND</a:t>
            </a:r>
            <a:endParaRPr lang="es-CL" sz="700">
              <a:solidFill>
                <a:srgbClr val="FFFFFF"/>
              </a:solidFill>
            </a:endParaRPr>
          </a:p>
        </p:txBody>
      </p:sp>
    </p:spTree>
    <p:extLst>
      <p:ext uri="{BB962C8B-B14F-4D97-AF65-F5344CB8AC3E}">
        <p14:creationId xmlns:p14="http://schemas.microsoft.com/office/powerpoint/2010/main" val="4189363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D458DD1-65FB-4A20-80C0-DCD60CE796C0}"/>
              </a:ext>
            </a:extLst>
          </p:cNvPr>
          <p:cNvSpPr/>
          <p:nvPr/>
        </p:nvSpPr>
        <p:spPr>
          <a:xfrm>
            <a:off x="5900058" y="2559707"/>
            <a:ext cx="6096000" cy="3416320"/>
          </a:xfrm>
          <a:prstGeom prst="rect">
            <a:avLst/>
          </a:prstGeom>
        </p:spPr>
        <p:txBody>
          <a:bodyPr>
            <a:spAutoFit/>
          </a:bodyPr>
          <a:lstStyle/>
          <a:p>
            <a:pPr algn="just"/>
            <a:r>
              <a:rPr lang="es-MX" sz="2400" dirty="0">
                <a:solidFill>
                  <a:srgbClr val="00B0F0"/>
                </a:solidFill>
              </a:rPr>
              <a:t>A veces los chistes o comentarios que hacemos sin malas intenciones, resultan un agravio para otras personas.</a:t>
            </a:r>
          </a:p>
          <a:p>
            <a:pPr algn="just"/>
            <a:endParaRPr lang="es-MX" sz="2400" dirty="0">
              <a:solidFill>
                <a:srgbClr val="00B0F0"/>
              </a:solidFill>
            </a:endParaRPr>
          </a:p>
          <a:p>
            <a:pPr algn="just"/>
            <a:r>
              <a:rPr lang="es-MX" sz="2400" dirty="0">
                <a:solidFill>
                  <a:srgbClr val="00B0F0"/>
                </a:solidFill>
              </a:rPr>
              <a:t>Debes ser respetuoso con todos, si es que quieres que lo sean contigo. Esto incluye los malos términos, los apodos, referidos a su apariencia física, su estilo de vestir o incluso el volumen de la voz en la oficina.,</a:t>
            </a:r>
            <a:endParaRPr lang="es-CL" sz="2400" dirty="0">
              <a:solidFill>
                <a:srgbClr val="00B0F0"/>
              </a:solidFill>
            </a:endParaRPr>
          </a:p>
        </p:txBody>
      </p:sp>
      <p:pic>
        <p:nvPicPr>
          <p:cNvPr id="4" name="Imagen 3">
            <a:extLst>
              <a:ext uri="{FF2B5EF4-FFF2-40B4-BE49-F238E27FC236}">
                <a16:creationId xmlns:a16="http://schemas.microsoft.com/office/drawing/2014/main" id="{8ABD45B1-DDF1-4929-ACF2-E59D634E5A70}"/>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623315" y="947057"/>
            <a:ext cx="4944728" cy="2536924"/>
          </a:xfrm>
          <a:prstGeom prst="rect">
            <a:avLst/>
          </a:prstGeom>
        </p:spPr>
      </p:pic>
      <p:sp>
        <p:nvSpPr>
          <p:cNvPr id="5" name="CuadroTexto 4">
            <a:extLst>
              <a:ext uri="{FF2B5EF4-FFF2-40B4-BE49-F238E27FC236}">
                <a16:creationId xmlns:a16="http://schemas.microsoft.com/office/drawing/2014/main" id="{AAF4E9DF-B286-48B2-8D1C-874B84A04937}"/>
              </a:ext>
            </a:extLst>
          </p:cNvPr>
          <p:cNvSpPr txBox="1"/>
          <p:nvPr/>
        </p:nvSpPr>
        <p:spPr>
          <a:xfrm>
            <a:off x="623315" y="3493153"/>
            <a:ext cx="3575026" cy="230832"/>
          </a:xfrm>
          <a:prstGeom prst="rect">
            <a:avLst/>
          </a:prstGeom>
          <a:noFill/>
        </p:spPr>
        <p:txBody>
          <a:bodyPr wrap="square" rtlCol="0">
            <a:spAutoFit/>
          </a:bodyPr>
          <a:lstStyle/>
          <a:p>
            <a:r>
              <a:rPr lang="es-CL" sz="900" dirty="0">
                <a:hlinkClick r:id="rId3" tooltip="http://jesusmesloquehay.blogspot.com/2013/08/los-motes-o-apodos-que-poniamos-en-mi.html"/>
              </a:rPr>
              <a:t>Esta foto</a:t>
            </a:r>
            <a:r>
              <a:rPr lang="es-CL" sz="900" dirty="0"/>
              <a:t> de Autor desconocido está bajo licencia </a:t>
            </a:r>
            <a:r>
              <a:rPr lang="es-CL" sz="900" dirty="0">
                <a:hlinkClick r:id="rId4" tooltip="https://creativecommons.org/licenses/by-nd/3.0/"/>
              </a:rPr>
              <a:t>CC BY-ND</a:t>
            </a:r>
            <a:endParaRPr lang="es-CL" sz="900" dirty="0"/>
          </a:p>
        </p:txBody>
      </p:sp>
      <p:pic>
        <p:nvPicPr>
          <p:cNvPr id="8" name="Imagen 7">
            <a:extLst>
              <a:ext uri="{FF2B5EF4-FFF2-40B4-BE49-F238E27FC236}">
                <a16:creationId xmlns:a16="http://schemas.microsoft.com/office/drawing/2014/main" id="{4101887C-2AEA-4031-B4BC-69D5ADDF7923}"/>
              </a:ext>
            </a:extLst>
          </p:cNvPr>
          <p:cNvPicPr>
            <a:picLocks noChangeAspect="1"/>
          </p:cNvPicPr>
          <p:nvPr/>
        </p:nvPicPr>
        <p:blipFill>
          <a:blip r:embed="rId5"/>
          <a:stretch>
            <a:fillRect/>
          </a:stretch>
        </p:blipFill>
        <p:spPr>
          <a:xfrm>
            <a:off x="8154107" y="159302"/>
            <a:ext cx="1587902" cy="2260870"/>
          </a:xfrm>
          <a:prstGeom prst="rect">
            <a:avLst/>
          </a:prstGeom>
        </p:spPr>
      </p:pic>
    </p:spTree>
    <p:extLst>
      <p:ext uri="{BB962C8B-B14F-4D97-AF65-F5344CB8AC3E}">
        <p14:creationId xmlns:p14="http://schemas.microsoft.com/office/powerpoint/2010/main" val="84569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F3BEA03-1BD3-43F9-8950-703D391F54B3}"/>
              </a:ext>
            </a:extLst>
          </p:cNvPr>
          <p:cNvSpPr/>
          <p:nvPr/>
        </p:nvSpPr>
        <p:spPr>
          <a:xfrm>
            <a:off x="239486" y="552468"/>
            <a:ext cx="6096000" cy="4524315"/>
          </a:xfrm>
          <a:prstGeom prst="rect">
            <a:avLst/>
          </a:prstGeom>
        </p:spPr>
        <p:txBody>
          <a:bodyPr>
            <a:spAutoFit/>
          </a:bodyPr>
          <a:lstStyle/>
          <a:p>
            <a:r>
              <a:rPr lang="es-MX" sz="2400" dirty="0">
                <a:solidFill>
                  <a:srgbClr val="00B0F0"/>
                </a:solidFill>
              </a:rPr>
              <a:t>No debemos tomarnos atribuciones o lugares que no nos corresponden.</a:t>
            </a:r>
          </a:p>
          <a:p>
            <a:endParaRPr lang="es-MX" sz="2400" dirty="0">
              <a:solidFill>
                <a:srgbClr val="00B0F0"/>
              </a:solidFill>
            </a:endParaRPr>
          </a:p>
          <a:p>
            <a:r>
              <a:rPr lang="es-MX" sz="2400" dirty="0">
                <a:solidFill>
                  <a:srgbClr val="00B0F0"/>
                </a:solidFill>
              </a:rPr>
              <a:t>No te acomodes en el escritorio de alguien más, a menos que ese alguien te lo solicite. En la cafetería, pregunta si el asiento que piensas usar está disponible antes de tomarlo, y en las reuniones reserva la cabecera para el/la  líder de la situación. Siempre procura respetar el espacio vital de los demás, y si compartes el escritorio, se equitativo con el espacio, dividiéndolo al medio con una línea imaginaria</a:t>
            </a:r>
            <a:r>
              <a:rPr lang="es-MX" sz="2400" dirty="0"/>
              <a:t>.</a:t>
            </a:r>
            <a:endParaRPr lang="es-CL" sz="2400" dirty="0"/>
          </a:p>
        </p:txBody>
      </p:sp>
      <p:pic>
        <p:nvPicPr>
          <p:cNvPr id="4" name="Imagen 3">
            <a:extLst>
              <a:ext uri="{FF2B5EF4-FFF2-40B4-BE49-F238E27FC236}">
                <a16:creationId xmlns:a16="http://schemas.microsoft.com/office/drawing/2014/main" id="{FC0FE5B0-D301-4660-91AC-B24637B5D151}"/>
              </a:ext>
            </a:extLst>
          </p:cNvPr>
          <p:cNvPicPr>
            <a:picLocks noChangeAspect="1"/>
          </p:cNvPicPr>
          <p:nvPr/>
        </p:nvPicPr>
        <p:blipFill>
          <a:blip r:embed="rId2"/>
          <a:stretch>
            <a:fillRect/>
          </a:stretch>
        </p:blipFill>
        <p:spPr>
          <a:xfrm>
            <a:off x="6335486" y="4545841"/>
            <a:ext cx="1513600" cy="2133298"/>
          </a:xfrm>
          <a:prstGeom prst="rect">
            <a:avLst/>
          </a:prstGeom>
        </p:spPr>
      </p:pic>
      <p:pic>
        <p:nvPicPr>
          <p:cNvPr id="6" name="Imagen 5" descr="Imagen que contiene persona, interior, mesa, pared&#10;&#10;Descripción generada automáticamente">
            <a:extLst>
              <a:ext uri="{FF2B5EF4-FFF2-40B4-BE49-F238E27FC236}">
                <a16:creationId xmlns:a16="http://schemas.microsoft.com/office/drawing/2014/main" id="{0D8063DD-62D8-4B53-9189-E06520A9B147}"/>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7105788" y="839449"/>
            <a:ext cx="4362091" cy="3358810"/>
          </a:xfrm>
          <a:prstGeom prst="rect">
            <a:avLst/>
          </a:prstGeom>
        </p:spPr>
      </p:pic>
      <p:sp>
        <p:nvSpPr>
          <p:cNvPr id="7" name="CuadroTexto 6">
            <a:extLst>
              <a:ext uri="{FF2B5EF4-FFF2-40B4-BE49-F238E27FC236}">
                <a16:creationId xmlns:a16="http://schemas.microsoft.com/office/drawing/2014/main" id="{5D3CFA18-8C20-4EAB-8949-DCDEE9EB89BB}"/>
              </a:ext>
            </a:extLst>
          </p:cNvPr>
          <p:cNvSpPr txBox="1"/>
          <p:nvPr/>
        </p:nvSpPr>
        <p:spPr>
          <a:xfrm>
            <a:off x="7160045" y="4164810"/>
            <a:ext cx="4127548" cy="230832"/>
          </a:xfrm>
          <a:prstGeom prst="rect">
            <a:avLst/>
          </a:prstGeom>
          <a:noFill/>
        </p:spPr>
        <p:txBody>
          <a:bodyPr wrap="square" rtlCol="0">
            <a:spAutoFit/>
          </a:bodyPr>
          <a:lstStyle/>
          <a:p>
            <a:r>
              <a:rPr lang="es-CL" sz="900">
                <a:hlinkClick r:id="rId4" tooltip="http://sinjustificativo.blogspot.com/2013/08/estudio-cientifico-comer-en-la-oficina.html"/>
              </a:rPr>
              <a:t>Esta foto</a:t>
            </a:r>
            <a:r>
              <a:rPr lang="es-CL" sz="900"/>
              <a:t> de Autor desconocido está bajo licencia </a:t>
            </a:r>
            <a:r>
              <a:rPr lang="es-CL" sz="900">
                <a:hlinkClick r:id="rId5" tooltip="https://creativecommons.org/licenses/by-nc-sa/3.0/"/>
              </a:rPr>
              <a:t>CC BY-SA-NC</a:t>
            </a:r>
            <a:endParaRPr lang="es-CL" sz="900"/>
          </a:p>
        </p:txBody>
      </p:sp>
    </p:spTree>
    <p:extLst>
      <p:ext uri="{BB962C8B-B14F-4D97-AF65-F5344CB8AC3E}">
        <p14:creationId xmlns:p14="http://schemas.microsoft.com/office/powerpoint/2010/main" val="239091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4DF61C3-78AB-4307-838F-9D6EC065182E}"/>
              </a:ext>
            </a:extLst>
          </p:cNvPr>
          <p:cNvSpPr/>
          <p:nvPr/>
        </p:nvSpPr>
        <p:spPr>
          <a:xfrm>
            <a:off x="690189" y="352782"/>
            <a:ext cx="9535885" cy="2308324"/>
          </a:xfrm>
          <a:prstGeom prst="rect">
            <a:avLst/>
          </a:prstGeom>
          <a:solidFill>
            <a:schemeClr val="tx2">
              <a:lumMod val="60000"/>
              <a:lumOff val="40000"/>
            </a:schemeClr>
          </a:solidFill>
        </p:spPr>
        <p:txBody>
          <a:bodyPr wrap="square">
            <a:spAutoFit/>
          </a:bodyPr>
          <a:lstStyle/>
          <a:p>
            <a:pPr algn="just"/>
            <a:r>
              <a:rPr lang="es-MX" sz="2400" dirty="0"/>
              <a:t>Aunque pases horas en la oficina, esta no es tu casa.</a:t>
            </a:r>
          </a:p>
          <a:p>
            <a:pPr algn="just"/>
            <a:r>
              <a:rPr lang="es-MX" sz="2400" dirty="0"/>
              <a:t>Siempre viste adecuadamente, bien abotonado aunque haga calor, y aunque estés cansado, no te quites los zapatos. Si usas maquillaje, retócalo en el baño y no en tu escritorio, al igual que el perfume, el desodorante u otros rituales de belleza e higiene. Adopta una buena postura, aunque relajada, ¡pero no te eches a dormir la siesta sobre la mesa!</a:t>
            </a:r>
            <a:endParaRPr lang="es-CL" sz="2400" dirty="0"/>
          </a:p>
        </p:txBody>
      </p:sp>
      <p:pic>
        <p:nvPicPr>
          <p:cNvPr id="4" name="Imagen 3" descr="Imagen que contiene interior, persona, pared, ordenador&#10;&#10;Descripción generada automáticamente">
            <a:extLst>
              <a:ext uri="{FF2B5EF4-FFF2-40B4-BE49-F238E27FC236}">
                <a16:creationId xmlns:a16="http://schemas.microsoft.com/office/drawing/2014/main" id="{FD6566C2-7D66-4719-B912-C9D60309C943}"/>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68913" y="3295355"/>
            <a:ext cx="3714750" cy="2762250"/>
          </a:xfrm>
          <a:prstGeom prst="rect">
            <a:avLst/>
          </a:prstGeom>
        </p:spPr>
      </p:pic>
      <p:sp>
        <p:nvSpPr>
          <p:cNvPr id="5" name="CuadroTexto 4">
            <a:extLst>
              <a:ext uri="{FF2B5EF4-FFF2-40B4-BE49-F238E27FC236}">
                <a16:creationId xmlns:a16="http://schemas.microsoft.com/office/drawing/2014/main" id="{860D2657-E4D1-4365-9EE6-794F28774C05}"/>
              </a:ext>
            </a:extLst>
          </p:cNvPr>
          <p:cNvSpPr txBox="1"/>
          <p:nvPr/>
        </p:nvSpPr>
        <p:spPr>
          <a:xfrm>
            <a:off x="1442357" y="6018787"/>
            <a:ext cx="3714750" cy="230832"/>
          </a:xfrm>
          <a:prstGeom prst="rect">
            <a:avLst/>
          </a:prstGeom>
          <a:noFill/>
        </p:spPr>
        <p:txBody>
          <a:bodyPr wrap="square" rtlCol="0">
            <a:spAutoFit/>
          </a:bodyPr>
          <a:lstStyle/>
          <a:p>
            <a:r>
              <a:rPr lang="es-CL" sz="900">
                <a:hlinkClick r:id="rId3" tooltip="http://elname.com/2014/05/oficinas-gubernamentales-abriran-por-horario-extendido-para-tener-mas-tiempo-para-no-hacer-nada.html"/>
              </a:rPr>
              <a:t>Esta foto</a:t>
            </a:r>
            <a:r>
              <a:rPr lang="es-CL" sz="900"/>
              <a:t> de Autor desconocido está bajo licencia </a:t>
            </a:r>
            <a:r>
              <a:rPr lang="es-CL" sz="900">
                <a:hlinkClick r:id="rId4" tooltip="https://creativecommons.org/licenses/by-nc-nd/3.0/"/>
              </a:rPr>
              <a:t>CC BY-NC-ND</a:t>
            </a:r>
            <a:endParaRPr lang="es-CL" sz="900"/>
          </a:p>
        </p:txBody>
      </p:sp>
      <p:pic>
        <p:nvPicPr>
          <p:cNvPr id="10" name="Imagen 9" descr="Imagen que contiene persona, hombre, interior, traje&#10;&#10;Descripción generada automáticamente">
            <a:extLst>
              <a:ext uri="{FF2B5EF4-FFF2-40B4-BE49-F238E27FC236}">
                <a16:creationId xmlns:a16="http://schemas.microsoft.com/office/drawing/2014/main" id="{CDBAFDCD-7EEA-4D23-BCBD-ABD0FBB9217A}"/>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6786563" y="3147537"/>
            <a:ext cx="3969074" cy="3102082"/>
          </a:xfrm>
          <a:prstGeom prst="rect">
            <a:avLst/>
          </a:prstGeom>
        </p:spPr>
      </p:pic>
      <p:sp>
        <p:nvSpPr>
          <p:cNvPr id="11" name="CuadroTexto 10">
            <a:extLst>
              <a:ext uri="{FF2B5EF4-FFF2-40B4-BE49-F238E27FC236}">
                <a16:creationId xmlns:a16="http://schemas.microsoft.com/office/drawing/2014/main" id="{279196B5-9C4D-44FA-82CA-C6679B6CCA7C}"/>
              </a:ext>
            </a:extLst>
          </p:cNvPr>
          <p:cNvSpPr txBox="1"/>
          <p:nvPr/>
        </p:nvSpPr>
        <p:spPr>
          <a:xfrm>
            <a:off x="6786562" y="6287689"/>
            <a:ext cx="3714751" cy="230832"/>
          </a:xfrm>
          <a:prstGeom prst="rect">
            <a:avLst/>
          </a:prstGeom>
          <a:noFill/>
        </p:spPr>
        <p:txBody>
          <a:bodyPr wrap="square" rtlCol="0">
            <a:spAutoFit/>
          </a:bodyPr>
          <a:lstStyle/>
          <a:p>
            <a:r>
              <a:rPr lang="es-CL" sz="900">
                <a:hlinkClick r:id="rId6" tooltip="https://lavidaesunsusurro.blogspot.com/2011/09/remedios-naturales-contra-el-insomnio.html"/>
              </a:rPr>
              <a:t>Esta foto</a:t>
            </a:r>
            <a:r>
              <a:rPr lang="es-CL" sz="900"/>
              <a:t> de Autor desconocido está bajo licencia </a:t>
            </a:r>
            <a:r>
              <a:rPr lang="es-CL" sz="900">
                <a:hlinkClick r:id="rId7" tooltip="https://creativecommons.org/licenses/by-nc-sa/3.0/"/>
              </a:rPr>
              <a:t>CC BY-SA-NC</a:t>
            </a:r>
            <a:endParaRPr lang="es-CL" sz="900"/>
          </a:p>
        </p:txBody>
      </p:sp>
      <p:pic>
        <p:nvPicPr>
          <p:cNvPr id="6" name="Imagen 5">
            <a:extLst>
              <a:ext uri="{FF2B5EF4-FFF2-40B4-BE49-F238E27FC236}">
                <a16:creationId xmlns:a16="http://schemas.microsoft.com/office/drawing/2014/main" id="{3A02F295-2900-4531-A391-D1F8ADC96632}"/>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4081463" y="3610281"/>
            <a:ext cx="2398598" cy="1757838"/>
          </a:xfrm>
          <a:prstGeom prst="rect">
            <a:avLst/>
          </a:prstGeom>
        </p:spPr>
      </p:pic>
      <p:sp>
        <p:nvSpPr>
          <p:cNvPr id="7" name="CuadroTexto 6">
            <a:extLst>
              <a:ext uri="{FF2B5EF4-FFF2-40B4-BE49-F238E27FC236}">
                <a16:creationId xmlns:a16="http://schemas.microsoft.com/office/drawing/2014/main" id="{26BA66C4-C936-4597-9FB4-414A90C470BD}"/>
              </a:ext>
            </a:extLst>
          </p:cNvPr>
          <p:cNvSpPr txBox="1"/>
          <p:nvPr/>
        </p:nvSpPr>
        <p:spPr>
          <a:xfrm>
            <a:off x="4081462" y="5461531"/>
            <a:ext cx="1832641" cy="369332"/>
          </a:xfrm>
          <a:prstGeom prst="rect">
            <a:avLst/>
          </a:prstGeom>
          <a:noFill/>
        </p:spPr>
        <p:txBody>
          <a:bodyPr wrap="square" rtlCol="0">
            <a:spAutoFit/>
          </a:bodyPr>
          <a:lstStyle/>
          <a:p>
            <a:r>
              <a:rPr lang="es-CL" sz="900">
                <a:hlinkClick r:id="rId9" tooltip="https://fleneso.blogspot.com/2013/11/audiovisuel-les-nombres-de-0-100.html"/>
              </a:rPr>
              <a:t>Esta foto</a:t>
            </a:r>
            <a:r>
              <a:rPr lang="es-CL" sz="900"/>
              <a:t> de Autor desconocido está bajo licencia </a:t>
            </a:r>
            <a:r>
              <a:rPr lang="es-CL" sz="900">
                <a:hlinkClick r:id="rId10" tooltip="https://creativecommons.org/licenses/by-nc/3.0/"/>
              </a:rPr>
              <a:t>CC BY-NC</a:t>
            </a:r>
            <a:endParaRPr lang="es-CL" sz="900"/>
          </a:p>
        </p:txBody>
      </p:sp>
    </p:spTree>
    <p:extLst>
      <p:ext uri="{BB962C8B-B14F-4D97-AF65-F5344CB8AC3E}">
        <p14:creationId xmlns:p14="http://schemas.microsoft.com/office/powerpoint/2010/main" val="181344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ared, interior, suelo, de pie&#10;&#10;Descripción generada automáticamente">
            <a:extLst>
              <a:ext uri="{FF2B5EF4-FFF2-40B4-BE49-F238E27FC236}">
                <a16:creationId xmlns:a16="http://schemas.microsoft.com/office/drawing/2014/main" id="{06A6A64F-9055-4585-B182-AA93EF9A016A}"/>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259394" y="1536220"/>
            <a:ext cx="6348156" cy="4235930"/>
          </a:xfrm>
          <a:prstGeom prst="rect">
            <a:avLst/>
          </a:prstGeom>
        </p:spPr>
      </p:pic>
      <p:sp>
        <p:nvSpPr>
          <p:cNvPr id="4" name="CuadroTexto 3">
            <a:extLst>
              <a:ext uri="{FF2B5EF4-FFF2-40B4-BE49-F238E27FC236}">
                <a16:creationId xmlns:a16="http://schemas.microsoft.com/office/drawing/2014/main" id="{853C3CF5-A2D4-4285-ABCA-432B33D58FE1}"/>
              </a:ext>
            </a:extLst>
          </p:cNvPr>
          <p:cNvSpPr txBox="1"/>
          <p:nvPr/>
        </p:nvSpPr>
        <p:spPr>
          <a:xfrm>
            <a:off x="2584450" y="5772150"/>
            <a:ext cx="7023100" cy="230832"/>
          </a:xfrm>
          <a:prstGeom prst="rect">
            <a:avLst/>
          </a:prstGeom>
          <a:noFill/>
        </p:spPr>
        <p:txBody>
          <a:bodyPr wrap="square" rtlCol="0">
            <a:spAutoFit/>
          </a:bodyPr>
          <a:lstStyle/>
          <a:p>
            <a:r>
              <a:rPr lang="es-CL" sz="900">
                <a:hlinkClick r:id="rId3" tooltip="http://www.gestiondeenfermeria.com/el-lugar-donde-se-encuentra-la-empatia-a-veces/"/>
              </a:rPr>
              <a:t>Esta foto</a:t>
            </a:r>
            <a:r>
              <a:rPr lang="es-CL" sz="900"/>
              <a:t> de Autor desconocido está bajo licencia </a:t>
            </a:r>
            <a:r>
              <a:rPr lang="es-CL" sz="900">
                <a:hlinkClick r:id="rId4" tooltip="https://creativecommons.org/licenses/by-nc-nd/3.0/"/>
              </a:rPr>
              <a:t>CC BY-NC-ND</a:t>
            </a:r>
            <a:endParaRPr lang="es-CL" sz="900"/>
          </a:p>
        </p:txBody>
      </p:sp>
      <p:sp>
        <p:nvSpPr>
          <p:cNvPr id="5" name="CuadroTexto 4">
            <a:extLst>
              <a:ext uri="{FF2B5EF4-FFF2-40B4-BE49-F238E27FC236}">
                <a16:creationId xmlns:a16="http://schemas.microsoft.com/office/drawing/2014/main" id="{2ADA4599-8024-4BC3-B2ED-A1BC3337211E}"/>
              </a:ext>
            </a:extLst>
          </p:cNvPr>
          <p:cNvSpPr txBox="1"/>
          <p:nvPr/>
        </p:nvSpPr>
        <p:spPr>
          <a:xfrm>
            <a:off x="5299020" y="485686"/>
            <a:ext cx="2193161" cy="523220"/>
          </a:xfrm>
          <a:prstGeom prst="rect">
            <a:avLst/>
          </a:prstGeom>
          <a:solidFill>
            <a:srgbClr val="00B050"/>
          </a:solidFill>
        </p:spPr>
        <p:txBody>
          <a:bodyPr wrap="square" rtlCol="0">
            <a:spAutoFit/>
          </a:bodyPr>
          <a:lstStyle/>
          <a:p>
            <a:r>
              <a:rPr lang="es-CL" sz="2800" dirty="0"/>
              <a:t>LA EMPATIA       </a:t>
            </a:r>
          </a:p>
        </p:txBody>
      </p:sp>
    </p:spTree>
    <p:extLst>
      <p:ext uri="{BB962C8B-B14F-4D97-AF65-F5344CB8AC3E}">
        <p14:creationId xmlns:p14="http://schemas.microsoft.com/office/powerpoint/2010/main" val="2692303598"/>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1200</Words>
  <Application>Microsoft Office PowerPoint</Application>
  <PresentationFormat>Panorámica</PresentationFormat>
  <Paragraphs>78</Paragraphs>
  <Slides>18</Slides>
  <Notes>4</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Berlin Sans FB</vt:lpstr>
      <vt:lpstr>Calibri</vt:lpstr>
      <vt:lpstr>Calibri Light</vt:lpstr>
      <vt:lpstr>Cambria</vt:lpstr>
      <vt:lpstr>MS Mincho</vt:lpstr>
      <vt:lpstr>Times</vt:lpstr>
      <vt:lpstr>Times New Roman</vt:lpstr>
      <vt:lpstr>Wingdings</vt:lpstr>
      <vt:lpstr>Retrospección</vt:lpstr>
      <vt:lpstr>  Curso Taller Igualdad de Género  y Buen trato laboral    Relatora: Aída Salinas Ávila </vt:lpstr>
      <vt:lpstr>Módulo del Curso </vt:lpstr>
      <vt:lpstr>CONCEPTOS DE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Taller Igualdad de Género  y Buen trato laboral    Relatora: Aída Salinas Ávila</dc:title>
  <dc:creator>aida salinas</dc:creator>
  <cp:lastModifiedBy>Ariel Lagos</cp:lastModifiedBy>
  <cp:revision>9</cp:revision>
  <dcterms:created xsi:type="dcterms:W3CDTF">2019-09-03T03:20:04Z</dcterms:created>
  <dcterms:modified xsi:type="dcterms:W3CDTF">2019-09-09T20:14:43Z</dcterms:modified>
</cp:coreProperties>
</file>