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9" r:id="rId1"/>
  </p:sldMasterIdLst>
  <p:sldIdLst>
    <p:sldId id="260" r:id="rId2"/>
  </p:sldIdLst>
  <p:sldSz cx="9144000" cy="6858000" type="screen4x3"/>
  <p:notesSz cx="6794500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ime Calderon" initials="JC" lastIdx="1" clrIdx="0">
    <p:extLst>
      <p:ext uri="{19B8F6BF-5375-455C-9EA6-DF929625EA0E}">
        <p15:presenceInfo xmlns:p15="http://schemas.microsoft.com/office/powerpoint/2012/main" userId="Jaime Calder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9" autoAdjust="0"/>
    <p:restoredTop sz="94660"/>
  </p:normalViewPr>
  <p:slideViewPr>
    <p:cSldViewPr>
      <p:cViewPr varScale="1">
        <p:scale>
          <a:sx n="106" d="100"/>
          <a:sy n="106" d="100"/>
        </p:scale>
        <p:origin x="21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56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59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79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33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24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54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1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938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13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754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94CE-5BB2-4716-A601-F5384478DB51}" type="datetimeFigureOut">
              <a:rPr lang="es-CL" smtClean="0"/>
              <a:t>01-10-2019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D582-2045-4EA6-928B-E31D682F49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52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3900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roceso alternativo"/>
          <p:cNvSpPr/>
          <p:nvPr/>
        </p:nvSpPr>
        <p:spPr>
          <a:xfrm>
            <a:off x="5580112" y="1988840"/>
            <a:ext cx="3494982" cy="316835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L" sz="1000" dirty="0" smtClean="0">
              <a:solidFill>
                <a:srgbClr val="00B0F0"/>
              </a:solidFill>
            </a:endParaRPr>
          </a:p>
          <a:p>
            <a:pPr indent="-171450" algn="just">
              <a:buFont typeface="Arial" panose="020B0604020202020204" pitchFamily="34" charset="0"/>
              <a:buChar char="•"/>
            </a:pPr>
            <a:endParaRPr lang="es-CL" sz="10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dirty="0" smtClean="0">
                <a:solidFill>
                  <a:schemeClr val="tx1"/>
                </a:solidFill>
              </a:rPr>
              <a:t>Artículo 6</a:t>
            </a:r>
            <a:r>
              <a:rPr lang="es-CL" sz="1200" dirty="0" smtClean="0">
                <a:solidFill>
                  <a:schemeClr val="tx1"/>
                </a:solidFill>
              </a:rPr>
              <a:t>° se prohíbe a las personas, instituciones y a sus empleados, informar al afectado o a terceras personas, la circunstancia de haberse requerido o remitido información a la Unidad de Análisis Financiero, como asimismo, proporcionarles cualquier otro antecedente al </a:t>
            </a:r>
            <a:r>
              <a:rPr lang="es-CL" sz="1200" dirty="0" smtClean="0">
                <a:solidFill>
                  <a:schemeClr val="tx1"/>
                </a:solidFill>
              </a:rPr>
              <a:t>respecto. Igual </a:t>
            </a:r>
            <a:r>
              <a:rPr lang="es-CL" sz="1200" dirty="0" smtClean="0">
                <a:solidFill>
                  <a:schemeClr val="tx1"/>
                </a:solidFill>
              </a:rPr>
              <a:t>prohibición regirá para las personas que presten servicios y que hayan tenido conocimiento de la circunstancia de haberse requerido o remitido información a la UAF.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dirty="0" smtClean="0">
                <a:solidFill>
                  <a:schemeClr val="tx1"/>
                </a:solidFill>
              </a:rPr>
              <a:t>Artículo </a:t>
            </a:r>
            <a:r>
              <a:rPr lang="es-CL" sz="1200" b="1" dirty="0" smtClean="0">
                <a:solidFill>
                  <a:schemeClr val="tx1"/>
                </a:solidFill>
              </a:rPr>
              <a:t>7° </a:t>
            </a:r>
            <a:r>
              <a:rPr lang="es-CL" sz="1200" dirty="0">
                <a:solidFill>
                  <a:schemeClr val="tx1"/>
                </a:solidFill>
              </a:rPr>
              <a:t>l</a:t>
            </a:r>
            <a:r>
              <a:rPr lang="es-CL" sz="1200" dirty="0" smtClean="0">
                <a:solidFill>
                  <a:schemeClr val="tx1"/>
                </a:solidFill>
              </a:rPr>
              <a:t>a infracción de lo dispuesto en el artículo 6° será castigada con la pena de presidio menor en sus grados medio a máximo y multa de 100 a 400 UTM. </a:t>
            </a:r>
            <a:endParaRPr lang="es-CL" sz="1000" dirty="0" smtClean="0">
              <a:solidFill>
                <a:schemeClr val="tx1"/>
              </a:solidFill>
            </a:endParaRPr>
          </a:p>
          <a:p>
            <a:pPr algn="just"/>
            <a:endParaRPr lang="es-CL" sz="1000" b="1" dirty="0">
              <a:solidFill>
                <a:schemeClr val="tx1"/>
              </a:solidFill>
            </a:endParaRPr>
          </a:p>
        </p:txBody>
      </p:sp>
      <p:sp>
        <p:nvSpPr>
          <p:cNvPr id="20" name="Llamada rectangular redondeada 19"/>
          <p:cNvSpPr/>
          <p:nvPr/>
        </p:nvSpPr>
        <p:spPr>
          <a:xfrm>
            <a:off x="251520" y="116632"/>
            <a:ext cx="4765008" cy="1008112"/>
          </a:xfrm>
          <a:prstGeom prst="wedgeRoundRectCallou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000" b="1" dirty="0" smtClean="0">
              <a:solidFill>
                <a:schemeClr val="bg1"/>
              </a:solidFill>
            </a:endParaRPr>
          </a:p>
          <a:p>
            <a:pPr algn="ctr"/>
            <a:endParaRPr lang="es-CL" sz="12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200" b="1" dirty="0" smtClean="0">
                <a:solidFill>
                  <a:schemeClr val="bg1"/>
                </a:solidFill>
              </a:rPr>
              <a:t>La POLÍTICA DE PREVENCIÓN Y DETECCIÓN DE LA/FT/DF establece los principios y lineamientos para una adecuada adopción, implementación y operación de un Sistema de Prevención de Lavado de Activos (LA), Financiamiento del Terrorismo (FT) y Delitos Funcionarios (DF) , los cuales se resumen a continuación: </a:t>
            </a:r>
            <a:endParaRPr lang="es-CL" sz="1200" b="1" dirty="0">
              <a:ln>
                <a:solidFill>
                  <a:srgbClr val="00B0F0"/>
                </a:solidFill>
              </a:ln>
              <a:solidFill>
                <a:schemeClr val="bg1"/>
              </a:solidFill>
            </a:endParaRPr>
          </a:p>
          <a:p>
            <a:pPr algn="ctr"/>
            <a:endParaRPr lang="es-CL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251521" y="1340768"/>
            <a:ext cx="4799124" cy="52565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u="sng" dirty="0" smtClean="0">
                <a:solidFill>
                  <a:schemeClr val="tx1"/>
                </a:solidFill>
              </a:rPr>
              <a:t>Funcionamiento del Sistema de Prevención:</a:t>
            </a:r>
            <a:r>
              <a:rPr lang="es-CL" sz="1200" dirty="0" smtClean="0">
                <a:solidFill>
                  <a:schemeClr val="tx1"/>
                </a:solidFill>
              </a:rPr>
              <a:t> se velará por mantener un modelo de organización, administración y supervisión adecuado para la prevención de LA/FT/DF.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u="sng" dirty="0" smtClean="0">
                <a:solidFill>
                  <a:schemeClr val="tx1"/>
                </a:solidFill>
              </a:rPr>
              <a:t>Difusión y Capacitación del Sistema de Prevención</a:t>
            </a:r>
            <a:r>
              <a:rPr lang="es-CL" sz="1200" dirty="0" smtClean="0">
                <a:solidFill>
                  <a:schemeClr val="tx1"/>
                </a:solidFill>
              </a:rPr>
              <a:t>: el principal instrumento de comunicación del Sistema de Prevención de LA/FT/DF es la capacitación y difusión a todos los funcionarios.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u="sng" dirty="0" smtClean="0">
                <a:solidFill>
                  <a:schemeClr val="tx1"/>
                </a:solidFill>
              </a:rPr>
              <a:t>Confidencialidad del Sistema de Prevención</a:t>
            </a:r>
            <a:r>
              <a:rPr lang="es-CL" sz="1200" dirty="0" smtClean="0">
                <a:solidFill>
                  <a:schemeClr val="tx1"/>
                </a:solidFill>
              </a:rPr>
              <a:t>: </a:t>
            </a:r>
            <a:r>
              <a:rPr lang="es-CL" sz="1200" dirty="0">
                <a:solidFill>
                  <a:schemeClr val="tx1"/>
                </a:solidFill>
              </a:rPr>
              <a:t>l</a:t>
            </a:r>
            <a:r>
              <a:rPr lang="es-CL" sz="1200" dirty="0" smtClean="0">
                <a:solidFill>
                  <a:schemeClr val="tx1"/>
                </a:solidFill>
              </a:rPr>
              <a:t>os artículos 6° y 7° de la Ley N° 19.913, establecen que las instituciones públicas y los funcionarios que las integran, se encuentran afectos a la prohibición de informar al afectado, o a terceras personas, el haber remitido un Reporte de Operación Sospechosa (ROS) a la Unidad de Análisis Financiero (UAF), así como de proporcionar cualquier antecedente al respecto por parte del Funcionario Responsable. La infracción a esta prohibición es constitutiva de delito de acción penal pública. La información que se deriva del funcionamiento del Sistema se cataloga como “</a:t>
            </a:r>
            <a:r>
              <a:rPr lang="es-CL" sz="1200" b="1" dirty="0" smtClean="0">
                <a:solidFill>
                  <a:schemeClr val="tx1"/>
                </a:solidFill>
              </a:rPr>
              <a:t>confidencial</a:t>
            </a:r>
            <a:r>
              <a:rPr lang="es-CL" sz="1200" dirty="0" smtClean="0">
                <a:solidFill>
                  <a:schemeClr val="tx1"/>
                </a:solidFill>
              </a:rPr>
              <a:t>”.       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u="sng" dirty="0" smtClean="0">
                <a:solidFill>
                  <a:schemeClr val="tx1"/>
                </a:solidFill>
              </a:rPr>
              <a:t>Entorno del Sistema de Prevención:</a:t>
            </a:r>
            <a:r>
              <a:rPr lang="es-CL" sz="1200" dirty="0">
                <a:solidFill>
                  <a:schemeClr val="tx1"/>
                </a:solidFill>
              </a:rPr>
              <a:t> </a:t>
            </a:r>
            <a:r>
              <a:rPr lang="es-CL" sz="1200" dirty="0" smtClean="0">
                <a:solidFill>
                  <a:schemeClr val="tx1"/>
                </a:solidFill>
              </a:rPr>
              <a:t>el Código de Ética, los anexos de los contratos del personal, los anexos de los contratos de los proveedores y los anexos de los contratistas o terceros prestadores de servicios, constituyen los elementos corporativos legales y laborales que se asocian al entorno de control.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es-CL" sz="1200" b="1" u="sng" dirty="0" smtClean="0">
                <a:solidFill>
                  <a:schemeClr val="tx1"/>
                </a:solidFill>
              </a:rPr>
              <a:t>Código de Ética</a:t>
            </a:r>
            <a:r>
              <a:rPr lang="es-CL" sz="1200" b="1" dirty="0" smtClean="0">
                <a:solidFill>
                  <a:schemeClr val="tx1"/>
                </a:solidFill>
              </a:rPr>
              <a:t>:</a:t>
            </a:r>
            <a:r>
              <a:rPr lang="es-CL" sz="1200" dirty="0" smtClean="0">
                <a:solidFill>
                  <a:schemeClr val="tx1"/>
                </a:solidFill>
              </a:rPr>
              <a:t> el Código de Ética es una guía orientadora de las conductas que deben observar y practicar todos quienes se desempeñen en la organización y en este contexto, su incumplimiento resulta una señal de alerta que debe ser informada al Funcionario Responsable. </a:t>
            </a:r>
          </a:p>
        </p:txBody>
      </p:sp>
      <p:sp>
        <p:nvSpPr>
          <p:cNvPr id="3" name="Llamada rectangular redondeada 2"/>
          <p:cNvSpPr/>
          <p:nvPr/>
        </p:nvSpPr>
        <p:spPr>
          <a:xfrm>
            <a:off x="5364088" y="884919"/>
            <a:ext cx="3556957" cy="864096"/>
          </a:xfrm>
          <a:prstGeom prst="wedgeRoundRectCallou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300" b="1" dirty="0" smtClean="0">
                <a:solidFill>
                  <a:schemeClr val="bg1"/>
                </a:solidFill>
              </a:rPr>
              <a:t>CONFIDENCIALIDAD                                                              </a:t>
            </a:r>
            <a:r>
              <a:rPr lang="es-CL" sz="1200" b="1" dirty="0" smtClean="0">
                <a:solidFill>
                  <a:schemeClr val="bg1"/>
                </a:solidFill>
              </a:rPr>
              <a:t>del deber de informar, según las disposiciones  establecidas  en los </a:t>
            </a:r>
            <a:r>
              <a:rPr lang="es-CL" sz="1200" b="1" dirty="0" smtClean="0">
                <a:solidFill>
                  <a:schemeClr val="bg1"/>
                </a:solidFill>
              </a:rPr>
              <a:t>artículos 6</a:t>
            </a:r>
            <a:r>
              <a:rPr lang="es-CL" sz="1200" b="1" dirty="0" smtClean="0">
                <a:solidFill>
                  <a:schemeClr val="bg1"/>
                </a:solidFill>
              </a:rPr>
              <a:t>° y 7° de la Ley N° 19.913, que señalan lo siguiente en general:</a:t>
            </a:r>
            <a:endParaRPr lang="es-CL" sz="1200" dirty="0"/>
          </a:p>
        </p:txBody>
      </p:sp>
      <p:sp>
        <p:nvSpPr>
          <p:cNvPr id="2" name="Flecha derecha 1"/>
          <p:cNvSpPr/>
          <p:nvPr/>
        </p:nvSpPr>
        <p:spPr>
          <a:xfrm rot="20982192">
            <a:off x="4947085" y="3202134"/>
            <a:ext cx="736588" cy="579324"/>
          </a:xfrm>
          <a:prstGeom prst="rightArrow">
            <a:avLst>
              <a:gd name="adj1" fmla="val 50000"/>
              <a:gd name="adj2" fmla="val 6209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ln>
                <a:solidFill>
                  <a:schemeClr val="tx2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24226</TotalTime>
  <Words>461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Vasquez Toro</dc:creator>
  <cp:lastModifiedBy>Carolina Hidalgo</cp:lastModifiedBy>
  <cp:revision>170</cp:revision>
  <cp:lastPrinted>2019-10-01T16:40:56Z</cp:lastPrinted>
  <dcterms:created xsi:type="dcterms:W3CDTF">2017-08-01T12:15:36Z</dcterms:created>
  <dcterms:modified xsi:type="dcterms:W3CDTF">2019-10-01T22:42:31Z</dcterms:modified>
</cp:coreProperties>
</file>