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4500" cy="9982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19" autoAdjust="0"/>
    <p:restoredTop sz="94660"/>
  </p:normalViewPr>
  <p:slideViewPr>
    <p:cSldViewPr>
      <p:cViewPr varScale="1">
        <p:scale>
          <a:sx n="110" d="100"/>
          <a:sy n="110" d="100"/>
        </p:scale>
        <p:origin x="102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12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1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87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8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17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50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38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3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6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19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57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450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000">
              <a:srgbClr val="F3F6F8"/>
            </a:gs>
            <a:gs pos="0">
              <a:schemeClr val="accent1">
                <a:lumMod val="5000"/>
                <a:lumOff val="95000"/>
              </a:schemeClr>
            </a:gs>
            <a:gs pos="77391">
              <a:srgbClr val="DADADA"/>
            </a:gs>
            <a:gs pos="99000">
              <a:schemeClr val="bg1">
                <a:lumMod val="85000"/>
              </a:schemeClr>
            </a:gs>
            <a:gs pos="0">
              <a:schemeClr val="tx1"/>
            </a:gs>
            <a:gs pos="99000">
              <a:schemeClr val="accent1">
                <a:lumMod val="30000"/>
                <a:lumOff val="7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dibujos de personas pens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4 Llamada rectangular redondeada"/>
          <p:cNvSpPr/>
          <p:nvPr/>
        </p:nvSpPr>
        <p:spPr>
          <a:xfrm>
            <a:off x="683568" y="1055759"/>
            <a:ext cx="1862609" cy="501033"/>
          </a:xfrm>
          <a:prstGeom prst="wedgeRoundRectCallout">
            <a:avLst>
              <a:gd name="adj1" fmla="val -16873"/>
              <a:gd name="adj2" fmla="val 85588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¿De qué trata la Ley N° 19.913?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6" name="AutoShape 5" descr="Resultado de imagen para dibujos de personas pensando"/>
          <p:cNvSpPr>
            <a:spLocks noChangeAspect="1" noChangeArrowheads="1"/>
          </p:cNvSpPr>
          <p:nvPr/>
        </p:nvSpPr>
        <p:spPr bwMode="auto">
          <a:xfrm>
            <a:off x="8839200" y="64515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7 Rectángulo redondeado"/>
          <p:cNvSpPr/>
          <p:nvPr/>
        </p:nvSpPr>
        <p:spPr>
          <a:xfrm>
            <a:off x="680608" y="1876016"/>
            <a:ext cx="2031742" cy="4289288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>
                <a:solidFill>
                  <a:schemeClr val="tx1"/>
                </a:solidFill>
              </a:rPr>
              <a:t>La Ley N° 19.913, crea la Unidad de Análisis Financiero (UAF) y </a:t>
            </a:r>
            <a:r>
              <a:rPr lang="es-CL" sz="1000" dirty="0" smtClean="0">
                <a:solidFill>
                  <a:schemeClr val="tx1"/>
                </a:solidFill>
              </a:rPr>
              <a:t>su objetivo es </a:t>
            </a:r>
            <a:r>
              <a:rPr lang="es-CL" sz="1000" dirty="0">
                <a:solidFill>
                  <a:schemeClr val="tx1"/>
                </a:solidFill>
              </a:rPr>
              <a:t>prevenir e impedir la utilización del sistema financiero, y de otros sectores de la actividad económica chilena, para la comisión de los delitos de lavado de activos (LA) y financiamiento del terrorismo (FT</a:t>
            </a:r>
            <a:r>
              <a:rPr lang="es-CL" sz="1000" dirty="0" smtClean="0">
                <a:solidFill>
                  <a:schemeClr val="tx1"/>
                </a:solidFill>
              </a:rPr>
              <a:t>).  </a:t>
            </a: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r>
              <a:rPr lang="es-CL" sz="1000" dirty="0">
                <a:solidFill>
                  <a:schemeClr val="tx1"/>
                </a:solidFill>
              </a:rPr>
              <a:t>Las </a:t>
            </a:r>
            <a:r>
              <a:rPr lang="es-CL" sz="1000" dirty="0" smtClean="0">
                <a:solidFill>
                  <a:schemeClr val="tx1"/>
                </a:solidFill>
              </a:rPr>
              <a:t>superintendencias, servicios </a:t>
            </a:r>
            <a:r>
              <a:rPr lang="es-CL" sz="1000" dirty="0">
                <a:solidFill>
                  <a:schemeClr val="tx1"/>
                </a:solidFill>
              </a:rPr>
              <a:t>y </a:t>
            </a:r>
            <a:r>
              <a:rPr lang="es-CL" sz="1000" dirty="0" smtClean="0">
                <a:solidFill>
                  <a:schemeClr val="tx1"/>
                </a:solidFill>
              </a:rPr>
              <a:t>órganos públicos, </a:t>
            </a:r>
            <a:r>
              <a:rPr lang="es-CL" sz="1000" dirty="0">
                <a:solidFill>
                  <a:schemeClr val="tx1"/>
                </a:solidFill>
              </a:rPr>
              <a:t>señalados </a:t>
            </a:r>
            <a:r>
              <a:rPr lang="es-CL" sz="1000" dirty="0" smtClean="0">
                <a:solidFill>
                  <a:schemeClr val="tx1"/>
                </a:solidFill>
              </a:rPr>
              <a:t>en la Ley </a:t>
            </a:r>
            <a:r>
              <a:rPr lang="es-CL" sz="1000" dirty="0">
                <a:solidFill>
                  <a:schemeClr val="tx1"/>
                </a:solidFill>
              </a:rPr>
              <a:t>Nº 18.575, orgánica constitucional de Bases Generales de la Administración del </a:t>
            </a:r>
            <a:r>
              <a:rPr lang="es-CL" sz="1000" dirty="0" smtClean="0">
                <a:solidFill>
                  <a:schemeClr val="tx1"/>
                </a:solidFill>
              </a:rPr>
              <a:t>Estado</a:t>
            </a:r>
            <a:r>
              <a:rPr lang="es-CL" sz="1000" dirty="0">
                <a:solidFill>
                  <a:schemeClr val="tx1"/>
                </a:solidFill>
              </a:rPr>
              <a:t>, </a:t>
            </a:r>
            <a:r>
              <a:rPr lang="es-CL" sz="1000" dirty="0" smtClean="0">
                <a:solidFill>
                  <a:schemeClr val="tx1"/>
                </a:solidFill>
              </a:rPr>
              <a:t>estarán </a:t>
            </a:r>
            <a:r>
              <a:rPr lang="es-CL" sz="1000" dirty="0">
                <a:solidFill>
                  <a:schemeClr val="tx1"/>
                </a:solidFill>
              </a:rPr>
              <a:t>obligados a informar sobre operaciones </a:t>
            </a:r>
            <a:r>
              <a:rPr lang="es-CL" sz="1000" dirty="0" smtClean="0">
                <a:solidFill>
                  <a:schemeClr val="tx1"/>
                </a:solidFill>
              </a:rPr>
              <a:t>sospechosas, </a:t>
            </a:r>
            <a:r>
              <a:rPr lang="es-CL" sz="1000" dirty="0">
                <a:solidFill>
                  <a:schemeClr val="tx1"/>
                </a:solidFill>
              </a:rPr>
              <a:t>que adviertan en el ejercicio de sus </a:t>
            </a:r>
            <a:r>
              <a:rPr lang="es-CL" sz="1000" dirty="0" smtClean="0">
                <a:solidFill>
                  <a:schemeClr val="tx1"/>
                </a:solidFill>
              </a:rPr>
              <a:t>funciones, a la UAF a través de un Reporte de Operación Sospechosa (ROS).  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3649455" y="4950388"/>
            <a:ext cx="2331806" cy="1718972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La Circular N° 20/2015  del Ministerio de Hacienda,  instruyó la designación de un Funcionario Responsable de reportar operaciones sospechosas y mediante Resolución Exenta N°1504/2017, se designa a </a:t>
            </a:r>
            <a:r>
              <a:rPr lang="es-CL" sz="1000" dirty="0" smtClean="0">
                <a:solidFill>
                  <a:srgbClr val="00B0F0"/>
                </a:solidFill>
              </a:rPr>
              <a:t>la Jefa del Departamento de Planificación y Control Institucional, Carolina Hidalgo Mandujano</a:t>
            </a:r>
            <a:r>
              <a:rPr lang="es-CL" sz="1000" dirty="0" smtClean="0">
                <a:solidFill>
                  <a:schemeClr val="tx1"/>
                </a:solidFill>
              </a:rPr>
              <a:t>.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3649455" y="4048405"/>
            <a:ext cx="2196147" cy="676739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¿Quién es el Responsable de elaborar y remitir el Reporte de Operación Sospechosa (ROS) a la UAF?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" name="1 Proceso alternativo"/>
          <p:cNvSpPr/>
          <p:nvPr/>
        </p:nvSpPr>
        <p:spPr>
          <a:xfrm>
            <a:off x="334615" y="82781"/>
            <a:ext cx="8629873" cy="463635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solidFill>
                  <a:schemeClr val="bg1"/>
                </a:solidFill>
              </a:rPr>
              <a:t>Ley N° 19.913 crea la Unidad de Análisis Financiero (UAF) para prevenir e impedir la comisión de delitos funcionarios (DF), de lavado de activos (LA) y financiamiento del terrorismo (FT). </a:t>
            </a:r>
          </a:p>
        </p:txBody>
      </p:sp>
      <p:sp>
        <p:nvSpPr>
          <p:cNvPr id="3" name="AutoShape 2" descr="Resultado de imagen para delito funcionar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17 Proceso alternativo"/>
          <p:cNvSpPr/>
          <p:nvPr/>
        </p:nvSpPr>
        <p:spPr>
          <a:xfrm>
            <a:off x="3649455" y="1566012"/>
            <a:ext cx="2074673" cy="2367044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Todo </a:t>
            </a:r>
            <a:r>
              <a:rPr lang="es-CL" sz="1000" dirty="0">
                <a:solidFill>
                  <a:schemeClr val="tx1"/>
                </a:solidFill>
              </a:rPr>
              <a:t>acto, operación o  transacción que, de acuerdo con los usos y costumbres de la actividad de que se trate, resulte inusual o carente de justificación económica o jurídica </a:t>
            </a:r>
            <a:r>
              <a:rPr lang="es-CL" sz="1000" dirty="0" smtClean="0">
                <a:solidFill>
                  <a:schemeClr val="tx1"/>
                </a:solidFill>
              </a:rPr>
              <a:t>aparente</a:t>
            </a:r>
            <a:r>
              <a:rPr lang="es-CL" sz="1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18 Llamada rectangular redondeada"/>
          <p:cNvSpPr/>
          <p:nvPr/>
        </p:nvSpPr>
        <p:spPr>
          <a:xfrm>
            <a:off x="3362896" y="672486"/>
            <a:ext cx="2433240" cy="596274"/>
          </a:xfrm>
          <a:prstGeom prst="wedgeRoundRectCallout">
            <a:avLst>
              <a:gd name="adj1" fmla="val -11998"/>
              <a:gd name="adj2" fmla="val 81990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¿Qué es una </a:t>
            </a:r>
            <a:r>
              <a:rPr lang="es-CL" sz="1000" b="1" dirty="0">
                <a:solidFill>
                  <a:schemeClr val="bg1"/>
                </a:solidFill>
              </a:rPr>
              <a:t>operación </a:t>
            </a:r>
            <a:r>
              <a:rPr lang="es-CL" sz="1000" b="1" dirty="0" smtClean="0">
                <a:solidFill>
                  <a:schemeClr val="bg1"/>
                </a:solidFill>
              </a:rPr>
              <a:t>sospechosa (OS)?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1" name="15 Llamada rectangular redondeada"/>
          <p:cNvSpPr/>
          <p:nvPr/>
        </p:nvSpPr>
        <p:spPr>
          <a:xfrm>
            <a:off x="6613100" y="4077072"/>
            <a:ext cx="2196147" cy="531610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 smtClean="0">
                <a:solidFill>
                  <a:schemeClr val="bg1"/>
                </a:solidFill>
              </a:rPr>
              <a:t>¿</a:t>
            </a:r>
            <a:r>
              <a:rPr lang="es-CL" sz="1000" b="1" dirty="0" smtClean="0">
                <a:solidFill>
                  <a:schemeClr val="bg1"/>
                </a:solidFill>
              </a:rPr>
              <a:t>Qué hace con el ROS la Unidad de Análisis Financiero (UAF)?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2" name="10 Llamada rectangular redondeada"/>
          <p:cNvSpPr/>
          <p:nvPr/>
        </p:nvSpPr>
        <p:spPr>
          <a:xfrm>
            <a:off x="6588225" y="4869160"/>
            <a:ext cx="2304255" cy="1080120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La UAF realiza </a:t>
            </a:r>
            <a:r>
              <a:rPr lang="es-CL" sz="1000" dirty="0">
                <a:solidFill>
                  <a:schemeClr val="tx1"/>
                </a:solidFill>
              </a:rPr>
              <a:t>inteligencia financiera </a:t>
            </a:r>
            <a:r>
              <a:rPr lang="es-CL" sz="1000" dirty="0" smtClean="0">
                <a:solidFill>
                  <a:schemeClr val="tx1"/>
                </a:solidFill>
              </a:rPr>
              <a:t>para detectar </a:t>
            </a:r>
            <a:r>
              <a:rPr lang="es-CL" sz="1000" dirty="0">
                <a:solidFill>
                  <a:schemeClr val="tx1"/>
                </a:solidFill>
              </a:rPr>
              <a:t>señales indiciarias de lavado de activos y/o financiamiento del </a:t>
            </a:r>
            <a:r>
              <a:rPr lang="es-CL" sz="1000" dirty="0" smtClean="0">
                <a:solidFill>
                  <a:schemeClr val="tx1"/>
                </a:solidFill>
              </a:rPr>
              <a:t>terrorismo.</a:t>
            </a:r>
            <a:endParaRPr lang="es-CL" sz="1000" dirty="0">
              <a:solidFill>
                <a:schemeClr val="tx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1646674"/>
            <a:ext cx="1014485" cy="1014485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 rot="19360035">
            <a:off x="2798772" y="2705009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Flecha derecha 16"/>
          <p:cNvSpPr/>
          <p:nvPr/>
        </p:nvSpPr>
        <p:spPr>
          <a:xfrm rot="1977219">
            <a:off x="2816190" y="5098866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Flecha derecha 19"/>
          <p:cNvSpPr/>
          <p:nvPr/>
        </p:nvSpPr>
        <p:spPr>
          <a:xfrm rot="5400000">
            <a:off x="7219913" y="3373376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15 Llamada rectangular redondeada"/>
          <p:cNvSpPr/>
          <p:nvPr/>
        </p:nvSpPr>
        <p:spPr>
          <a:xfrm>
            <a:off x="6552317" y="762440"/>
            <a:ext cx="2196147" cy="794352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0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</a:t>
            </a:r>
            <a:r>
              <a:rPr lang="es-CL" sz="1000" b="1" dirty="0">
                <a:solidFill>
                  <a:schemeClr val="bg1"/>
                </a:solidFill>
              </a:rPr>
              <a:t>Quiénes son los responsables de reportar </a:t>
            </a:r>
            <a:r>
              <a:rPr lang="es-CL" sz="1000" b="1" dirty="0" smtClean="0">
                <a:solidFill>
                  <a:schemeClr val="bg1"/>
                </a:solidFill>
              </a:rPr>
              <a:t>a la Funcionaria Responsable de una operación sospechosa (OS)?</a:t>
            </a:r>
            <a:endParaRPr lang="es-CL" sz="1000" b="1" dirty="0">
              <a:solidFill>
                <a:schemeClr val="bg1"/>
              </a:solidFill>
            </a:endParaRPr>
          </a:p>
          <a:p>
            <a:pPr algn="ctr"/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5" name="10 Llamada rectangular redondeada"/>
          <p:cNvSpPr/>
          <p:nvPr/>
        </p:nvSpPr>
        <p:spPr>
          <a:xfrm>
            <a:off x="6709790" y="1842217"/>
            <a:ext cx="2129410" cy="1226743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 smtClean="0">
                <a:solidFill>
                  <a:schemeClr val="tx1"/>
                </a:solidFill>
              </a:rPr>
              <a:t>Todo el personal del GORE debe informar a la Jefatura del Departamento de Planificación y Control Institucional, Carolina Hidalgo Mandujano, de una posible operación sospechosa.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26" name="Flecha derecha 25"/>
          <p:cNvSpPr/>
          <p:nvPr/>
        </p:nvSpPr>
        <p:spPr>
          <a:xfrm rot="740029">
            <a:off x="5812543" y="1903920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07079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22071</TotalTime>
  <Words>350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Vasquez Toro</dc:creator>
  <cp:lastModifiedBy>Jaime Calderon</cp:lastModifiedBy>
  <cp:revision>82</cp:revision>
  <cp:lastPrinted>2019-10-01T16:34:13Z</cp:lastPrinted>
  <dcterms:created xsi:type="dcterms:W3CDTF">2017-08-01T12:15:36Z</dcterms:created>
  <dcterms:modified xsi:type="dcterms:W3CDTF">2019-10-01T18:43:54Z</dcterms:modified>
</cp:coreProperties>
</file>