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1" r:id="rId2"/>
  </p:sldMasterIdLst>
  <p:notesMasterIdLst>
    <p:notesMasterId r:id="rId133"/>
  </p:notesMasterIdLst>
  <p:sldIdLst>
    <p:sldId id="256" r:id="rId3"/>
    <p:sldId id="1059" r:id="rId4"/>
    <p:sldId id="409" r:id="rId5"/>
    <p:sldId id="10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6" r:id="rId32"/>
    <p:sldId id="288" r:id="rId33"/>
    <p:sldId id="289" r:id="rId34"/>
    <p:sldId id="291" r:id="rId35"/>
    <p:sldId id="292" r:id="rId36"/>
    <p:sldId id="293" r:id="rId37"/>
    <p:sldId id="295" r:id="rId38"/>
    <p:sldId id="296"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290" r:id="rId52"/>
    <p:sldId id="1062" r:id="rId53"/>
    <p:sldId id="1063" r:id="rId54"/>
    <p:sldId id="1064" r:id="rId55"/>
    <p:sldId id="1065" r:id="rId56"/>
    <p:sldId id="1066" r:id="rId57"/>
    <p:sldId id="1067" r:id="rId58"/>
    <p:sldId id="1068" r:id="rId59"/>
    <p:sldId id="1069" r:id="rId60"/>
    <p:sldId id="1070" r:id="rId61"/>
    <p:sldId id="395" r:id="rId62"/>
    <p:sldId id="325" r:id="rId63"/>
    <p:sldId id="327" r:id="rId64"/>
    <p:sldId id="328" r:id="rId65"/>
    <p:sldId id="329" r:id="rId66"/>
    <p:sldId id="330"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1071" r:id="rId112"/>
    <p:sldId id="1072" r:id="rId113"/>
    <p:sldId id="1073" r:id="rId114"/>
    <p:sldId id="1074" r:id="rId115"/>
    <p:sldId id="1075" r:id="rId116"/>
    <p:sldId id="1076" r:id="rId117"/>
    <p:sldId id="1077" r:id="rId118"/>
    <p:sldId id="1078" r:id="rId119"/>
    <p:sldId id="1079" r:id="rId120"/>
    <p:sldId id="1080" r:id="rId121"/>
    <p:sldId id="1081" r:id="rId122"/>
    <p:sldId id="1082" r:id="rId123"/>
    <p:sldId id="1083" r:id="rId124"/>
    <p:sldId id="1085" r:id="rId125"/>
    <p:sldId id="376" r:id="rId126"/>
    <p:sldId id="377" r:id="rId127"/>
    <p:sldId id="378" r:id="rId128"/>
    <p:sldId id="379" r:id="rId129"/>
    <p:sldId id="380" r:id="rId130"/>
    <p:sldId id="381" r:id="rId131"/>
    <p:sldId id="1058" r:id="rId132"/>
  </p:sldIdLst>
  <p:sldSz cx="9144000" cy="6858000" type="screen4x3"/>
  <p:notesSz cx="9144000" cy="6858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C67365-3939-4642-A722-7EA9FF44EDC1}" v="14" dt="2021-05-17T19:11:57.0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67" d="100"/>
          <a:sy n="67" d="100"/>
        </p:scale>
        <p:origin x="1416"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microsoft.com/office/2015/10/relationships/revisionInfo" Target="revisionInfo.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4BB6CA8-C6D9-464C-9E39-04DFE65D1713}" type="datetimeFigureOut">
              <a:rPr lang="es-CL" smtClean="0"/>
              <a:t>07/07/2021</a:t>
            </a:fld>
            <a:endParaRPr lang="es-CL"/>
          </a:p>
        </p:txBody>
      </p:sp>
      <p:sp>
        <p:nvSpPr>
          <p:cNvPr id="4" name="Marcador de imagen d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4900CA8-908B-4F6D-A6E4-4952A8BEE072}" type="slidenum">
              <a:rPr lang="es-CL" smtClean="0"/>
              <a:t>‹Nº›</a:t>
            </a:fld>
            <a:endParaRPr lang="es-CL"/>
          </a:p>
        </p:txBody>
      </p:sp>
    </p:spTree>
    <p:extLst>
      <p:ext uri="{BB962C8B-B14F-4D97-AF65-F5344CB8AC3E}">
        <p14:creationId xmlns:p14="http://schemas.microsoft.com/office/powerpoint/2010/main" val="2228210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C57719C7-EE70-404C-96DB-A3E4E985B0F2}" type="slidenum">
              <a:rPr lang="es-CL" smtClean="0"/>
              <a:t>1</a:t>
            </a:fld>
            <a:endParaRPr lang="es-CL"/>
          </a:p>
        </p:txBody>
      </p:sp>
    </p:spTree>
    <p:extLst>
      <p:ext uri="{BB962C8B-B14F-4D97-AF65-F5344CB8AC3E}">
        <p14:creationId xmlns:p14="http://schemas.microsoft.com/office/powerpoint/2010/main" val="95816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a:extLst>
              <a:ext uri="{FF2B5EF4-FFF2-40B4-BE49-F238E27FC236}">
                <a16:creationId xmlns="" xmlns:a16="http://schemas.microsoft.com/office/drawing/2014/main" id="{D3E4F050-40A4-46A3-A653-69FC4A058C85}"/>
              </a:ext>
            </a:extLst>
          </p:cNvPr>
          <p:cNvSpPr>
            <a:spLocks noGrp="1" noRot="1" noChangeAspect="1" noChangeArrowheads="1" noTextEdit="1"/>
          </p:cNvSpPr>
          <p:nvPr>
            <p:ph type="sldImg"/>
          </p:nvPr>
        </p:nvSpPr>
        <p:spPr>
          <a:ln/>
        </p:spPr>
      </p:sp>
      <p:sp>
        <p:nvSpPr>
          <p:cNvPr id="11267" name="2 Marcador de notas">
            <a:extLst>
              <a:ext uri="{FF2B5EF4-FFF2-40B4-BE49-F238E27FC236}">
                <a16:creationId xmlns="" xmlns:a16="http://schemas.microsoft.com/office/drawing/2014/main" id="{A1292C5A-4201-4ECA-9FC7-7B127E877370}"/>
              </a:ext>
            </a:extLst>
          </p:cNvPr>
          <p:cNvSpPr>
            <a:spLocks noGrp="1" noChangeArrowheads="1"/>
          </p:cNvSpPr>
          <p:nvPr>
            <p:ph type="body" idx="1"/>
          </p:nvPr>
        </p:nvSpPr>
        <p:spPr>
          <a:noFill/>
        </p:spPr>
        <p:txBody>
          <a:bodyPr/>
          <a:lstStyle/>
          <a:p>
            <a:endParaRPr lang="es-CL" altLang="es-CL"/>
          </a:p>
        </p:txBody>
      </p:sp>
      <p:sp>
        <p:nvSpPr>
          <p:cNvPr id="11268" name="3 Marcador de número de diapositiva">
            <a:extLst>
              <a:ext uri="{FF2B5EF4-FFF2-40B4-BE49-F238E27FC236}">
                <a16:creationId xmlns="" xmlns:a16="http://schemas.microsoft.com/office/drawing/2014/main" id="{D11E7CD9-1145-430B-9C9C-03197CEDBA54}"/>
              </a:ext>
            </a:extLst>
          </p:cNvPr>
          <p:cNvSpPr>
            <a:spLocks noGrp="1"/>
          </p:cNvSpPr>
          <p:nvPr>
            <p:ph type="sldNum" sz="quarter" idx="5"/>
          </p:nvPr>
        </p:nvSpPr>
        <p:spPr>
          <a:noFill/>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6EDB5E-69EE-447E-8FC6-013F35F0023D}" type="slidenum">
              <a:rPr kumimoji="0" lang="es-ES" altLang="es-CL"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S" altLang="es-CL"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5325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a:extLst>
              <a:ext uri="{FF2B5EF4-FFF2-40B4-BE49-F238E27FC236}">
                <a16:creationId xmlns="" xmlns:a16="http://schemas.microsoft.com/office/drawing/2014/main" id="{D3E4F050-40A4-46A3-A653-69FC4A058C85}"/>
              </a:ext>
            </a:extLst>
          </p:cNvPr>
          <p:cNvSpPr>
            <a:spLocks noGrp="1" noRot="1" noChangeAspect="1" noChangeArrowheads="1" noTextEdit="1"/>
          </p:cNvSpPr>
          <p:nvPr>
            <p:ph type="sldImg"/>
          </p:nvPr>
        </p:nvSpPr>
        <p:spPr>
          <a:ln/>
        </p:spPr>
      </p:sp>
      <p:sp>
        <p:nvSpPr>
          <p:cNvPr id="11267" name="2 Marcador de notas">
            <a:extLst>
              <a:ext uri="{FF2B5EF4-FFF2-40B4-BE49-F238E27FC236}">
                <a16:creationId xmlns="" xmlns:a16="http://schemas.microsoft.com/office/drawing/2014/main" id="{A1292C5A-4201-4ECA-9FC7-7B127E877370}"/>
              </a:ext>
            </a:extLst>
          </p:cNvPr>
          <p:cNvSpPr>
            <a:spLocks noGrp="1" noChangeArrowheads="1"/>
          </p:cNvSpPr>
          <p:nvPr>
            <p:ph type="body" idx="1"/>
          </p:nvPr>
        </p:nvSpPr>
        <p:spPr>
          <a:noFill/>
        </p:spPr>
        <p:txBody>
          <a:bodyPr/>
          <a:lstStyle/>
          <a:p>
            <a:endParaRPr lang="es-CL" altLang="es-CL"/>
          </a:p>
        </p:txBody>
      </p:sp>
      <p:sp>
        <p:nvSpPr>
          <p:cNvPr id="11268" name="3 Marcador de número de diapositiva">
            <a:extLst>
              <a:ext uri="{FF2B5EF4-FFF2-40B4-BE49-F238E27FC236}">
                <a16:creationId xmlns="" xmlns:a16="http://schemas.microsoft.com/office/drawing/2014/main" id="{D11E7CD9-1145-430B-9C9C-03197CEDBA54}"/>
              </a:ext>
            </a:extLst>
          </p:cNvPr>
          <p:cNvSpPr>
            <a:spLocks noGrp="1"/>
          </p:cNvSpPr>
          <p:nvPr>
            <p:ph type="sldNum" sz="quarter" idx="5"/>
          </p:nvPr>
        </p:nvSpPr>
        <p:spPr>
          <a:noFill/>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6EDB5E-69EE-447E-8FC6-013F35F0023D}" type="slidenum">
              <a:rPr kumimoji="0" lang="es-ES" altLang="es-CL"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ES" altLang="es-CL"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135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4900CA8-908B-4F6D-A6E4-4952A8BEE072}" type="slidenum">
              <a:rPr lang="es-CL" smtClean="0"/>
              <a:t>6</a:t>
            </a:fld>
            <a:endParaRPr lang="es-CL"/>
          </a:p>
        </p:txBody>
      </p:sp>
    </p:spTree>
    <p:extLst>
      <p:ext uri="{BB962C8B-B14F-4D97-AF65-F5344CB8AC3E}">
        <p14:creationId xmlns:p14="http://schemas.microsoft.com/office/powerpoint/2010/main" val="158842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137162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117151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30568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ndara"/>
                <a:cs typeface="Candar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419367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39697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ndara"/>
                <a:cs typeface="Candar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289173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 xmlns:a16="http://schemas.microsoft.com/office/drawing/2014/main" id="{32A927EC-EF5A-44A7-BA99-3A1393E1DAFB}"/>
              </a:ext>
            </a:extLst>
          </p:cNvPr>
          <p:cNvSpPr>
            <a:spLocks noGrp="1"/>
          </p:cNvSpPr>
          <p:nvPr>
            <p:ph type="dt" sz="half" idx="10"/>
          </p:nvPr>
        </p:nvSpPr>
        <p:spPr/>
        <p:txBody>
          <a:bodyPr/>
          <a:lstStyle>
            <a:lvl1pPr>
              <a:defRPr/>
            </a:lvl1pPr>
          </a:lstStyle>
          <a:p>
            <a:pPr>
              <a:defRPr/>
            </a:pPr>
            <a:fld id="{BDBD918C-002D-4568-939B-BFF7794CDA94}" type="datetime1">
              <a:rPr lang="es-ES"/>
              <a:pPr>
                <a:defRPr/>
              </a:pPr>
              <a:t>07/07/2021</a:t>
            </a:fld>
            <a:endParaRPr lang="es-ES"/>
          </a:p>
        </p:txBody>
      </p:sp>
      <p:sp>
        <p:nvSpPr>
          <p:cNvPr id="5" name="4 Marcador de pie de página">
            <a:extLst>
              <a:ext uri="{FF2B5EF4-FFF2-40B4-BE49-F238E27FC236}">
                <a16:creationId xmlns="" xmlns:a16="http://schemas.microsoft.com/office/drawing/2014/main" id="{9DE007AF-D4DF-4259-A7A8-C3B7E38D2C8E}"/>
              </a:ext>
            </a:extLst>
          </p:cNvPr>
          <p:cNvSpPr>
            <a:spLocks noGrp="1"/>
          </p:cNvSpPr>
          <p:nvPr>
            <p:ph type="ftr" sz="quarter" idx="11"/>
          </p:nvPr>
        </p:nvSpPr>
        <p:spPr/>
        <p:txBody>
          <a:bodyPr/>
          <a:lstStyle>
            <a:lvl1pPr>
              <a:defRPr/>
            </a:lvl1pPr>
          </a:lstStyle>
          <a:p>
            <a:pPr>
              <a:defRPr/>
            </a:pPr>
            <a:r>
              <a:rPr lang="es-ES"/>
              <a:t> </a:t>
            </a:r>
          </a:p>
        </p:txBody>
      </p:sp>
      <p:sp>
        <p:nvSpPr>
          <p:cNvPr id="6" name="5 Marcador de número de diapositiva">
            <a:extLst>
              <a:ext uri="{FF2B5EF4-FFF2-40B4-BE49-F238E27FC236}">
                <a16:creationId xmlns="" xmlns:a16="http://schemas.microsoft.com/office/drawing/2014/main" id="{C5551408-99E8-418C-B989-6AB8C1B22614}"/>
              </a:ext>
            </a:extLst>
          </p:cNvPr>
          <p:cNvSpPr>
            <a:spLocks noGrp="1"/>
          </p:cNvSpPr>
          <p:nvPr>
            <p:ph type="sldNum" sz="quarter" idx="12"/>
          </p:nvPr>
        </p:nvSpPr>
        <p:spPr/>
        <p:txBody>
          <a:bodyPr/>
          <a:lstStyle>
            <a:lvl1pPr>
              <a:defRPr/>
            </a:lvl1pPr>
          </a:lstStyle>
          <a:p>
            <a:pPr>
              <a:defRPr/>
            </a:pPr>
            <a:fld id="{E90B7428-CBC2-47CA-8B5D-4A8ECE10C520}" type="slidenum">
              <a:rPr lang="es-ES"/>
              <a:pPr>
                <a:defRPr/>
              </a:pPr>
              <a:t>‹Nº›</a:t>
            </a:fld>
            <a:endParaRPr lang="es-ES"/>
          </a:p>
        </p:txBody>
      </p:sp>
    </p:spTree>
    <p:extLst>
      <p:ext uri="{BB962C8B-B14F-4D97-AF65-F5344CB8AC3E}">
        <p14:creationId xmlns:p14="http://schemas.microsoft.com/office/powerpoint/2010/main" val="2592928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 xmlns:a16="http://schemas.microsoft.com/office/drawing/2014/main" id="{3E3DE549-3B00-44AE-8C84-42B40A544EC0}"/>
              </a:ext>
            </a:extLst>
          </p:cNvPr>
          <p:cNvSpPr>
            <a:spLocks noGrp="1"/>
          </p:cNvSpPr>
          <p:nvPr>
            <p:ph type="dt" sz="half" idx="10"/>
          </p:nvPr>
        </p:nvSpPr>
        <p:spPr/>
        <p:txBody>
          <a:bodyPr/>
          <a:lstStyle>
            <a:lvl1pPr>
              <a:defRPr/>
            </a:lvl1pPr>
          </a:lstStyle>
          <a:p>
            <a:pPr>
              <a:defRPr/>
            </a:pPr>
            <a:fld id="{B9965B58-01FC-42AC-BAC9-51C204F1624F}" type="datetime1">
              <a:rPr lang="es-ES"/>
              <a:pPr>
                <a:defRPr/>
              </a:pPr>
              <a:t>07/07/2021</a:t>
            </a:fld>
            <a:endParaRPr lang="es-ES"/>
          </a:p>
        </p:txBody>
      </p:sp>
      <p:sp>
        <p:nvSpPr>
          <p:cNvPr id="5" name="4 Marcador de pie de página">
            <a:extLst>
              <a:ext uri="{FF2B5EF4-FFF2-40B4-BE49-F238E27FC236}">
                <a16:creationId xmlns="" xmlns:a16="http://schemas.microsoft.com/office/drawing/2014/main" id="{7B569C2E-40EB-4B69-A63A-124AD1560AFD}"/>
              </a:ext>
            </a:extLst>
          </p:cNvPr>
          <p:cNvSpPr>
            <a:spLocks noGrp="1"/>
          </p:cNvSpPr>
          <p:nvPr>
            <p:ph type="ftr" sz="quarter" idx="11"/>
          </p:nvPr>
        </p:nvSpPr>
        <p:spPr/>
        <p:txBody>
          <a:bodyPr/>
          <a:lstStyle>
            <a:lvl1pPr>
              <a:defRPr/>
            </a:lvl1pPr>
          </a:lstStyle>
          <a:p>
            <a:pPr>
              <a:defRPr/>
            </a:pPr>
            <a:r>
              <a:rPr lang="es-ES"/>
              <a:t> </a:t>
            </a:r>
          </a:p>
        </p:txBody>
      </p:sp>
      <p:sp>
        <p:nvSpPr>
          <p:cNvPr id="6" name="5 Marcador de número de diapositiva">
            <a:extLst>
              <a:ext uri="{FF2B5EF4-FFF2-40B4-BE49-F238E27FC236}">
                <a16:creationId xmlns="" xmlns:a16="http://schemas.microsoft.com/office/drawing/2014/main" id="{4777D62A-77E6-4EE7-87D1-F512F4D0CC02}"/>
              </a:ext>
            </a:extLst>
          </p:cNvPr>
          <p:cNvSpPr>
            <a:spLocks noGrp="1"/>
          </p:cNvSpPr>
          <p:nvPr>
            <p:ph type="sldNum" sz="quarter" idx="12"/>
          </p:nvPr>
        </p:nvSpPr>
        <p:spPr/>
        <p:txBody>
          <a:bodyPr/>
          <a:lstStyle>
            <a:lvl1pPr>
              <a:defRPr/>
            </a:lvl1pPr>
          </a:lstStyle>
          <a:p>
            <a:pPr>
              <a:defRPr/>
            </a:pPr>
            <a:fld id="{ADC38B48-4891-4F96-AC70-661A77A93EC8}" type="slidenum">
              <a:rPr lang="es-ES"/>
              <a:pPr>
                <a:defRPr/>
              </a:pPr>
              <a:t>‹Nº›</a:t>
            </a:fld>
            <a:endParaRPr lang="es-ES"/>
          </a:p>
        </p:txBody>
      </p:sp>
    </p:spTree>
    <p:extLst>
      <p:ext uri="{BB962C8B-B14F-4D97-AF65-F5344CB8AC3E}">
        <p14:creationId xmlns:p14="http://schemas.microsoft.com/office/powerpoint/2010/main" val="1204432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 xmlns:a16="http://schemas.microsoft.com/office/drawing/2014/main" id="{6C716A77-7448-4E78-B6EC-E274B0AC6A65}"/>
              </a:ext>
            </a:extLst>
          </p:cNvPr>
          <p:cNvSpPr>
            <a:spLocks noGrp="1"/>
          </p:cNvSpPr>
          <p:nvPr>
            <p:ph type="dt" sz="half" idx="10"/>
          </p:nvPr>
        </p:nvSpPr>
        <p:spPr/>
        <p:txBody>
          <a:bodyPr/>
          <a:lstStyle>
            <a:lvl1pPr>
              <a:defRPr/>
            </a:lvl1pPr>
          </a:lstStyle>
          <a:p>
            <a:pPr>
              <a:defRPr/>
            </a:pPr>
            <a:fld id="{1A0DC24A-890E-4DC8-9928-471677A3203E}" type="datetime1">
              <a:rPr lang="es-ES"/>
              <a:pPr>
                <a:defRPr/>
              </a:pPr>
              <a:t>07/07/2021</a:t>
            </a:fld>
            <a:endParaRPr lang="es-ES"/>
          </a:p>
        </p:txBody>
      </p:sp>
      <p:sp>
        <p:nvSpPr>
          <p:cNvPr id="5" name="4 Marcador de pie de página">
            <a:extLst>
              <a:ext uri="{FF2B5EF4-FFF2-40B4-BE49-F238E27FC236}">
                <a16:creationId xmlns="" xmlns:a16="http://schemas.microsoft.com/office/drawing/2014/main" id="{A359331E-8591-47EC-9507-8B0BDA626F05}"/>
              </a:ext>
            </a:extLst>
          </p:cNvPr>
          <p:cNvSpPr>
            <a:spLocks noGrp="1"/>
          </p:cNvSpPr>
          <p:nvPr>
            <p:ph type="ftr" sz="quarter" idx="11"/>
          </p:nvPr>
        </p:nvSpPr>
        <p:spPr/>
        <p:txBody>
          <a:bodyPr/>
          <a:lstStyle>
            <a:lvl1pPr>
              <a:defRPr/>
            </a:lvl1pPr>
          </a:lstStyle>
          <a:p>
            <a:pPr>
              <a:defRPr/>
            </a:pPr>
            <a:r>
              <a:rPr lang="es-ES"/>
              <a:t> </a:t>
            </a:r>
          </a:p>
        </p:txBody>
      </p:sp>
      <p:sp>
        <p:nvSpPr>
          <p:cNvPr id="6" name="5 Marcador de número de diapositiva">
            <a:extLst>
              <a:ext uri="{FF2B5EF4-FFF2-40B4-BE49-F238E27FC236}">
                <a16:creationId xmlns="" xmlns:a16="http://schemas.microsoft.com/office/drawing/2014/main" id="{BA5C45C5-23A8-4A8B-8B94-8EC8BAD7E7A5}"/>
              </a:ext>
            </a:extLst>
          </p:cNvPr>
          <p:cNvSpPr>
            <a:spLocks noGrp="1"/>
          </p:cNvSpPr>
          <p:nvPr>
            <p:ph type="sldNum" sz="quarter" idx="12"/>
          </p:nvPr>
        </p:nvSpPr>
        <p:spPr/>
        <p:txBody>
          <a:bodyPr/>
          <a:lstStyle>
            <a:lvl1pPr>
              <a:defRPr/>
            </a:lvl1pPr>
          </a:lstStyle>
          <a:p>
            <a:pPr>
              <a:defRPr/>
            </a:pPr>
            <a:fld id="{D73E18C2-3D3E-4937-BCE7-61FB5AB7A4CE}" type="slidenum">
              <a:rPr lang="es-ES"/>
              <a:pPr>
                <a:defRPr/>
              </a:pPr>
              <a:t>‹Nº›</a:t>
            </a:fld>
            <a:endParaRPr lang="es-ES"/>
          </a:p>
        </p:txBody>
      </p:sp>
    </p:spTree>
    <p:extLst>
      <p:ext uri="{BB962C8B-B14F-4D97-AF65-F5344CB8AC3E}">
        <p14:creationId xmlns:p14="http://schemas.microsoft.com/office/powerpoint/2010/main" val="118275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 xmlns:a16="http://schemas.microsoft.com/office/drawing/2014/main" id="{B4112E47-B4E3-49B7-AC30-554E4672923C}"/>
              </a:ext>
            </a:extLst>
          </p:cNvPr>
          <p:cNvSpPr>
            <a:spLocks noGrp="1"/>
          </p:cNvSpPr>
          <p:nvPr>
            <p:ph type="dt" sz="half" idx="10"/>
          </p:nvPr>
        </p:nvSpPr>
        <p:spPr/>
        <p:txBody>
          <a:bodyPr/>
          <a:lstStyle>
            <a:lvl1pPr>
              <a:defRPr/>
            </a:lvl1pPr>
          </a:lstStyle>
          <a:p>
            <a:pPr>
              <a:defRPr/>
            </a:pPr>
            <a:fld id="{030D6736-F649-4DF3-A3F6-9213C487673E}" type="datetime1">
              <a:rPr lang="es-ES"/>
              <a:pPr>
                <a:defRPr/>
              </a:pPr>
              <a:t>07/07/2021</a:t>
            </a:fld>
            <a:endParaRPr lang="es-ES"/>
          </a:p>
        </p:txBody>
      </p:sp>
      <p:sp>
        <p:nvSpPr>
          <p:cNvPr id="6" name="4 Marcador de pie de página">
            <a:extLst>
              <a:ext uri="{FF2B5EF4-FFF2-40B4-BE49-F238E27FC236}">
                <a16:creationId xmlns="" xmlns:a16="http://schemas.microsoft.com/office/drawing/2014/main" id="{F62A6CAC-1483-4BA4-B5A5-51C9F5883869}"/>
              </a:ext>
            </a:extLst>
          </p:cNvPr>
          <p:cNvSpPr>
            <a:spLocks noGrp="1"/>
          </p:cNvSpPr>
          <p:nvPr>
            <p:ph type="ftr" sz="quarter" idx="11"/>
          </p:nvPr>
        </p:nvSpPr>
        <p:spPr/>
        <p:txBody>
          <a:bodyPr/>
          <a:lstStyle>
            <a:lvl1pPr>
              <a:defRPr/>
            </a:lvl1pPr>
          </a:lstStyle>
          <a:p>
            <a:pPr>
              <a:defRPr/>
            </a:pPr>
            <a:r>
              <a:rPr lang="es-ES"/>
              <a:t> </a:t>
            </a:r>
          </a:p>
        </p:txBody>
      </p:sp>
      <p:sp>
        <p:nvSpPr>
          <p:cNvPr id="7" name="5 Marcador de número de diapositiva">
            <a:extLst>
              <a:ext uri="{FF2B5EF4-FFF2-40B4-BE49-F238E27FC236}">
                <a16:creationId xmlns="" xmlns:a16="http://schemas.microsoft.com/office/drawing/2014/main" id="{BD6A2872-5D61-4C3F-B388-E948B90BD271}"/>
              </a:ext>
            </a:extLst>
          </p:cNvPr>
          <p:cNvSpPr>
            <a:spLocks noGrp="1"/>
          </p:cNvSpPr>
          <p:nvPr>
            <p:ph type="sldNum" sz="quarter" idx="12"/>
          </p:nvPr>
        </p:nvSpPr>
        <p:spPr/>
        <p:txBody>
          <a:bodyPr/>
          <a:lstStyle>
            <a:lvl1pPr>
              <a:defRPr/>
            </a:lvl1pPr>
          </a:lstStyle>
          <a:p>
            <a:pPr>
              <a:defRPr/>
            </a:pPr>
            <a:fld id="{1F2001E7-E722-403B-ABF9-3F3E6FBCC174}" type="slidenum">
              <a:rPr lang="es-ES"/>
              <a:pPr>
                <a:defRPr/>
              </a:pPr>
              <a:t>‹Nº›</a:t>
            </a:fld>
            <a:endParaRPr lang="es-ES"/>
          </a:p>
        </p:txBody>
      </p:sp>
    </p:spTree>
    <p:extLst>
      <p:ext uri="{BB962C8B-B14F-4D97-AF65-F5344CB8AC3E}">
        <p14:creationId xmlns:p14="http://schemas.microsoft.com/office/powerpoint/2010/main" val="123859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 xmlns:a16="http://schemas.microsoft.com/office/drawing/2014/main" id="{F58F518F-5BC2-4A0F-B5B3-762E38020A5C}"/>
              </a:ext>
            </a:extLst>
          </p:cNvPr>
          <p:cNvSpPr>
            <a:spLocks noGrp="1"/>
          </p:cNvSpPr>
          <p:nvPr>
            <p:ph type="dt" sz="half" idx="10"/>
          </p:nvPr>
        </p:nvSpPr>
        <p:spPr/>
        <p:txBody>
          <a:bodyPr/>
          <a:lstStyle>
            <a:lvl1pPr>
              <a:defRPr/>
            </a:lvl1pPr>
          </a:lstStyle>
          <a:p>
            <a:pPr>
              <a:defRPr/>
            </a:pPr>
            <a:fld id="{80F9E698-1192-428B-8CA6-DFEE6F3802B7}" type="datetime1">
              <a:rPr lang="es-ES"/>
              <a:pPr>
                <a:defRPr/>
              </a:pPr>
              <a:t>07/07/2021</a:t>
            </a:fld>
            <a:endParaRPr lang="es-ES"/>
          </a:p>
        </p:txBody>
      </p:sp>
      <p:sp>
        <p:nvSpPr>
          <p:cNvPr id="8" name="4 Marcador de pie de página">
            <a:extLst>
              <a:ext uri="{FF2B5EF4-FFF2-40B4-BE49-F238E27FC236}">
                <a16:creationId xmlns="" xmlns:a16="http://schemas.microsoft.com/office/drawing/2014/main" id="{8D8B9214-B0EA-46E0-8E5D-EB83C7397373}"/>
              </a:ext>
            </a:extLst>
          </p:cNvPr>
          <p:cNvSpPr>
            <a:spLocks noGrp="1"/>
          </p:cNvSpPr>
          <p:nvPr>
            <p:ph type="ftr" sz="quarter" idx="11"/>
          </p:nvPr>
        </p:nvSpPr>
        <p:spPr/>
        <p:txBody>
          <a:bodyPr/>
          <a:lstStyle>
            <a:lvl1pPr>
              <a:defRPr/>
            </a:lvl1pPr>
          </a:lstStyle>
          <a:p>
            <a:pPr>
              <a:defRPr/>
            </a:pPr>
            <a:r>
              <a:rPr lang="es-ES"/>
              <a:t> </a:t>
            </a:r>
          </a:p>
        </p:txBody>
      </p:sp>
      <p:sp>
        <p:nvSpPr>
          <p:cNvPr id="9" name="5 Marcador de número de diapositiva">
            <a:extLst>
              <a:ext uri="{FF2B5EF4-FFF2-40B4-BE49-F238E27FC236}">
                <a16:creationId xmlns="" xmlns:a16="http://schemas.microsoft.com/office/drawing/2014/main" id="{605FC0C6-BCDE-47B6-8DFC-92C8D200CB21}"/>
              </a:ext>
            </a:extLst>
          </p:cNvPr>
          <p:cNvSpPr>
            <a:spLocks noGrp="1"/>
          </p:cNvSpPr>
          <p:nvPr>
            <p:ph type="sldNum" sz="quarter" idx="12"/>
          </p:nvPr>
        </p:nvSpPr>
        <p:spPr/>
        <p:txBody>
          <a:bodyPr/>
          <a:lstStyle>
            <a:lvl1pPr>
              <a:defRPr/>
            </a:lvl1pPr>
          </a:lstStyle>
          <a:p>
            <a:pPr>
              <a:defRPr/>
            </a:pPr>
            <a:fld id="{EA53FAFD-D73A-4808-9B1B-7862E58CEC73}" type="slidenum">
              <a:rPr lang="es-ES"/>
              <a:pPr>
                <a:defRPr/>
              </a:pPr>
              <a:t>‹Nº›</a:t>
            </a:fld>
            <a:endParaRPr lang="es-ES"/>
          </a:p>
        </p:txBody>
      </p:sp>
    </p:spTree>
    <p:extLst>
      <p:ext uri="{BB962C8B-B14F-4D97-AF65-F5344CB8AC3E}">
        <p14:creationId xmlns:p14="http://schemas.microsoft.com/office/powerpoint/2010/main" val="179153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3830138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 xmlns:a16="http://schemas.microsoft.com/office/drawing/2014/main" id="{84715C63-4F1B-4E1C-8601-52D2B80F5BB1}"/>
              </a:ext>
            </a:extLst>
          </p:cNvPr>
          <p:cNvSpPr>
            <a:spLocks noGrp="1"/>
          </p:cNvSpPr>
          <p:nvPr>
            <p:ph type="dt" sz="half" idx="10"/>
          </p:nvPr>
        </p:nvSpPr>
        <p:spPr/>
        <p:txBody>
          <a:bodyPr/>
          <a:lstStyle>
            <a:lvl1pPr>
              <a:defRPr/>
            </a:lvl1pPr>
          </a:lstStyle>
          <a:p>
            <a:pPr>
              <a:defRPr/>
            </a:pPr>
            <a:fld id="{2F680A49-91E3-44F0-914A-820A33D84CC5}" type="datetime1">
              <a:rPr lang="es-ES"/>
              <a:pPr>
                <a:defRPr/>
              </a:pPr>
              <a:t>07/07/2021</a:t>
            </a:fld>
            <a:endParaRPr lang="es-ES"/>
          </a:p>
        </p:txBody>
      </p:sp>
      <p:sp>
        <p:nvSpPr>
          <p:cNvPr id="4" name="4 Marcador de pie de página">
            <a:extLst>
              <a:ext uri="{FF2B5EF4-FFF2-40B4-BE49-F238E27FC236}">
                <a16:creationId xmlns="" xmlns:a16="http://schemas.microsoft.com/office/drawing/2014/main" id="{094D10F4-7978-43A7-A5D7-00834DFFCB54}"/>
              </a:ext>
            </a:extLst>
          </p:cNvPr>
          <p:cNvSpPr>
            <a:spLocks noGrp="1"/>
          </p:cNvSpPr>
          <p:nvPr>
            <p:ph type="ftr" sz="quarter" idx="11"/>
          </p:nvPr>
        </p:nvSpPr>
        <p:spPr/>
        <p:txBody>
          <a:bodyPr/>
          <a:lstStyle>
            <a:lvl1pPr>
              <a:defRPr/>
            </a:lvl1pPr>
          </a:lstStyle>
          <a:p>
            <a:pPr>
              <a:defRPr/>
            </a:pPr>
            <a:r>
              <a:rPr lang="es-ES"/>
              <a:t> </a:t>
            </a:r>
          </a:p>
        </p:txBody>
      </p:sp>
      <p:sp>
        <p:nvSpPr>
          <p:cNvPr id="5" name="5 Marcador de número de diapositiva">
            <a:extLst>
              <a:ext uri="{FF2B5EF4-FFF2-40B4-BE49-F238E27FC236}">
                <a16:creationId xmlns="" xmlns:a16="http://schemas.microsoft.com/office/drawing/2014/main" id="{77D56794-EF64-4922-A77F-0956B639990D}"/>
              </a:ext>
            </a:extLst>
          </p:cNvPr>
          <p:cNvSpPr>
            <a:spLocks noGrp="1"/>
          </p:cNvSpPr>
          <p:nvPr>
            <p:ph type="sldNum" sz="quarter" idx="12"/>
          </p:nvPr>
        </p:nvSpPr>
        <p:spPr/>
        <p:txBody>
          <a:bodyPr/>
          <a:lstStyle>
            <a:lvl1pPr>
              <a:defRPr/>
            </a:lvl1pPr>
          </a:lstStyle>
          <a:p>
            <a:pPr>
              <a:defRPr/>
            </a:pPr>
            <a:fld id="{F880B22B-6D63-45C0-93A0-D03305BA3F61}" type="slidenum">
              <a:rPr lang="es-ES"/>
              <a:pPr>
                <a:defRPr/>
              </a:pPr>
              <a:t>‹Nº›</a:t>
            </a:fld>
            <a:endParaRPr lang="es-ES"/>
          </a:p>
        </p:txBody>
      </p:sp>
    </p:spTree>
    <p:extLst>
      <p:ext uri="{BB962C8B-B14F-4D97-AF65-F5344CB8AC3E}">
        <p14:creationId xmlns:p14="http://schemas.microsoft.com/office/powerpoint/2010/main" val="3272927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 xmlns:a16="http://schemas.microsoft.com/office/drawing/2014/main" id="{5A7E5C84-669D-4436-BCD1-F6F731B9FAAB}"/>
              </a:ext>
            </a:extLst>
          </p:cNvPr>
          <p:cNvSpPr>
            <a:spLocks noGrp="1"/>
          </p:cNvSpPr>
          <p:nvPr>
            <p:ph type="dt" sz="half" idx="10"/>
          </p:nvPr>
        </p:nvSpPr>
        <p:spPr/>
        <p:txBody>
          <a:bodyPr/>
          <a:lstStyle>
            <a:lvl1pPr>
              <a:defRPr/>
            </a:lvl1pPr>
          </a:lstStyle>
          <a:p>
            <a:pPr>
              <a:defRPr/>
            </a:pPr>
            <a:fld id="{36727D98-4606-49C6-86D8-F7444E4E8946}" type="datetime1">
              <a:rPr lang="es-ES"/>
              <a:pPr>
                <a:defRPr/>
              </a:pPr>
              <a:t>07/07/2021</a:t>
            </a:fld>
            <a:endParaRPr lang="es-ES"/>
          </a:p>
        </p:txBody>
      </p:sp>
      <p:sp>
        <p:nvSpPr>
          <p:cNvPr id="3" name="4 Marcador de pie de página">
            <a:extLst>
              <a:ext uri="{FF2B5EF4-FFF2-40B4-BE49-F238E27FC236}">
                <a16:creationId xmlns="" xmlns:a16="http://schemas.microsoft.com/office/drawing/2014/main" id="{3E236697-370B-4C98-AB76-87FA0937DFCE}"/>
              </a:ext>
            </a:extLst>
          </p:cNvPr>
          <p:cNvSpPr>
            <a:spLocks noGrp="1"/>
          </p:cNvSpPr>
          <p:nvPr>
            <p:ph type="ftr" sz="quarter" idx="11"/>
          </p:nvPr>
        </p:nvSpPr>
        <p:spPr/>
        <p:txBody>
          <a:bodyPr/>
          <a:lstStyle>
            <a:lvl1pPr>
              <a:defRPr/>
            </a:lvl1pPr>
          </a:lstStyle>
          <a:p>
            <a:pPr>
              <a:defRPr/>
            </a:pPr>
            <a:r>
              <a:rPr lang="es-ES"/>
              <a:t> </a:t>
            </a:r>
          </a:p>
        </p:txBody>
      </p:sp>
      <p:sp>
        <p:nvSpPr>
          <p:cNvPr id="4" name="5 Marcador de número de diapositiva">
            <a:extLst>
              <a:ext uri="{FF2B5EF4-FFF2-40B4-BE49-F238E27FC236}">
                <a16:creationId xmlns="" xmlns:a16="http://schemas.microsoft.com/office/drawing/2014/main" id="{E7C70E1D-D020-4994-8F36-32C56FC0158F}"/>
              </a:ext>
            </a:extLst>
          </p:cNvPr>
          <p:cNvSpPr>
            <a:spLocks noGrp="1"/>
          </p:cNvSpPr>
          <p:nvPr>
            <p:ph type="sldNum" sz="quarter" idx="12"/>
          </p:nvPr>
        </p:nvSpPr>
        <p:spPr/>
        <p:txBody>
          <a:bodyPr/>
          <a:lstStyle>
            <a:lvl1pPr>
              <a:defRPr/>
            </a:lvl1pPr>
          </a:lstStyle>
          <a:p>
            <a:pPr>
              <a:defRPr/>
            </a:pPr>
            <a:fld id="{5D871A9F-D278-4FDC-8766-4C22C204D721}" type="slidenum">
              <a:rPr lang="es-ES"/>
              <a:pPr>
                <a:defRPr/>
              </a:pPr>
              <a:t>‹Nº›</a:t>
            </a:fld>
            <a:endParaRPr lang="es-ES"/>
          </a:p>
        </p:txBody>
      </p:sp>
    </p:spTree>
    <p:extLst>
      <p:ext uri="{BB962C8B-B14F-4D97-AF65-F5344CB8AC3E}">
        <p14:creationId xmlns:p14="http://schemas.microsoft.com/office/powerpoint/2010/main" val="2675706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 xmlns:a16="http://schemas.microsoft.com/office/drawing/2014/main" id="{84048967-2855-40D8-B7B3-C01035FA7992}"/>
              </a:ext>
            </a:extLst>
          </p:cNvPr>
          <p:cNvSpPr>
            <a:spLocks noGrp="1"/>
          </p:cNvSpPr>
          <p:nvPr>
            <p:ph type="dt" sz="half" idx="10"/>
          </p:nvPr>
        </p:nvSpPr>
        <p:spPr/>
        <p:txBody>
          <a:bodyPr/>
          <a:lstStyle>
            <a:lvl1pPr>
              <a:defRPr/>
            </a:lvl1pPr>
          </a:lstStyle>
          <a:p>
            <a:pPr>
              <a:defRPr/>
            </a:pPr>
            <a:fld id="{67E9F075-6D82-4843-8AE5-2FBF771F222E}" type="datetime1">
              <a:rPr lang="es-ES"/>
              <a:pPr>
                <a:defRPr/>
              </a:pPr>
              <a:t>07/07/2021</a:t>
            </a:fld>
            <a:endParaRPr lang="es-ES"/>
          </a:p>
        </p:txBody>
      </p:sp>
      <p:sp>
        <p:nvSpPr>
          <p:cNvPr id="6" name="4 Marcador de pie de página">
            <a:extLst>
              <a:ext uri="{FF2B5EF4-FFF2-40B4-BE49-F238E27FC236}">
                <a16:creationId xmlns="" xmlns:a16="http://schemas.microsoft.com/office/drawing/2014/main" id="{CE456BC9-5A27-44B1-832A-49CD5F04B09C}"/>
              </a:ext>
            </a:extLst>
          </p:cNvPr>
          <p:cNvSpPr>
            <a:spLocks noGrp="1"/>
          </p:cNvSpPr>
          <p:nvPr>
            <p:ph type="ftr" sz="quarter" idx="11"/>
          </p:nvPr>
        </p:nvSpPr>
        <p:spPr/>
        <p:txBody>
          <a:bodyPr/>
          <a:lstStyle>
            <a:lvl1pPr>
              <a:defRPr/>
            </a:lvl1pPr>
          </a:lstStyle>
          <a:p>
            <a:pPr>
              <a:defRPr/>
            </a:pPr>
            <a:r>
              <a:rPr lang="es-ES"/>
              <a:t> </a:t>
            </a:r>
          </a:p>
        </p:txBody>
      </p:sp>
      <p:sp>
        <p:nvSpPr>
          <p:cNvPr id="7" name="5 Marcador de número de diapositiva">
            <a:extLst>
              <a:ext uri="{FF2B5EF4-FFF2-40B4-BE49-F238E27FC236}">
                <a16:creationId xmlns="" xmlns:a16="http://schemas.microsoft.com/office/drawing/2014/main" id="{614DCC92-CB7F-440E-AA82-FFF7124196E5}"/>
              </a:ext>
            </a:extLst>
          </p:cNvPr>
          <p:cNvSpPr>
            <a:spLocks noGrp="1"/>
          </p:cNvSpPr>
          <p:nvPr>
            <p:ph type="sldNum" sz="quarter" idx="12"/>
          </p:nvPr>
        </p:nvSpPr>
        <p:spPr/>
        <p:txBody>
          <a:bodyPr/>
          <a:lstStyle>
            <a:lvl1pPr>
              <a:defRPr/>
            </a:lvl1pPr>
          </a:lstStyle>
          <a:p>
            <a:pPr>
              <a:defRPr/>
            </a:pPr>
            <a:fld id="{C9308531-39BD-4388-A163-0CC3D38AEC15}" type="slidenum">
              <a:rPr lang="es-ES"/>
              <a:pPr>
                <a:defRPr/>
              </a:pPr>
              <a:t>‹Nº›</a:t>
            </a:fld>
            <a:endParaRPr lang="es-ES"/>
          </a:p>
        </p:txBody>
      </p:sp>
    </p:spTree>
    <p:extLst>
      <p:ext uri="{BB962C8B-B14F-4D97-AF65-F5344CB8AC3E}">
        <p14:creationId xmlns:p14="http://schemas.microsoft.com/office/powerpoint/2010/main" val="1203339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 xmlns:a16="http://schemas.microsoft.com/office/drawing/2014/main" id="{DFE6D992-78C4-48A9-874C-45E196F8B5B9}"/>
              </a:ext>
            </a:extLst>
          </p:cNvPr>
          <p:cNvSpPr>
            <a:spLocks noGrp="1"/>
          </p:cNvSpPr>
          <p:nvPr>
            <p:ph type="dt" sz="half" idx="10"/>
          </p:nvPr>
        </p:nvSpPr>
        <p:spPr/>
        <p:txBody>
          <a:bodyPr/>
          <a:lstStyle>
            <a:lvl1pPr>
              <a:defRPr/>
            </a:lvl1pPr>
          </a:lstStyle>
          <a:p>
            <a:pPr>
              <a:defRPr/>
            </a:pPr>
            <a:fld id="{78953CB9-128B-4836-8616-FDDA8E16856B}" type="datetime1">
              <a:rPr lang="es-ES"/>
              <a:pPr>
                <a:defRPr/>
              </a:pPr>
              <a:t>07/07/2021</a:t>
            </a:fld>
            <a:endParaRPr lang="es-ES"/>
          </a:p>
        </p:txBody>
      </p:sp>
      <p:sp>
        <p:nvSpPr>
          <p:cNvPr id="6" name="4 Marcador de pie de página">
            <a:extLst>
              <a:ext uri="{FF2B5EF4-FFF2-40B4-BE49-F238E27FC236}">
                <a16:creationId xmlns="" xmlns:a16="http://schemas.microsoft.com/office/drawing/2014/main" id="{907AB711-9E47-489F-B1A3-611B414CB189}"/>
              </a:ext>
            </a:extLst>
          </p:cNvPr>
          <p:cNvSpPr>
            <a:spLocks noGrp="1"/>
          </p:cNvSpPr>
          <p:nvPr>
            <p:ph type="ftr" sz="quarter" idx="11"/>
          </p:nvPr>
        </p:nvSpPr>
        <p:spPr/>
        <p:txBody>
          <a:bodyPr/>
          <a:lstStyle>
            <a:lvl1pPr>
              <a:defRPr/>
            </a:lvl1pPr>
          </a:lstStyle>
          <a:p>
            <a:pPr>
              <a:defRPr/>
            </a:pPr>
            <a:r>
              <a:rPr lang="es-ES"/>
              <a:t> </a:t>
            </a:r>
          </a:p>
        </p:txBody>
      </p:sp>
      <p:sp>
        <p:nvSpPr>
          <p:cNvPr id="7" name="5 Marcador de número de diapositiva">
            <a:extLst>
              <a:ext uri="{FF2B5EF4-FFF2-40B4-BE49-F238E27FC236}">
                <a16:creationId xmlns="" xmlns:a16="http://schemas.microsoft.com/office/drawing/2014/main" id="{F5BC9667-B90F-499C-BEBD-B43D930C6755}"/>
              </a:ext>
            </a:extLst>
          </p:cNvPr>
          <p:cNvSpPr>
            <a:spLocks noGrp="1"/>
          </p:cNvSpPr>
          <p:nvPr>
            <p:ph type="sldNum" sz="quarter" idx="12"/>
          </p:nvPr>
        </p:nvSpPr>
        <p:spPr/>
        <p:txBody>
          <a:bodyPr/>
          <a:lstStyle>
            <a:lvl1pPr>
              <a:defRPr/>
            </a:lvl1pPr>
          </a:lstStyle>
          <a:p>
            <a:pPr>
              <a:defRPr/>
            </a:pPr>
            <a:fld id="{27C791D9-2C36-4665-BD07-3B310EB70C9B}" type="slidenum">
              <a:rPr lang="es-ES"/>
              <a:pPr>
                <a:defRPr/>
              </a:pPr>
              <a:t>‹Nº›</a:t>
            </a:fld>
            <a:endParaRPr lang="es-ES"/>
          </a:p>
        </p:txBody>
      </p:sp>
    </p:spTree>
    <p:extLst>
      <p:ext uri="{BB962C8B-B14F-4D97-AF65-F5344CB8AC3E}">
        <p14:creationId xmlns:p14="http://schemas.microsoft.com/office/powerpoint/2010/main" val="2610818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 xmlns:a16="http://schemas.microsoft.com/office/drawing/2014/main" id="{05B6D0D8-5E91-4191-84AF-E9CA02949538}"/>
              </a:ext>
            </a:extLst>
          </p:cNvPr>
          <p:cNvSpPr>
            <a:spLocks noGrp="1"/>
          </p:cNvSpPr>
          <p:nvPr>
            <p:ph type="dt" sz="half" idx="10"/>
          </p:nvPr>
        </p:nvSpPr>
        <p:spPr/>
        <p:txBody>
          <a:bodyPr/>
          <a:lstStyle>
            <a:lvl1pPr>
              <a:defRPr/>
            </a:lvl1pPr>
          </a:lstStyle>
          <a:p>
            <a:pPr>
              <a:defRPr/>
            </a:pPr>
            <a:fld id="{ED38338C-9EAE-4717-9183-C37F8A095580}" type="datetime1">
              <a:rPr lang="es-ES"/>
              <a:pPr>
                <a:defRPr/>
              </a:pPr>
              <a:t>07/07/2021</a:t>
            </a:fld>
            <a:endParaRPr lang="es-ES"/>
          </a:p>
        </p:txBody>
      </p:sp>
      <p:sp>
        <p:nvSpPr>
          <p:cNvPr id="5" name="4 Marcador de pie de página">
            <a:extLst>
              <a:ext uri="{FF2B5EF4-FFF2-40B4-BE49-F238E27FC236}">
                <a16:creationId xmlns="" xmlns:a16="http://schemas.microsoft.com/office/drawing/2014/main" id="{E37F90EA-495F-4960-8488-7575CFFEAC22}"/>
              </a:ext>
            </a:extLst>
          </p:cNvPr>
          <p:cNvSpPr>
            <a:spLocks noGrp="1"/>
          </p:cNvSpPr>
          <p:nvPr>
            <p:ph type="ftr" sz="quarter" idx="11"/>
          </p:nvPr>
        </p:nvSpPr>
        <p:spPr/>
        <p:txBody>
          <a:bodyPr/>
          <a:lstStyle>
            <a:lvl1pPr>
              <a:defRPr/>
            </a:lvl1pPr>
          </a:lstStyle>
          <a:p>
            <a:pPr>
              <a:defRPr/>
            </a:pPr>
            <a:r>
              <a:rPr lang="es-ES"/>
              <a:t> </a:t>
            </a:r>
          </a:p>
        </p:txBody>
      </p:sp>
      <p:sp>
        <p:nvSpPr>
          <p:cNvPr id="6" name="5 Marcador de número de diapositiva">
            <a:extLst>
              <a:ext uri="{FF2B5EF4-FFF2-40B4-BE49-F238E27FC236}">
                <a16:creationId xmlns="" xmlns:a16="http://schemas.microsoft.com/office/drawing/2014/main" id="{4110A8DA-C9EA-4534-9D15-C6975DCD6E62}"/>
              </a:ext>
            </a:extLst>
          </p:cNvPr>
          <p:cNvSpPr>
            <a:spLocks noGrp="1"/>
          </p:cNvSpPr>
          <p:nvPr>
            <p:ph type="sldNum" sz="quarter" idx="12"/>
          </p:nvPr>
        </p:nvSpPr>
        <p:spPr/>
        <p:txBody>
          <a:bodyPr/>
          <a:lstStyle>
            <a:lvl1pPr>
              <a:defRPr/>
            </a:lvl1pPr>
          </a:lstStyle>
          <a:p>
            <a:pPr>
              <a:defRPr/>
            </a:pPr>
            <a:fld id="{D7CBBC68-B386-4CA0-8ADB-8E6D5952D706}" type="slidenum">
              <a:rPr lang="es-ES"/>
              <a:pPr>
                <a:defRPr/>
              </a:pPr>
              <a:t>‹Nº›</a:t>
            </a:fld>
            <a:endParaRPr lang="es-ES"/>
          </a:p>
        </p:txBody>
      </p:sp>
    </p:spTree>
    <p:extLst>
      <p:ext uri="{BB962C8B-B14F-4D97-AF65-F5344CB8AC3E}">
        <p14:creationId xmlns:p14="http://schemas.microsoft.com/office/powerpoint/2010/main" val="544745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 xmlns:a16="http://schemas.microsoft.com/office/drawing/2014/main" id="{8E704D6E-9481-4368-90A6-0B99D8E7D585}"/>
              </a:ext>
            </a:extLst>
          </p:cNvPr>
          <p:cNvSpPr>
            <a:spLocks noGrp="1"/>
          </p:cNvSpPr>
          <p:nvPr>
            <p:ph type="dt" sz="half" idx="10"/>
          </p:nvPr>
        </p:nvSpPr>
        <p:spPr/>
        <p:txBody>
          <a:bodyPr/>
          <a:lstStyle>
            <a:lvl1pPr>
              <a:defRPr/>
            </a:lvl1pPr>
          </a:lstStyle>
          <a:p>
            <a:pPr>
              <a:defRPr/>
            </a:pPr>
            <a:fld id="{ACA747E8-6AF8-4248-91A2-8B9F6B18B971}" type="datetime1">
              <a:rPr lang="es-ES"/>
              <a:pPr>
                <a:defRPr/>
              </a:pPr>
              <a:t>07/07/2021</a:t>
            </a:fld>
            <a:endParaRPr lang="es-ES"/>
          </a:p>
        </p:txBody>
      </p:sp>
      <p:sp>
        <p:nvSpPr>
          <p:cNvPr id="5" name="4 Marcador de pie de página">
            <a:extLst>
              <a:ext uri="{FF2B5EF4-FFF2-40B4-BE49-F238E27FC236}">
                <a16:creationId xmlns="" xmlns:a16="http://schemas.microsoft.com/office/drawing/2014/main" id="{0A6FA3C6-767D-4D35-AB17-5F56CF4DAB1B}"/>
              </a:ext>
            </a:extLst>
          </p:cNvPr>
          <p:cNvSpPr>
            <a:spLocks noGrp="1"/>
          </p:cNvSpPr>
          <p:nvPr>
            <p:ph type="ftr" sz="quarter" idx="11"/>
          </p:nvPr>
        </p:nvSpPr>
        <p:spPr/>
        <p:txBody>
          <a:bodyPr/>
          <a:lstStyle>
            <a:lvl1pPr>
              <a:defRPr/>
            </a:lvl1pPr>
          </a:lstStyle>
          <a:p>
            <a:pPr>
              <a:defRPr/>
            </a:pPr>
            <a:r>
              <a:rPr lang="es-ES"/>
              <a:t> </a:t>
            </a:r>
          </a:p>
        </p:txBody>
      </p:sp>
      <p:sp>
        <p:nvSpPr>
          <p:cNvPr id="6" name="5 Marcador de número de diapositiva">
            <a:extLst>
              <a:ext uri="{FF2B5EF4-FFF2-40B4-BE49-F238E27FC236}">
                <a16:creationId xmlns="" xmlns:a16="http://schemas.microsoft.com/office/drawing/2014/main" id="{742B6104-A2C2-4D10-BBA3-E16D94BE74AF}"/>
              </a:ext>
            </a:extLst>
          </p:cNvPr>
          <p:cNvSpPr>
            <a:spLocks noGrp="1"/>
          </p:cNvSpPr>
          <p:nvPr>
            <p:ph type="sldNum" sz="quarter" idx="12"/>
          </p:nvPr>
        </p:nvSpPr>
        <p:spPr/>
        <p:txBody>
          <a:bodyPr/>
          <a:lstStyle>
            <a:lvl1pPr>
              <a:defRPr/>
            </a:lvl1pPr>
          </a:lstStyle>
          <a:p>
            <a:pPr>
              <a:defRPr/>
            </a:pPr>
            <a:fld id="{B0EA7D49-C029-4506-911C-1CFD7EA353EF}" type="slidenum">
              <a:rPr lang="es-ES"/>
              <a:pPr>
                <a:defRPr/>
              </a:pPr>
              <a:t>‹Nº›</a:t>
            </a:fld>
            <a:endParaRPr lang="es-ES"/>
          </a:p>
        </p:txBody>
      </p:sp>
    </p:spTree>
    <p:extLst>
      <p:ext uri="{BB962C8B-B14F-4D97-AF65-F5344CB8AC3E}">
        <p14:creationId xmlns:p14="http://schemas.microsoft.com/office/powerpoint/2010/main" val="334396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2191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5859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B6F15528-21DE-4FAA-801E-634DDDAF4B2B}" type="slidenum">
              <a:rPr lang="es-CL" smtClean="0"/>
              <a:t>‹Nº›</a:t>
            </a:fld>
            <a:endParaRPr lang="es-CL"/>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80845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B6F15528-21DE-4FAA-801E-634DDDAF4B2B}" type="slidenum">
              <a:rPr lang="es-CL" smtClean="0"/>
              <a:t>‹Nº›</a:t>
            </a:fld>
            <a:endParaRPr lang="es-CL"/>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161570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134194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372760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286185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1D8BD707-D9CF-40AE-B4C6-C98DA3205C09}" type="datetimeFigureOut">
              <a:rPr lang="en-US" smtClean="0"/>
              <a:t>7/7/2021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CL"/>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B6F15528-21DE-4FAA-801E-634DDDAF4B2B}" type="slidenum">
              <a:rPr lang="es-CL" smtClean="0"/>
              <a:t>‹Nº›</a:t>
            </a:fld>
            <a:endParaRPr lang="es-CL"/>
          </a:p>
        </p:txBody>
      </p:sp>
    </p:spTree>
    <p:extLst>
      <p:ext uri="{BB962C8B-B14F-4D97-AF65-F5344CB8AC3E}">
        <p14:creationId xmlns:p14="http://schemas.microsoft.com/office/powerpoint/2010/main" val="201804658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a:extLst>
              <a:ext uri="{FF2B5EF4-FFF2-40B4-BE49-F238E27FC236}">
                <a16:creationId xmlns="" xmlns:a16="http://schemas.microsoft.com/office/drawing/2014/main" id="{227FF327-3DB2-406E-B0B3-843C152799E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p>
        </p:txBody>
      </p:sp>
      <p:sp>
        <p:nvSpPr>
          <p:cNvPr id="2051" name="2 Marcador de texto">
            <a:extLst>
              <a:ext uri="{FF2B5EF4-FFF2-40B4-BE49-F238E27FC236}">
                <a16:creationId xmlns="" xmlns:a16="http://schemas.microsoft.com/office/drawing/2014/main" id="{5A32BB50-2645-467A-9D53-D6D0DFB632D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p>
        </p:txBody>
      </p:sp>
      <p:sp>
        <p:nvSpPr>
          <p:cNvPr id="4" name="3 Marcador de fecha">
            <a:extLst>
              <a:ext uri="{FF2B5EF4-FFF2-40B4-BE49-F238E27FC236}">
                <a16:creationId xmlns="" xmlns:a16="http://schemas.microsoft.com/office/drawing/2014/main" id="{747C04F8-1766-4CD6-83A5-2C6C605D119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64545E3-D27B-49F4-A0E2-45B7175778B7}" type="datetime1">
              <a:rPr lang="es-ES"/>
              <a:pPr>
                <a:defRPr/>
              </a:pPr>
              <a:t>07/07/2021</a:t>
            </a:fld>
            <a:endParaRPr lang="es-ES"/>
          </a:p>
        </p:txBody>
      </p:sp>
      <p:sp>
        <p:nvSpPr>
          <p:cNvPr id="5" name="4 Marcador de pie de página">
            <a:extLst>
              <a:ext uri="{FF2B5EF4-FFF2-40B4-BE49-F238E27FC236}">
                <a16:creationId xmlns="" xmlns:a16="http://schemas.microsoft.com/office/drawing/2014/main" id="{D6297E63-A2FE-4904-B98F-FD634BAAD9D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ES"/>
              <a:t> </a:t>
            </a:r>
          </a:p>
        </p:txBody>
      </p:sp>
      <p:sp>
        <p:nvSpPr>
          <p:cNvPr id="6" name="5 Marcador de número de diapositiva">
            <a:extLst>
              <a:ext uri="{FF2B5EF4-FFF2-40B4-BE49-F238E27FC236}">
                <a16:creationId xmlns="" xmlns:a16="http://schemas.microsoft.com/office/drawing/2014/main" id="{7FE25456-FEDD-4D0C-9388-E37917F3721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B51C550-2E09-4F12-879A-8298BAA6D5B6}" type="slidenum">
              <a:rPr lang="es-ES"/>
              <a:pPr>
                <a:defRPr/>
              </a:pPr>
              <a:t>‹Nº›</a:t>
            </a:fld>
            <a:endParaRPr lang="es-ES"/>
          </a:p>
        </p:txBody>
      </p:sp>
    </p:spTree>
    <p:extLst>
      <p:ext uri="{BB962C8B-B14F-4D97-AF65-F5344CB8AC3E}">
        <p14:creationId xmlns:p14="http://schemas.microsoft.com/office/powerpoint/2010/main" val="38638283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mailto:comprasestrategicas@chilecompra.cl" TargetMode="External"/><Relationship Id="rId2" Type="http://schemas.openxmlformats.org/officeDocument/2006/relationships/hyperlink" Target="https://nam02.safelinks.protection.outlook.com/?url=http://www.comprascoordinadas.cl/&amp;data=04|01|paulina.cabrera@chilecompra.cl|f16ace82da48434f09fb08d8a282d7ba|b00d5f4998ac4bc5a2c9cafdf71216f0|0|0|637438030142553828|Unknown|TWFpbGZsb3d8eyJWIjoiMC4wLjAwMDAiLCJQIjoiV2luMzIiLCJBTiI6Ik1haWwiLCJXVCI6Mn0=|1000&amp;sdata=FNjH+bYlik9nVsjJ5M1quYcQEyC+nTprDRiuwaG3GBQ=&amp;reserved=0"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2407813" y="1600200"/>
            <a:ext cx="4167799" cy="3538409"/>
          </a:xfrm>
          <a:prstGeom prst="rect">
            <a:avLst/>
          </a:prstGeom>
        </p:spPr>
      </p:pic>
      <p:sp>
        <p:nvSpPr>
          <p:cNvPr id="5" name="Marcador de pie de página 4"/>
          <p:cNvSpPr>
            <a:spLocks noGrp="1"/>
          </p:cNvSpPr>
          <p:nvPr>
            <p:ph type="ftr" sz="quarter" idx="11"/>
          </p:nvPr>
        </p:nvSpPr>
        <p:spPr>
          <a:xfrm>
            <a:off x="3009632" y="5370137"/>
            <a:ext cx="3086100" cy="273844"/>
          </a:xfrm>
        </p:spPr>
        <p:txBody>
          <a:bodyPr/>
          <a:lstStyle/>
          <a:p>
            <a:r>
              <a:rPr lang="es-CL" dirty="0"/>
              <a:t>Administración Regional. Departamento Jurídico.</a:t>
            </a:r>
          </a:p>
        </p:txBody>
      </p:sp>
      <p:sp>
        <p:nvSpPr>
          <p:cNvPr id="6" name="Marcador de número de diapositiva 5"/>
          <p:cNvSpPr>
            <a:spLocks noGrp="1"/>
          </p:cNvSpPr>
          <p:nvPr>
            <p:ph type="sldNum" sz="quarter" idx="12"/>
          </p:nvPr>
        </p:nvSpPr>
        <p:spPr/>
        <p:txBody>
          <a:bodyPr/>
          <a:lstStyle/>
          <a:p>
            <a:fld id="{DE662537-0BD9-41FE-9EA6-440BBA3D9906}" type="slidenum">
              <a:rPr lang="es-CL" smtClean="0"/>
              <a:t>1</a:t>
            </a:fld>
            <a:endParaRPr lang="es-CL"/>
          </a:p>
        </p:txBody>
      </p:sp>
    </p:spTree>
    <p:extLst>
      <p:ext uri="{BB962C8B-B14F-4D97-AF65-F5344CB8AC3E}">
        <p14:creationId xmlns:p14="http://schemas.microsoft.com/office/powerpoint/2010/main" val="300523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2829305" y="1709162"/>
            <a:ext cx="5468620" cy="774700"/>
          </a:xfrm>
          <a:custGeom>
            <a:avLst/>
            <a:gdLst/>
            <a:ahLst/>
            <a:cxnLst/>
            <a:rect l="l" t="t" r="r" b="b"/>
            <a:pathLst>
              <a:path w="5468620" h="774700">
                <a:moveTo>
                  <a:pt x="0" y="78092"/>
                </a:moveTo>
                <a:lnTo>
                  <a:pt x="19138" y="73634"/>
                </a:lnTo>
                <a:lnTo>
                  <a:pt x="76542" y="62471"/>
                </a:lnTo>
                <a:lnTo>
                  <a:pt x="174332" y="46850"/>
                </a:lnTo>
                <a:lnTo>
                  <a:pt x="238112" y="37934"/>
                </a:lnTo>
                <a:lnTo>
                  <a:pt x="312521" y="29006"/>
                </a:lnTo>
                <a:lnTo>
                  <a:pt x="395439" y="22313"/>
                </a:lnTo>
                <a:lnTo>
                  <a:pt x="491109" y="15621"/>
                </a:lnTo>
                <a:lnTo>
                  <a:pt x="595287" y="8928"/>
                </a:lnTo>
                <a:lnTo>
                  <a:pt x="712216" y="4470"/>
                </a:lnTo>
                <a:lnTo>
                  <a:pt x="839774" y="2235"/>
                </a:lnTo>
                <a:lnTo>
                  <a:pt x="977963" y="0"/>
                </a:lnTo>
                <a:lnTo>
                  <a:pt x="1126782" y="2235"/>
                </a:lnTo>
                <a:lnTo>
                  <a:pt x="1286243" y="6692"/>
                </a:lnTo>
                <a:lnTo>
                  <a:pt x="1458442" y="15621"/>
                </a:lnTo>
                <a:lnTo>
                  <a:pt x="1641284" y="26771"/>
                </a:lnTo>
                <a:lnTo>
                  <a:pt x="1834756" y="44627"/>
                </a:lnTo>
                <a:lnTo>
                  <a:pt x="2040978" y="64706"/>
                </a:lnTo>
                <a:lnTo>
                  <a:pt x="2259952" y="89242"/>
                </a:lnTo>
                <a:lnTo>
                  <a:pt x="2489568" y="118249"/>
                </a:lnTo>
                <a:lnTo>
                  <a:pt x="2731935" y="153949"/>
                </a:lnTo>
                <a:lnTo>
                  <a:pt x="2984931" y="194106"/>
                </a:lnTo>
                <a:lnTo>
                  <a:pt x="3250679" y="240957"/>
                </a:lnTo>
                <a:lnTo>
                  <a:pt x="3529190" y="296735"/>
                </a:lnTo>
                <a:lnTo>
                  <a:pt x="3820452" y="356984"/>
                </a:lnTo>
                <a:lnTo>
                  <a:pt x="4124464" y="423913"/>
                </a:lnTo>
                <a:lnTo>
                  <a:pt x="4441240" y="499770"/>
                </a:lnTo>
                <a:lnTo>
                  <a:pt x="4770780" y="582320"/>
                </a:lnTo>
                <a:lnTo>
                  <a:pt x="5113070" y="673798"/>
                </a:lnTo>
                <a:lnTo>
                  <a:pt x="5468112" y="774192"/>
                </a:lnTo>
              </a:path>
            </a:pathLst>
          </a:custGeom>
          <a:ln w="3175">
            <a:solidFill>
              <a:srgbClr val="FFFFFF"/>
            </a:solidFill>
          </a:ln>
        </p:spPr>
        <p:txBody>
          <a:bodyPr wrap="square" lIns="0" tIns="0" rIns="0" bIns="0" rtlCol="0"/>
          <a:lstStyle/>
          <a:p>
            <a:endParaRPr/>
          </a:p>
        </p:txBody>
      </p:sp>
      <p:sp>
        <p:nvSpPr>
          <p:cNvPr id="6" name="object 6"/>
          <p:cNvSpPr/>
          <p:nvPr/>
        </p:nvSpPr>
        <p:spPr>
          <a:xfrm>
            <a:off x="5610605" y="1695450"/>
            <a:ext cx="3307079" cy="652780"/>
          </a:xfrm>
          <a:custGeom>
            <a:avLst/>
            <a:gdLst/>
            <a:ahLst/>
            <a:cxnLst/>
            <a:rect l="l" t="t" r="r" b="b"/>
            <a:pathLst>
              <a:path w="3307079" h="652780">
                <a:moveTo>
                  <a:pt x="0" y="652272"/>
                </a:moveTo>
                <a:lnTo>
                  <a:pt x="95643" y="625462"/>
                </a:lnTo>
                <a:lnTo>
                  <a:pt x="357060" y="556221"/>
                </a:lnTo>
                <a:lnTo>
                  <a:pt x="537718" y="509308"/>
                </a:lnTo>
                <a:lnTo>
                  <a:pt x="746010" y="457936"/>
                </a:lnTo>
                <a:lnTo>
                  <a:pt x="977671" y="402082"/>
                </a:lnTo>
                <a:lnTo>
                  <a:pt x="1226337" y="341769"/>
                </a:lnTo>
                <a:lnTo>
                  <a:pt x="1489887" y="283692"/>
                </a:lnTo>
                <a:lnTo>
                  <a:pt x="1759813" y="225615"/>
                </a:lnTo>
                <a:lnTo>
                  <a:pt x="2036102" y="172008"/>
                </a:lnTo>
                <a:lnTo>
                  <a:pt x="2310282" y="120624"/>
                </a:lnTo>
                <a:lnTo>
                  <a:pt x="2446299" y="98285"/>
                </a:lnTo>
                <a:lnTo>
                  <a:pt x="2578074" y="75946"/>
                </a:lnTo>
                <a:lnTo>
                  <a:pt x="2709849" y="58077"/>
                </a:lnTo>
                <a:lnTo>
                  <a:pt x="2837370" y="40208"/>
                </a:lnTo>
                <a:lnTo>
                  <a:pt x="2962770" y="26809"/>
                </a:lnTo>
                <a:lnTo>
                  <a:pt x="3081794" y="15633"/>
                </a:lnTo>
                <a:lnTo>
                  <a:pt x="3196564" y="6705"/>
                </a:lnTo>
                <a:lnTo>
                  <a:pt x="3307079" y="0"/>
                </a:lnTo>
              </a:path>
            </a:pathLst>
          </a:custGeom>
          <a:ln w="3175">
            <a:solidFill>
              <a:srgbClr val="FFFFFF"/>
            </a:solidFill>
          </a:ln>
        </p:spPr>
        <p:txBody>
          <a:bodyPr wrap="square" lIns="0" tIns="0" rIns="0" bIns="0" rtlCol="0"/>
          <a:lstStyle/>
          <a:p>
            <a:endParaRPr/>
          </a:p>
        </p:txBody>
      </p:sp>
      <p:sp>
        <p:nvSpPr>
          <p:cNvPr id="8" name="object 8"/>
          <p:cNvSpPr txBox="1"/>
          <p:nvPr/>
        </p:nvSpPr>
        <p:spPr>
          <a:xfrm>
            <a:off x="662233" y="2667000"/>
            <a:ext cx="7422515" cy="1133475"/>
          </a:xfrm>
          <a:prstGeom prst="rect">
            <a:avLst/>
          </a:prstGeom>
        </p:spPr>
        <p:txBody>
          <a:bodyPr vert="horz" wrap="square" lIns="0" tIns="0" rIns="0" bIns="0" rtlCol="0">
            <a:spAutoFit/>
          </a:bodyPr>
          <a:lstStyle/>
          <a:p>
            <a:pPr marL="12700" marR="5080" algn="just">
              <a:lnSpc>
                <a:spcPct val="100000"/>
              </a:lnSpc>
              <a:buClr>
                <a:srgbClr val="94C600"/>
              </a:buClr>
              <a:tabLst>
                <a:tab pos="287020" algn="l"/>
              </a:tabLst>
            </a:pP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Pasiva</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40" dirty="0">
                <a:solidFill>
                  <a:srgbClr val="3E3D2D"/>
                </a:solidFill>
                <a:latin typeface="Tahoma" panose="020B0604030504040204" pitchFamily="34" charset="0"/>
                <a:ea typeface="Tahoma" panose="020B0604030504040204" pitchFamily="34" charset="0"/>
                <a:cs typeface="Tahoma" panose="020B0604030504040204" pitchFamily="34" charset="0"/>
              </a:rPr>
              <a:t>Toda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persona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tiene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derecho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a solicitar y recibir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información de cualquier órgano del estado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la forma  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condiciones que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esta Ley</a:t>
            </a:r>
            <a:r>
              <a:rPr sz="2400" spc="1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establece.</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9" name="object 9"/>
          <p:cNvSpPr txBox="1">
            <a:spLocks noGrp="1"/>
          </p:cNvSpPr>
          <p:nvPr>
            <p:ph type="title"/>
          </p:nvPr>
        </p:nvSpPr>
        <p:spPr>
          <a:xfrm>
            <a:off x="633845" y="782319"/>
            <a:ext cx="7886700" cy="492443"/>
          </a:xfrm>
          <a:prstGeom prst="rect">
            <a:avLst/>
          </a:prstGeom>
        </p:spPr>
        <p:txBody>
          <a:bodyPr vert="horz" wrap="square" lIns="0" tIns="0" rIns="0" bIns="0" rtlCol="0">
            <a:spAutoFit/>
          </a:bodyPr>
          <a:lstStyle/>
          <a:p>
            <a:pPr marL="1805939" marR="5080" indent="-1793875">
              <a:lnSpc>
                <a:spcPct val="100000"/>
              </a:lnSpc>
            </a:pPr>
            <a:r>
              <a:rPr sz="3200" spc="-15" dirty="0">
                <a:latin typeface="Tahoma" panose="020B0604030504040204" pitchFamily="34" charset="0"/>
                <a:ea typeface="Tahoma" panose="020B0604030504040204" pitchFamily="34" charset="0"/>
                <a:cs typeface="Tahoma" panose="020B0604030504040204" pitchFamily="34" charset="0"/>
              </a:rPr>
              <a:t>Transparencia: </a:t>
            </a:r>
            <a:r>
              <a:rPr sz="3200" spc="-5" dirty="0">
                <a:latin typeface="Tahoma" panose="020B0604030504040204" pitchFamily="34" charset="0"/>
                <a:ea typeface="Tahoma" panose="020B0604030504040204" pitchFamily="34" charset="0"/>
                <a:cs typeface="Tahoma" panose="020B0604030504040204" pitchFamily="34" charset="0"/>
              </a:rPr>
              <a:t>Activa </a:t>
            </a:r>
            <a:r>
              <a:rPr sz="3200" dirty="0">
                <a:latin typeface="Tahoma" panose="020B0604030504040204" pitchFamily="34" charset="0"/>
                <a:ea typeface="Tahoma" panose="020B0604030504040204" pitchFamily="34" charset="0"/>
                <a:cs typeface="Tahoma" panose="020B0604030504040204" pitchFamily="34" charset="0"/>
              </a:rPr>
              <a:t>y </a:t>
            </a:r>
            <a:r>
              <a:rPr sz="3200" spc="-5" dirty="0">
                <a:latin typeface="Tahoma" panose="020B0604030504040204" pitchFamily="34" charset="0"/>
                <a:ea typeface="Tahoma" panose="020B0604030504040204" pitchFamily="34" charset="0"/>
                <a:cs typeface="Tahoma" panose="020B0604030504040204" pitchFamily="34" charset="0"/>
              </a:rPr>
              <a:t>Pasiva  (Art </a:t>
            </a:r>
            <a:r>
              <a:rPr sz="3200" dirty="0">
                <a:latin typeface="Tahoma" panose="020B0604030504040204" pitchFamily="34" charset="0"/>
                <a:ea typeface="Tahoma" panose="020B0604030504040204" pitchFamily="34" charset="0"/>
                <a:cs typeface="Tahoma" panose="020B0604030504040204" pitchFamily="34" charset="0"/>
              </a:rPr>
              <a:t>7°</a:t>
            </a:r>
            <a:r>
              <a:rPr sz="3200" spc="-95" dirty="0">
                <a:latin typeface="Tahoma" panose="020B0604030504040204" pitchFamily="34" charset="0"/>
                <a:ea typeface="Tahoma" panose="020B0604030504040204" pitchFamily="34" charset="0"/>
                <a:cs typeface="Tahoma" panose="020B0604030504040204" pitchFamily="34" charset="0"/>
              </a:rPr>
              <a:t> </a:t>
            </a:r>
            <a:r>
              <a:rPr sz="3200" spc="-5" dirty="0">
                <a:latin typeface="Tahoma" panose="020B0604030504040204" pitchFamily="34" charset="0"/>
                <a:ea typeface="Tahoma" panose="020B0604030504040204" pitchFamily="34" charset="0"/>
                <a:cs typeface="Tahoma" panose="020B0604030504040204" pitchFamily="34" charset="0"/>
              </a:rPr>
              <a:t>Ley)</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228600"/>
            <a:ext cx="8183245" cy="6463308"/>
          </a:xfrm>
          <a:prstGeom prst="rect">
            <a:avLst/>
          </a:prstGeom>
        </p:spPr>
        <p:txBody>
          <a:bodyPr vert="horz" wrap="square" lIns="0" tIns="0" rIns="0" bIns="0" rtlCol="0">
            <a:spAutoFit/>
          </a:bodyPr>
          <a:lstStyle/>
          <a:p>
            <a:pPr marL="12700" algn="just">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Tipos de licitación según monto </a:t>
            </a:r>
            <a:r>
              <a:rPr sz="2000" b="1" spc="-5" dirty="0">
                <a:latin typeface="Tahoma" panose="020B0604030504040204" pitchFamily="34" charset="0"/>
                <a:ea typeface="Tahoma" panose="020B0604030504040204" pitchFamily="34" charset="0"/>
                <a:cs typeface="Tahoma" panose="020B0604030504040204" pitchFamily="34" charset="0"/>
              </a:rPr>
              <a:t>(Art.19 bis 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marR="4488815" algn="just">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Licitaciones Públicas: L1-LE-LP-LQ-LR  </a:t>
            </a:r>
            <a:r>
              <a:rPr sz="2000" spc="-10" dirty="0">
                <a:latin typeface="Tahoma" panose="020B0604030504040204" pitchFamily="34" charset="0"/>
                <a:ea typeface="Tahoma" panose="020B0604030504040204" pitchFamily="34" charset="0"/>
                <a:cs typeface="Tahoma" panose="020B0604030504040204" pitchFamily="34" charset="0"/>
              </a:rPr>
              <a:t>Licitaciones </a:t>
            </a:r>
            <a:r>
              <a:rPr sz="2000" spc="-5" dirty="0">
                <a:latin typeface="Tahoma" panose="020B0604030504040204" pitchFamily="34" charset="0"/>
                <a:ea typeface="Tahoma" panose="020B0604030504040204" pitchFamily="34" charset="0"/>
                <a:cs typeface="Tahoma" panose="020B0604030504040204" pitchFamily="34" charset="0"/>
              </a:rPr>
              <a:t>privadas: E2- CO-</a:t>
            </a:r>
            <a:r>
              <a:rPr sz="2000" spc="4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B2</a:t>
            </a:r>
          </a:p>
          <a:p>
            <a:pPr algn="just">
              <a:lnSpc>
                <a:spcPct val="100000"/>
              </a:lnSpc>
              <a:spcBef>
                <a:spcPts val="3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Contenido de las</a:t>
            </a:r>
            <a:r>
              <a:rPr sz="2000" b="1" i="1" spc="-50"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bases</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Contenido mínimo. (Art. 22</a:t>
            </a:r>
            <a:r>
              <a:rPr sz="2000" spc="-1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Contenido adicional de las bases (Art. 23</a:t>
            </a:r>
            <a:r>
              <a:rPr sz="2000" spc="114"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3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Plazos mínimos de publicación de las licitaciones (Art. 25</a:t>
            </a:r>
            <a:r>
              <a:rPr sz="2000" b="1" i="1" spc="3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Bajo las 100 </a:t>
            </a:r>
            <a:r>
              <a:rPr sz="2000" spc="-10" dirty="0">
                <a:latin typeface="Tahoma" panose="020B0604030504040204" pitchFamily="34" charset="0"/>
                <a:ea typeface="Tahoma" panose="020B0604030504040204" pitchFamily="34" charset="0"/>
                <a:cs typeface="Tahoma" panose="020B0604030504040204" pitchFamily="34" charset="0"/>
              </a:rPr>
              <a:t>UTM </a:t>
            </a:r>
            <a:r>
              <a:rPr sz="2000" spc="-5" dirty="0">
                <a:latin typeface="Tahoma" panose="020B0604030504040204" pitchFamily="34" charset="0"/>
                <a:ea typeface="Tahoma" panose="020B0604030504040204" pitchFamily="34" charset="0"/>
                <a:cs typeface="Tahoma" panose="020B0604030504040204" pitchFamily="34" charset="0"/>
              </a:rPr>
              <a:t>5 días</a:t>
            </a:r>
            <a:r>
              <a:rPr sz="2000" spc="7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corridos.</a:t>
            </a: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indent="-635" algn="just">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Entre 100 e inferiores a 1.000 </a:t>
            </a:r>
            <a:r>
              <a:rPr sz="2000" spc="-10" dirty="0">
                <a:latin typeface="Tahoma" panose="020B0604030504040204" pitchFamily="34" charset="0"/>
                <a:ea typeface="Tahoma" panose="020B0604030504040204" pitchFamily="34" charset="0"/>
                <a:cs typeface="Tahoma" panose="020B0604030504040204" pitchFamily="34" charset="0"/>
              </a:rPr>
              <a:t>UTM </a:t>
            </a:r>
            <a:r>
              <a:rPr sz="2000" spc="-5" dirty="0">
                <a:latin typeface="Tahoma" panose="020B0604030504040204" pitchFamily="34" charset="0"/>
                <a:ea typeface="Tahoma" panose="020B0604030504040204" pitchFamily="34" charset="0"/>
                <a:cs typeface="Tahoma" panose="020B0604030504040204" pitchFamily="34" charset="0"/>
              </a:rPr>
              <a:t>10 días </a:t>
            </a:r>
            <a:r>
              <a:rPr sz="2000" spc="-10" dirty="0">
                <a:latin typeface="Tahoma" panose="020B0604030504040204" pitchFamily="34" charset="0"/>
                <a:ea typeface="Tahoma" panose="020B0604030504040204" pitchFamily="34" charset="0"/>
                <a:cs typeface="Tahoma" panose="020B0604030504040204" pitchFamily="34" charset="0"/>
              </a:rPr>
              <a:t>corridos, </a:t>
            </a:r>
            <a:r>
              <a:rPr sz="2000" spc="-5" dirty="0">
                <a:latin typeface="Tahoma" panose="020B0604030504040204" pitchFamily="34" charset="0"/>
                <a:ea typeface="Tahoma" panose="020B0604030504040204" pitchFamily="34" charset="0"/>
                <a:cs typeface="Tahoma" panose="020B0604030504040204" pitchFamily="34" charset="0"/>
              </a:rPr>
              <a:t>rebajables a 5 días </a:t>
            </a:r>
            <a:r>
              <a:rPr sz="2000" spc="-10" dirty="0">
                <a:latin typeface="Tahoma" panose="020B0604030504040204" pitchFamily="34" charset="0"/>
                <a:ea typeface="Tahoma" panose="020B0604030504040204" pitchFamily="34" charset="0"/>
                <a:cs typeface="Tahoma" panose="020B0604030504040204" pitchFamily="34" charset="0"/>
              </a:rPr>
              <a:t>corridos.  </a:t>
            </a:r>
            <a:r>
              <a:rPr sz="2000" spc="-5" dirty="0">
                <a:latin typeface="Tahoma" panose="020B0604030504040204" pitchFamily="34" charset="0"/>
                <a:ea typeface="Tahoma" panose="020B0604030504040204" pitchFamily="34" charset="0"/>
                <a:cs typeface="Tahoma" panose="020B0604030504040204" pitchFamily="34" charset="0"/>
              </a:rPr>
              <a:t>Entre 1.000 e inferiores a 5.000 utm 20 días </a:t>
            </a:r>
            <a:r>
              <a:rPr sz="2000" spc="-10" dirty="0">
                <a:latin typeface="Tahoma" panose="020B0604030504040204" pitchFamily="34" charset="0"/>
                <a:ea typeface="Tahoma" panose="020B0604030504040204" pitchFamily="34" charset="0"/>
                <a:cs typeface="Tahoma" panose="020B0604030504040204" pitchFamily="34" charset="0"/>
              </a:rPr>
              <a:t>corridos, </a:t>
            </a:r>
            <a:r>
              <a:rPr sz="2000" spc="-5" dirty="0">
                <a:latin typeface="Tahoma" panose="020B0604030504040204" pitchFamily="34" charset="0"/>
                <a:ea typeface="Tahoma" panose="020B0604030504040204" pitchFamily="34" charset="0"/>
                <a:cs typeface="Tahoma" panose="020B0604030504040204" pitchFamily="34" charset="0"/>
              </a:rPr>
              <a:t>rebajable a 10 días </a:t>
            </a:r>
            <a:r>
              <a:rPr sz="2000" spc="-10" dirty="0">
                <a:latin typeface="Tahoma" panose="020B0604030504040204" pitchFamily="34" charset="0"/>
                <a:ea typeface="Tahoma" panose="020B0604030504040204" pitchFamily="34" charset="0"/>
                <a:cs typeface="Tahoma" panose="020B0604030504040204" pitchFamily="34" charset="0"/>
              </a:rPr>
              <a:t>corridos.  </a:t>
            </a:r>
            <a:r>
              <a:rPr sz="2000" spc="-5" dirty="0">
                <a:latin typeface="Tahoma" panose="020B0604030504040204" pitchFamily="34" charset="0"/>
                <a:ea typeface="Tahoma" panose="020B0604030504040204" pitchFamily="34" charset="0"/>
                <a:cs typeface="Tahoma" panose="020B0604030504040204" pitchFamily="34" charset="0"/>
              </a:rPr>
              <a:t>Sobre 5000 </a:t>
            </a:r>
            <a:r>
              <a:rPr sz="2000" spc="-10" dirty="0">
                <a:latin typeface="Tahoma" panose="020B0604030504040204" pitchFamily="34" charset="0"/>
                <a:ea typeface="Tahoma" panose="020B0604030504040204" pitchFamily="34" charset="0"/>
                <a:cs typeface="Tahoma" panose="020B0604030504040204" pitchFamily="34" charset="0"/>
              </a:rPr>
              <a:t>UTM</a:t>
            </a:r>
            <a:r>
              <a:rPr sz="2000" spc="-5" dirty="0">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35"/>
              </a:spcBef>
            </a:pPr>
            <a:r>
              <a:rPr lang="es-CL" sz="2000" spc="-5" dirty="0">
                <a:latin typeface="Tahoma" panose="020B0604030504040204" pitchFamily="34" charset="0"/>
                <a:ea typeface="Tahoma" panose="020B0604030504040204" pitchFamily="34" charset="0"/>
                <a:cs typeface="Tahoma" panose="020B0604030504040204" pitchFamily="34" charset="0"/>
              </a:rPr>
              <a:t>30 días</a:t>
            </a:r>
            <a:r>
              <a:rPr lang="es-CL" sz="2000" spc="-20" dirty="0">
                <a:latin typeface="Tahoma" panose="020B0604030504040204" pitchFamily="34" charset="0"/>
                <a:ea typeface="Tahoma" panose="020B0604030504040204" pitchFamily="34" charset="0"/>
                <a:cs typeface="Tahoma" panose="020B0604030504040204" pitchFamily="34" charset="0"/>
              </a:rPr>
              <a:t> </a:t>
            </a:r>
            <a:r>
              <a:rPr lang="es-CL" sz="2000" spc="-5" dirty="0">
                <a:latin typeface="Tahoma" panose="020B0604030504040204" pitchFamily="34" charset="0"/>
                <a:ea typeface="Tahoma" panose="020B0604030504040204" pitchFamily="34" charset="0"/>
                <a:cs typeface="Tahoma" panose="020B0604030504040204" pitchFamily="34" charset="0"/>
              </a:rPr>
              <a:t>corridos</a:t>
            </a:r>
            <a:endParaRPr sz="2000" dirty="0">
              <a:latin typeface="Tahoma" panose="020B0604030504040204" pitchFamily="34" charset="0"/>
              <a:ea typeface="Tahoma" panose="020B0604030504040204" pitchFamily="34" charset="0"/>
              <a:cs typeface="Tahoma" panose="020B0604030504040204" pitchFamily="34" charset="0"/>
            </a:endParaRPr>
          </a:p>
          <a:p>
            <a:pPr marL="12700" marR="3655695" algn="just">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Contactos durante la licitación y aclaraciones  </a:t>
            </a:r>
            <a:r>
              <a:rPr sz="2000" spc="-5" dirty="0">
                <a:latin typeface="Tahoma" panose="020B0604030504040204" pitchFamily="34" charset="0"/>
                <a:ea typeface="Tahoma" panose="020B0604030504040204" pitchFamily="34" charset="0"/>
                <a:cs typeface="Tahoma" panose="020B0604030504040204" pitchFamily="34" charset="0"/>
              </a:rPr>
              <a:t>Foro consultas (Art. 27 Reglamento)  Aclaración de oferta (Art. 40</a:t>
            </a:r>
            <a:r>
              <a:rPr sz="2000" spc="5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spc="-10" dirty="0">
                <a:latin typeface="Tahoma" panose="020B0604030504040204" pitchFamily="34" charset="0"/>
                <a:ea typeface="Tahoma" panose="020B0604030504040204" pitchFamily="34" charset="0"/>
                <a:cs typeface="Tahoma" panose="020B0604030504040204" pitchFamily="34" charset="0"/>
              </a:rPr>
              <a:t>Los </a:t>
            </a:r>
            <a:r>
              <a:rPr sz="2000" spc="-5" dirty="0">
                <a:latin typeface="Tahoma" panose="020B0604030504040204" pitchFamily="34" charset="0"/>
                <a:ea typeface="Tahoma" panose="020B0604030504040204" pitchFamily="34" charset="0"/>
                <a:cs typeface="Tahoma" panose="020B0604030504040204" pitchFamily="34" charset="0"/>
              </a:rPr>
              <a:t>establecidos en bases (Art.39</a:t>
            </a:r>
            <a:r>
              <a:rPr sz="2000" spc="6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60" y="546543"/>
            <a:ext cx="3178810" cy="861774"/>
          </a:xfrm>
          <a:prstGeom prst="rect">
            <a:avLst/>
          </a:prstGeom>
        </p:spPr>
        <p:txBody>
          <a:bodyPr vert="horz" wrap="square" lIns="0" tIns="0" rIns="0" bIns="0" rtlCol="0">
            <a:spAutoFit/>
          </a:bodyPr>
          <a:lstStyle/>
          <a:p>
            <a:pPr marL="12700">
              <a:lnSpc>
                <a:spcPct val="100000"/>
              </a:lnSpc>
            </a:pPr>
            <a:r>
              <a:rPr sz="2800" b="1" spc="-10" dirty="0">
                <a:latin typeface="Tahoma" panose="020B0604030504040204" pitchFamily="34" charset="0"/>
                <a:ea typeface="Tahoma" panose="020B0604030504040204" pitchFamily="34" charset="0"/>
                <a:cs typeface="Tahoma" panose="020B0604030504040204" pitchFamily="34" charset="0"/>
              </a:rPr>
              <a:t>Garantías</a:t>
            </a:r>
            <a:r>
              <a:rPr sz="2800" b="1" spc="5" dirty="0">
                <a:latin typeface="Tahoma" panose="020B0604030504040204" pitchFamily="34" charset="0"/>
                <a:ea typeface="Tahoma" panose="020B0604030504040204" pitchFamily="34" charset="0"/>
                <a:cs typeface="Tahoma" panose="020B0604030504040204" pitchFamily="34" charset="0"/>
              </a:rPr>
              <a:t> </a:t>
            </a:r>
            <a:r>
              <a:rPr sz="2800" b="1" spc="-10" dirty="0">
                <a:latin typeface="Tahoma" panose="020B0604030504040204" pitchFamily="34" charset="0"/>
                <a:ea typeface="Tahoma" panose="020B0604030504040204" pitchFamily="34" charset="0"/>
                <a:cs typeface="Tahoma" panose="020B0604030504040204" pitchFamily="34" charset="0"/>
              </a:rPr>
              <a:t>requeridas</a:t>
            </a: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533400" y="2057400"/>
            <a:ext cx="7649845" cy="3175293"/>
          </a:xfrm>
          <a:prstGeom prst="rect">
            <a:avLst/>
          </a:prstGeom>
        </p:spPr>
        <p:txBody>
          <a:bodyPr vert="horz" wrap="square" lIns="0" tIns="0" rIns="0" bIns="0" rtlCol="0">
            <a:spAutoFit/>
          </a:bodyPr>
          <a:lstStyle/>
          <a:p>
            <a:pPr marL="12700" algn="just">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Seriedad </a:t>
            </a:r>
            <a:r>
              <a:rPr sz="2000" b="1" i="1" spc="-10" dirty="0">
                <a:latin typeface="Tahoma" panose="020B0604030504040204" pitchFamily="34" charset="0"/>
                <a:ea typeface="Tahoma" panose="020B0604030504040204" pitchFamily="34" charset="0"/>
                <a:cs typeface="Tahoma" panose="020B0604030504040204" pitchFamily="34" charset="0"/>
              </a:rPr>
              <a:t>oferta </a:t>
            </a:r>
            <a:r>
              <a:rPr sz="2000" b="1" i="1" dirty="0">
                <a:latin typeface="Tahoma" panose="020B0604030504040204" pitchFamily="34" charset="0"/>
                <a:ea typeface="Tahoma" panose="020B0604030504040204" pitchFamily="34" charset="0"/>
                <a:cs typeface="Tahoma" panose="020B0604030504040204" pitchFamily="34" charset="0"/>
              </a:rPr>
              <a:t>(Art. </a:t>
            </a:r>
            <a:r>
              <a:rPr sz="2000" b="1" i="1" spc="-5" dirty="0">
                <a:latin typeface="Tahoma" panose="020B0604030504040204" pitchFamily="34" charset="0"/>
                <a:ea typeface="Tahoma" panose="020B0604030504040204" pitchFamily="34" charset="0"/>
                <a:cs typeface="Tahoma" panose="020B0604030504040204" pitchFamily="34" charset="0"/>
              </a:rPr>
              <a:t>31 Reg) </a:t>
            </a:r>
            <a:r>
              <a:rPr sz="2000" spc="-5" dirty="0">
                <a:latin typeface="Tahoma" panose="020B0604030504040204" pitchFamily="34" charset="0"/>
                <a:ea typeface="Tahoma" panose="020B0604030504040204" pitchFamily="34" charset="0"/>
                <a:cs typeface="Tahoma" panose="020B0604030504040204" pitchFamily="34" charset="0"/>
              </a:rPr>
              <a:t>Obligatoria sobre 2.000</a:t>
            </a:r>
            <a:r>
              <a:rPr sz="2000" spc="6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UTM.</a:t>
            </a:r>
          </a:p>
          <a:p>
            <a:pPr algn="just">
              <a:lnSpc>
                <a:spcPct val="100000"/>
              </a:lnSpc>
              <a:spcBef>
                <a:spcPts val="4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266700" algn="just">
              <a:lnSpc>
                <a:spcPts val="2590"/>
              </a:lnSpc>
            </a:pPr>
            <a:r>
              <a:rPr sz="2000" b="1" i="1" spc="-5" dirty="0">
                <a:latin typeface="Tahoma" panose="020B0604030504040204" pitchFamily="34" charset="0"/>
                <a:ea typeface="Tahoma" panose="020B0604030504040204" pitchFamily="34" charset="0"/>
                <a:cs typeface="Tahoma" panose="020B0604030504040204" pitchFamily="34" charset="0"/>
              </a:rPr>
              <a:t>Fiel cumplimento </a:t>
            </a:r>
            <a:r>
              <a:rPr sz="2000" b="1" i="1" dirty="0">
                <a:latin typeface="Tahoma" panose="020B0604030504040204" pitchFamily="34" charset="0"/>
                <a:ea typeface="Tahoma" panose="020B0604030504040204" pitchFamily="34" charset="0"/>
                <a:cs typeface="Tahoma" panose="020B0604030504040204" pitchFamily="34" charset="0"/>
              </a:rPr>
              <a:t>contrato (Art. </a:t>
            </a:r>
            <a:r>
              <a:rPr sz="2000" b="1" i="1" spc="-5" dirty="0">
                <a:latin typeface="Tahoma" panose="020B0604030504040204" pitchFamily="34" charset="0"/>
                <a:ea typeface="Tahoma" panose="020B0604030504040204" pitchFamily="34" charset="0"/>
                <a:cs typeface="Tahoma" panose="020B0604030504040204" pitchFamily="34" charset="0"/>
              </a:rPr>
              <a:t>68 Reg) </a:t>
            </a:r>
            <a:r>
              <a:rPr sz="2000" spc="-5" dirty="0">
                <a:latin typeface="Tahoma" panose="020B0604030504040204" pitchFamily="34" charset="0"/>
                <a:ea typeface="Tahoma" panose="020B0604030504040204" pitchFamily="34" charset="0"/>
                <a:cs typeface="Tahoma" panose="020B0604030504040204" pitchFamily="34" charset="0"/>
              </a:rPr>
              <a:t>Obligatoria sobre  </a:t>
            </a:r>
            <a:r>
              <a:rPr sz="2000" dirty="0">
                <a:latin typeface="Tahoma" panose="020B0604030504040204" pitchFamily="34" charset="0"/>
                <a:ea typeface="Tahoma" panose="020B0604030504040204" pitchFamily="34" charset="0"/>
                <a:cs typeface="Tahoma" panose="020B0604030504040204" pitchFamily="34" charset="0"/>
              </a:rPr>
              <a:t>1000</a:t>
            </a:r>
            <a:r>
              <a:rPr sz="2000" spc="-110"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UTM.</a:t>
            </a:r>
          </a:p>
          <a:p>
            <a:pPr algn="just">
              <a:lnSpc>
                <a:spcPct val="100000"/>
              </a:lnSpc>
              <a:spcBef>
                <a:spcPts val="2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i="1" dirty="0">
                <a:latin typeface="Tahoma" panose="020B0604030504040204" pitchFamily="34" charset="0"/>
                <a:ea typeface="Tahoma" panose="020B0604030504040204" pitchFamily="34" charset="0"/>
                <a:cs typeface="Tahoma" panose="020B0604030504040204" pitchFamily="34" charset="0"/>
              </a:rPr>
              <a:t>Por </a:t>
            </a:r>
            <a:r>
              <a:rPr sz="2000" b="1" i="1" spc="-5" dirty="0">
                <a:latin typeface="Tahoma" panose="020B0604030504040204" pitchFamily="34" charset="0"/>
                <a:ea typeface="Tahoma" panose="020B0604030504040204" pitchFamily="34" charset="0"/>
                <a:cs typeface="Tahoma" panose="020B0604030504040204" pitchFamily="34" charset="0"/>
              </a:rPr>
              <a:t>anticipo </a:t>
            </a:r>
            <a:r>
              <a:rPr sz="2000" spc="-5" dirty="0">
                <a:latin typeface="Tahoma" panose="020B0604030504040204" pitchFamily="34" charset="0"/>
                <a:ea typeface="Tahoma" panose="020B0604030504040204" pitchFamily="34" charset="0"/>
                <a:cs typeface="Tahoma" panose="020B0604030504040204" pitchFamily="34" charset="0"/>
              </a:rPr>
              <a:t>Será por </a:t>
            </a:r>
            <a:r>
              <a:rPr sz="2000" dirty="0">
                <a:latin typeface="Tahoma" panose="020B0604030504040204" pitchFamily="34" charset="0"/>
                <a:ea typeface="Tahoma" panose="020B0604030504040204" pitchFamily="34" charset="0"/>
                <a:cs typeface="Tahoma" panose="020B0604030504040204" pitchFamily="34" charset="0"/>
              </a:rPr>
              <a:t>el 100% </a:t>
            </a:r>
            <a:r>
              <a:rPr sz="2000" spc="-5" dirty="0">
                <a:latin typeface="Tahoma" panose="020B0604030504040204" pitchFamily="34" charset="0"/>
                <a:ea typeface="Tahoma" panose="020B0604030504040204" pitchFamily="34" charset="0"/>
                <a:cs typeface="Tahoma" panose="020B0604030504040204" pitchFamily="34" charset="0"/>
              </a:rPr>
              <a:t>de </a:t>
            </a:r>
            <a:r>
              <a:rPr sz="2000" dirty="0">
                <a:latin typeface="Tahoma" panose="020B0604030504040204" pitchFamily="34" charset="0"/>
                <a:ea typeface="Tahoma" panose="020B0604030504040204" pitchFamily="34" charset="0"/>
                <a:cs typeface="Tahoma" panose="020B0604030504040204" pitchFamily="34" charset="0"/>
              </a:rPr>
              <a:t>lo</a:t>
            </a:r>
            <a:r>
              <a:rPr sz="2000" spc="2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anticipado.</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4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2590"/>
              </a:lnSpc>
            </a:pPr>
            <a:r>
              <a:rPr sz="2000" b="1" i="1" spc="-5" dirty="0">
                <a:latin typeface="Tahoma" panose="020B0604030504040204" pitchFamily="34" charset="0"/>
                <a:ea typeface="Tahoma" panose="020B0604030504040204" pitchFamily="34" charset="0"/>
                <a:cs typeface="Tahoma" panose="020B0604030504040204" pitchFamily="34" charset="0"/>
              </a:rPr>
              <a:t>Aumento </a:t>
            </a:r>
            <a:r>
              <a:rPr sz="2000" b="1" i="1" dirty="0">
                <a:latin typeface="Tahoma" panose="020B0604030504040204" pitchFamily="34" charset="0"/>
                <a:ea typeface="Tahoma" panose="020B0604030504040204" pitchFamily="34" charset="0"/>
                <a:cs typeface="Tahoma" panose="020B0604030504040204" pitchFamily="34" charset="0"/>
              </a:rPr>
              <a:t>de </a:t>
            </a:r>
            <a:r>
              <a:rPr sz="2000" b="1" i="1" spc="-5" dirty="0">
                <a:latin typeface="Tahoma" panose="020B0604030504040204" pitchFamily="34" charset="0"/>
                <a:ea typeface="Tahoma" panose="020B0604030504040204" pitchFamily="34" charset="0"/>
                <a:cs typeface="Tahoma" panose="020B0604030504040204" pitchFamily="34" charset="0"/>
              </a:rPr>
              <a:t>garantías </a:t>
            </a:r>
            <a:r>
              <a:rPr sz="2000" spc="-5" dirty="0">
                <a:latin typeface="Tahoma" panose="020B0604030504040204" pitchFamily="34" charset="0"/>
                <a:ea typeface="Tahoma" panose="020B0604030504040204" pitchFamily="34" charset="0"/>
                <a:cs typeface="Tahoma" panose="020B0604030504040204" pitchFamily="34" charset="0"/>
              </a:rPr>
              <a:t>Cuando </a:t>
            </a:r>
            <a:r>
              <a:rPr sz="2000" dirty="0">
                <a:latin typeface="Tahoma" panose="020B0604030504040204" pitchFamily="34" charset="0"/>
                <a:ea typeface="Tahoma" panose="020B0604030504040204" pitchFamily="34" charset="0"/>
                <a:cs typeface="Tahoma" panose="020B0604030504040204" pitchFamily="34" charset="0"/>
              </a:rPr>
              <a:t>la oferta </a:t>
            </a:r>
            <a:r>
              <a:rPr sz="2000" spc="-5" dirty="0">
                <a:latin typeface="Tahoma" panose="020B0604030504040204" pitchFamily="34" charset="0"/>
                <a:ea typeface="Tahoma" panose="020B0604030504040204" pitchFamily="34" charset="0"/>
                <a:cs typeface="Tahoma" panose="020B0604030504040204" pitchFamily="34" charset="0"/>
              </a:rPr>
              <a:t>del proveedor </a:t>
            </a:r>
            <a:r>
              <a:rPr sz="2000" dirty="0">
                <a:latin typeface="Tahoma" panose="020B0604030504040204" pitchFamily="34" charset="0"/>
                <a:ea typeface="Tahoma" panose="020B0604030504040204" pitchFamily="34" charset="0"/>
                <a:cs typeface="Tahoma" panose="020B0604030504040204" pitchFamily="34" charset="0"/>
              </a:rPr>
              <a:t>sea  </a:t>
            </a:r>
            <a:r>
              <a:rPr sz="2000" spc="-5" dirty="0">
                <a:latin typeface="Tahoma" panose="020B0604030504040204" pitchFamily="34" charset="0"/>
                <a:ea typeface="Tahoma" panose="020B0604030504040204" pitchFamily="34" charset="0"/>
                <a:cs typeface="Tahoma" panose="020B0604030504040204" pitchFamily="34" charset="0"/>
              </a:rPr>
              <a:t>50% mas barata que </a:t>
            </a:r>
            <a:r>
              <a:rPr sz="2000" dirty="0">
                <a:latin typeface="Tahoma" panose="020B0604030504040204" pitchFamily="34" charset="0"/>
                <a:ea typeface="Tahoma" panose="020B0604030504040204" pitchFamily="34" charset="0"/>
                <a:cs typeface="Tahoma" panose="020B0604030504040204" pitchFamily="34" charset="0"/>
              </a:rPr>
              <a:t>la </a:t>
            </a:r>
            <a:r>
              <a:rPr sz="2000" spc="-5" dirty="0">
                <a:latin typeface="Tahoma" panose="020B0604030504040204" pitchFamily="34" charset="0"/>
                <a:ea typeface="Tahoma" panose="020B0604030504040204" pitchFamily="34" charset="0"/>
                <a:cs typeface="Tahoma" panose="020B0604030504040204" pitchFamily="34" charset="0"/>
              </a:rPr>
              <a:t>menor de las demás presentadas, </a:t>
            </a:r>
            <a:r>
              <a:rPr sz="2000" dirty="0">
                <a:latin typeface="Tahoma" panose="020B0604030504040204" pitchFamily="34" charset="0"/>
                <a:ea typeface="Tahoma" panose="020B0604030504040204" pitchFamily="34" charset="0"/>
                <a:cs typeface="Tahoma" panose="020B0604030504040204" pitchFamily="34" charset="0"/>
              </a:rPr>
              <a:t>se  </a:t>
            </a:r>
            <a:r>
              <a:rPr sz="2000" spc="-5" dirty="0">
                <a:latin typeface="Tahoma" panose="020B0604030504040204" pitchFamily="34" charset="0"/>
                <a:ea typeface="Tahoma" panose="020B0604030504040204" pitchFamily="34" charset="0"/>
                <a:cs typeface="Tahoma" panose="020B0604030504040204" pitchFamily="34" charset="0"/>
              </a:rPr>
              <a:t>puede adjudicar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ampliar garantía p</a:t>
            </a:r>
            <a:r>
              <a:rPr lang="es-ES" sz="2000" spc="-5" dirty="0" err="1">
                <a:latin typeface="Tahoma" panose="020B0604030504040204" pitchFamily="34" charset="0"/>
                <a:ea typeface="Tahoma" panose="020B0604030504040204" pitchFamily="34" charset="0"/>
                <a:cs typeface="Tahoma" panose="020B0604030504040204" pitchFamily="34" charset="0"/>
              </a:rPr>
              <a:t>or</a:t>
            </a:r>
            <a:r>
              <a:rPr sz="2000" spc="-5" dirty="0">
                <a:latin typeface="Tahoma" panose="020B0604030504040204" pitchFamily="34" charset="0"/>
                <a:ea typeface="Tahoma" panose="020B0604030504040204" pitchFamily="34" charset="0"/>
                <a:cs typeface="Tahoma" panose="020B0604030504040204" pitchFamily="34" charset="0"/>
              </a:rPr>
              <a:t> diferencia del precio  que </a:t>
            </a:r>
            <a:r>
              <a:rPr sz="2000" dirty="0">
                <a:latin typeface="Tahoma" panose="020B0604030504040204" pitchFamily="34" charset="0"/>
                <a:ea typeface="Tahoma" panose="020B0604030504040204" pitchFamily="34" charset="0"/>
                <a:cs typeface="Tahoma" panose="020B0604030504040204" pitchFamily="34" charset="0"/>
              </a:rPr>
              <a:t>le</a:t>
            </a:r>
            <a:r>
              <a:rPr sz="2000" spc="-70"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sigue.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304800"/>
            <a:ext cx="2815590" cy="738664"/>
          </a:xfrm>
          <a:prstGeom prst="rect">
            <a:avLst/>
          </a:prstGeom>
        </p:spPr>
        <p:txBody>
          <a:bodyPr vert="horz" wrap="square" lIns="0" tIns="0" rIns="0" bIns="0" rtlCol="0">
            <a:spAutoFit/>
          </a:bodyPr>
          <a:lstStyle/>
          <a:p>
            <a:pPr marL="12700">
              <a:lnSpc>
                <a:spcPct val="100000"/>
              </a:lnSpc>
            </a:pPr>
            <a:r>
              <a:rPr sz="2400" b="1" spc="-5" dirty="0">
                <a:latin typeface="Tahoma" panose="020B0604030504040204" pitchFamily="34" charset="0"/>
                <a:ea typeface="Tahoma" panose="020B0604030504040204" pitchFamily="34" charset="0"/>
                <a:cs typeface="Tahoma" panose="020B0604030504040204" pitchFamily="34" charset="0"/>
              </a:rPr>
              <a:t>Cuestiones</a:t>
            </a:r>
            <a:r>
              <a:rPr sz="2400" b="1" spc="-20" dirty="0">
                <a:latin typeface="Tahoma" panose="020B0604030504040204" pitchFamily="34" charset="0"/>
                <a:ea typeface="Tahoma" panose="020B0604030504040204" pitchFamily="34" charset="0"/>
                <a:cs typeface="Tahoma" panose="020B0604030504040204" pitchFamily="34" charset="0"/>
              </a:rPr>
              <a:t> </a:t>
            </a:r>
            <a:r>
              <a:rPr sz="2400" b="1" spc="-10" dirty="0">
                <a:latin typeface="Tahoma" panose="020B0604030504040204" pitchFamily="34" charset="0"/>
                <a:ea typeface="Tahoma" panose="020B0604030504040204" pitchFamily="34" charset="0"/>
                <a:cs typeface="Tahoma" panose="020B0604030504040204" pitchFamily="34" charset="0"/>
              </a:rPr>
              <a:t>Generales</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402267" y="1339631"/>
            <a:ext cx="8050765" cy="5539978"/>
          </a:xfrm>
          <a:prstGeom prst="rect">
            <a:avLst/>
          </a:prstGeom>
        </p:spPr>
        <p:txBody>
          <a:bodyPr vert="horz" wrap="square" lIns="0" tIns="0" rIns="0" bIns="0" rtlCol="0">
            <a:spAutoFit/>
          </a:bodyPr>
          <a:lstStyle/>
          <a:p>
            <a:pPr marL="12700" algn="just">
              <a:lnSpc>
                <a:spcPct val="100000"/>
              </a:lnSpc>
            </a:pPr>
            <a:r>
              <a:rPr sz="2000" b="1" i="1" dirty="0">
                <a:latin typeface="Tahoma" panose="020B0604030504040204" pitchFamily="34" charset="0"/>
                <a:ea typeface="Tahoma" panose="020B0604030504040204" pitchFamily="34" charset="0"/>
                <a:cs typeface="Tahoma" panose="020B0604030504040204" pitchFamily="34" charset="0"/>
              </a:rPr>
              <a:t>Método </a:t>
            </a:r>
            <a:r>
              <a:rPr sz="2000" b="1" i="1" spc="-5" dirty="0">
                <a:latin typeface="Tahoma" panose="020B0604030504040204" pitchFamily="34" charset="0"/>
                <a:ea typeface="Tahoma" panose="020B0604030504040204" pitchFamily="34" charset="0"/>
                <a:cs typeface="Tahoma" panose="020B0604030504040204" pitchFamily="34" charset="0"/>
              </a:rPr>
              <a:t>evaluación </a:t>
            </a:r>
            <a:r>
              <a:rPr sz="2000" b="1" i="1" spc="-10" dirty="0">
                <a:latin typeface="Tahoma" panose="020B0604030504040204" pitchFamily="34" charset="0"/>
                <a:ea typeface="Tahoma" panose="020B0604030504040204" pitchFamily="34" charset="0"/>
                <a:cs typeface="Tahoma" panose="020B0604030504040204" pitchFamily="34" charset="0"/>
              </a:rPr>
              <a:t>ofertas </a:t>
            </a:r>
            <a:r>
              <a:rPr sz="2000" b="1" i="1" spc="-5" dirty="0">
                <a:latin typeface="Tahoma" panose="020B0604030504040204" pitchFamily="34" charset="0"/>
                <a:ea typeface="Tahoma" panose="020B0604030504040204" pitchFamily="34" charset="0"/>
                <a:cs typeface="Tahoma" panose="020B0604030504040204" pitchFamily="34" charset="0"/>
              </a:rPr>
              <a:t>(Art.37</a:t>
            </a:r>
            <a:r>
              <a:rPr sz="2000" b="1" i="1" spc="-25" dirty="0">
                <a:latin typeface="Tahoma" panose="020B0604030504040204" pitchFamily="34" charset="0"/>
                <a:ea typeface="Tahoma" panose="020B0604030504040204" pitchFamily="34" charset="0"/>
                <a:cs typeface="Tahoma" panose="020B0604030504040204" pitchFamily="34" charset="0"/>
              </a:rPr>
              <a:t> </a:t>
            </a:r>
            <a:r>
              <a:rPr sz="2000" b="1" i="1"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marR="450850" algn="just">
              <a:lnSpc>
                <a:spcPts val="1630"/>
              </a:lnSpc>
              <a:spcBef>
                <a:spcPts val="395"/>
              </a:spcBef>
            </a:pPr>
            <a:r>
              <a:rPr sz="2000" dirty="0">
                <a:latin typeface="Tahoma" panose="020B0604030504040204" pitchFamily="34" charset="0"/>
                <a:ea typeface="Tahoma" panose="020B0604030504040204" pitchFamily="34" charset="0"/>
                <a:cs typeface="Tahoma" panose="020B0604030504040204" pitchFamily="34" charset="0"/>
              </a:rPr>
              <a:t>Análisis técnico y </a:t>
            </a:r>
            <a:r>
              <a:rPr sz="2000" spc="-5" dirty="0">
                <a:latin typeface="Tahoma" panose="020B0604030504040204" pitchFamily="34" charset="0"/>
                <a:ea typeface="Tahoma" panose="020B0604030504040204" pitchFamily="34" charset="0"/>
                <a:cs typeface="Tahoma" panose="020B0604030504040204" pitchFamily="34" charset="0"/>
              </a:rPr>
              <a:t>económico según criterios evolución, sobre </a:t>
            </a:r>
            <a:r>
              <a:rPr sz="2000" dirty="0">
                <a:latin typeface="Tahoma" panose="020B0604030504040204" pitchFamily="34" charset="0"/>
                <a:ea typeface="Tahoma" panose="020B0604030504040204" pitchFamily="34" charset="0"/>
                <a:cs typeface="Tahoma" panose="020B0604030504040204" pitchFamily="34" charset="0"/>
              </a:rPr>
              <a:t>1.000 UTM </a:t>
            </a:r>
            <a:r>
              <a:rPr sz="2000" spc="-5" dirty="0">
                <a:latin typeface="Tahoma" panose="020B0604030504040204" pitchFamily="34" charset="0"/>
                <a:ea typeface="Tahoma" panose="020B0604030504040204" pitchFamily="34" charset="0"/>
                <a:cs typeface="Tahoma" panose="020B0604030504040204" pitchFamily="34" charset="0"/>
              </a:rPr>
              <a:t>con comisión  </a:t>
            </a:r>
            <a:r>
              <a:rPr sz="2000" dirty="0">
                <a:latin typeface="Tahoma" panose="020B0604030504040204" pitchFamily="34" charset="0"/>
                <a:ea typeface="Tahoma" panose="020B0604030504040204" pitchFamily="34" charset="0"/>
                <a:cs typeface="Tahoma" panose="020B0604030504040204" pitchFamily="34" charset="0"/>
              </a:rPr>
              <a:t>evaluadora.</a:t>
            </a:r>
          </a:p>
          <a:p>
            <a:pPr algn="just">
              <a:lnSpc>
                <a:spcPct val="100000"/>
              </a:lnSpc>
              <a:spcBef>
                <a:spcPts val="4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Criterios de evaluación (Art.38</a:t>
            </a:r>
            <a:r>
              <a:rPr sz="2000" b="1" i="1" spc="-45" dirty="0">
                <a:latin typeface="Tahoma" panose="020B0604030504040204" pitchFamily="34" charset="0"/>
                <a:ea typeface="Tahoma" panose="020B0604030504040204" pitchFamily="34" charset="0"/>
                <a:cs typeface="Tahoma" panose="020B0604030504040204" pitchFamily="34" charset="0"/>
              </a:rPr>
              <a:t> </a:t>
            </a:r>
            <a:r>
              <a:rPr sz="2000" b="1" i="1"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Mecanismo resolución de</a:t>
            </a:r>
            <a:r>
              <a:rPr sz="2000" spc="-30"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empates</a:t>
            </a:r>
          </a:p>
          <a:p>
            <a:pPr marL="12700" algn="just">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Servicios </a:t>
            </a:r>
            <a:r>
              <a:rPr sz="2000" dirty="0">
                <a:latin typeface="Tahoma" panose="020B0604030504040204" pitchFamily="34" charset="0"/>
                <a:ea typeface="Tahoma" panose="020B0604030504040204" pitchFamily="34" charset="0"/>
                <a:cs typeface="Tahoma" panose="020B0604030504040204" pitchFamily="34" charset="0"/>
              </a:rPr>
              <a:t>habituales: </a:t>
            </a:r>
            <a:r>
              <a:rPr sz="2000" spc="-5" dirty="0">
                <a:latin typeface="Tahoma" panose="020B0604030504040204" pitchFamily="34" charset="0"/>
                <a:ea typeface="Tahoma" panose="020B0604030504040204" pitchFamily="34" charset="0"/>
                <a:cs typeface="Tahoma" panose="020B0604030504040204" pitchFamily="34" charset="0"/>
              </a:rPr>
              <a:t>considerar condiciones de </a:t>
            </a:r>
            <a:r>
              <a:rPr sz="2000" dirty="0">
                <a:latin typeface="Tahoma" panose="020B0604030504040204" pitchFamily="34" charset="0"/>
                <a:ea typeface="Tahoma" panose="020B0604030504040204" pitchFamily="34" charset="0"/>
                <a:cs typeface="Tahoma" panose="020B0604030504040204" pitchFamily="34" charset="0"/>
              </a:rPr>
              <a:t>empleo y</a:t>
            </a:r>
            <a:r>
              <a:rPr sz="2000" spc="5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remuneración.</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2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Adjudicación de </a:t>
            </a:r>
            <a:r>
              <a:rPr sz="2000" b="1" i="1" dirty="0">
                <a:latin typeface="Tahoma" panose="020B0604030504040204" pitchFamily="34" charset="0"/>
                <a:ea typeface="Tahoma" panose="020B0604030504040204" pitchFamily="34" charset="0"/>
                <a:cs typeface="Tahoma" panose="020B0604030504040204" pitchFamily="34" charset="0"/>
              </a:rPr>
              <a:t>la </a:t>
            </a:r>
            <a:r>
              <a:rPr sz="2000" b="1" i="1" spc="-5" dirty="0">
                <a:latin typeface="Tahoma" panose="020B0604030504040204" pitchFamily="34" charset="0"/>
                <a:ea typeface="Tahoma" panose="020B0604030504040204" pitchFamily="34" charset="0"/>
                <a:cs typeface="Tahoma" panose="020B0604030504040204" pitchFamily="34" charset="0"/>
              </a:rPr>
              <a:t>oferta </a:t>
            </a:r>
            <a:r>
              <a:rPr sz="2000" b="1" i="1" dirty="0">
                <a:latin typeface="Tahoma" panose="020B0604030504040204" pitchFamily="34" charset="0"/>
                <a:ea typeface="Tahoma" panose="020B0604030504040204" pitchFamily="34" charset="0"/>
                <a:cs typeface="Tahoma" panose="020B0604030504040204" pitchFamily="34" charset="0"/>
              </a:rPr>
              <a:t>y </a:t>
            </a:r>
            <a:r>
              <a:rPr sz="2000" b="1" i="1" spc="-5" dirty="0">
                <a:latin typeface="Tahoma" panose="020B0604030504040204" pitchFamily="34" charset="0"/>
                <a:ea typeface="Tahoma" panose="020B0604030504040204" pitchFamily="34" charset="0"/>
                <a:cs typeface="Tahoma" panose="020B0604030504040204" pitchFamily="34" charset="0"/>
              </a:rPr>
              <a:t>notificación (Art. 41 </a:t>
            </a:r>
            <a:r>
              <a:rPr sz="2000" b="1" i="1"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1630"/>
              </a:lnSpc>
              <a:spcBef>
                <a:spcPts val="395"/>
              </a:spcBef>
            </a:pPr>
            <a:r>
              <a:rPr sz="2000" spc="-5" dirty="0">
                <a:latin typeface="Tahoma" panose="020B0604030504040204" pitchFamily="34" charset="0"/>
                <a:ea typeface="Tahoma" panose="020B0604030504040204" pitchFamily="34" charset="0"/>
                <a:cs typeface="Tahoma" panose="020B0604030504040204" pitchFamily="34" charset="0"/>
              </a:rPr>
              <a:t>Por </a:t>
            </a:r>
            <a:r>
              <a:rPr sz="2000" dirty="0">
                <a:latin typeface="Tahoma" panose="020B0604030504040204" pitchFamily="34" charset="0"/>
                <a:ea typeface="Tahoma" panose="020B0604030504040204" pitchFamily="34" charset="0"/>
                <a:cs typeface="Tahoma" panose="020B0604030504040204" pitchFamily="34" charset="0"/>
              </a:rPr>
              <a:t>acto </a:t>
            </a:r>
            <a:r>
              <a:rPr sz="2000" spc="-5" dirty="0">
                <a:latin typeface="Tahoma" panose="020B0604030504040204" pitchFamily="34" charset="0"/>
                <a:ea typeface="Tahoma" panose="020B0604030504040204" pitchFamily="34" charset="0"/>
                <a:cs typeface="Tahoma" panose="020B0604030504040204" pitchFamily="34" charset="0"/>
              </a:rPr>
              <a:t>administrativo </a:t>
            </a:r>
            <a:r>
              <a:rPr sz="2000" dirty="0">
                <a:latin typeface="Tahoma" panose="020B0604030504040204" pitchFamily="34" charset="0"/>
                <a:ea typeface="Tahoma" panose="020B0604030504040204" pitchFamily="34" charset="0"/>
                <a:cs typeface="Tahoma" panose="020B0604030504040204" pitchFamily="34" charset="0"/>
              </a:rPr>
              <a:t>contenga evaluaciones , </a:t>
            </a:r>
            <a:r>
              <a:rPr sz="2000" spc="-5" dirty="0">
                <a:latin typeface="Tahoma" panose="020B0604030504040204" pitchFamily="34" charset="0"/>
                <a:ea typeface="Tahoma" panose="020B0604030504040204" pitchFamily="34" charset="0"/>
                <a:cs typeface="Tahoma" panose="020B0604030504040204" pitchFamily="34" charset="0"/>
              </a:rPr>
              <a:t>resultados comisión evaluadora </a:t>
            </a:r>
            <a:r>
              <a:rPr sz="200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informes  técnicos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como se resolvió</a:t>
            </a:r>
            <a:r>
              <a:rPr sz="2000" spc="-50"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empate.</a:t>
            </a:r>
          </a:p>
          <a:p>
            <a:pPr algn="just">
              <a:lnSpc>
                <a:spcPct val="100000"/>
              </a:lnSpc>
              <a:spcBef>
                <a:spcPts val="4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i="1" dirty="0">
                <a:latin typeface="Tahoma" panose="020B0604030504040204" pitchFamily="34" charset="0"/>
                <a:ea typeface="Tahoma" panose="020B0604030504040204" pitchFamily="34" charset="0"/>
                <a:cs typeface="Tahoma" panose="020B0604030504040204" pitchFamily="34" charset="0"/>
              </a:rPr>
              <a:t>Re </a:t>
            </a:r>
            <a:r>
              <a:rPr sz="2000" b="1" i="1" spc="-5" dirty="0">
                <a:latin typeface="Tahoma" panose="020B0604030504040204" pitchFamily="34" charset="0"/>
                <a:ea typeface="Tahoma" panose="020B0604030504040204" pitchFamily="34" charset="0"/>
                <a:cs typeface="Tahoma" panose="020B0604030504040204" pitchFamily="34" charset="0"/>
              </a:rPr>
              <a:t>Adjudicación (Art. 41 </a:t>
            </a:r>
            <a:r>
              <a:rPr sz="2000" b="1" i="1" dirty="0">
                <a:latin typeface="Tahoma" panose="020B0604030504040204" pitchFamily="34" charset="0"/>
                <a:ea typeface="Tahoma" panose="020B0604030504040204" pitchFamily="34" charset="0"/>
                <a:cs typeface="Tahoma" panose="020B0604030504040204" pitchFamily="34" charset="0"/>
              </a:rPr>
              <a:t>Reglamento</a:t>
            </a:r>
            <a:r>
              <a:rPr sz="2000" b="1" i="1" spc="-50"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final)</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dirty="0">
                <a:latin typeface="Tahoma" panose="020B0604030504040204" pitchFamily="34" charset="0"/>
                <a:ea typeface="Tahoma" panose="020B0604030504040204" pitchFamily="34" charset="0"/>
                <a:cs typeface="Tahoma" panose="020B0604030504040204" pitchFamily="34" charset="0"/>
              </a:rPr>
              <a:t>Suple silencio </a:t>
            </a:r>
            <a:r>
              <a:rPr sz="2000" spc="-5" dirty="0">
                <a:latin typeface="Tahoma" panose="020B0604030504040204" pitchFamily="34" charset="0"/>
                <a:ea typeface="Tahoma" panose="020B0604030504040204" pitchFamily="34" charset="0"/>
                <a:cs typeface="Tahoma" panose="020B0604030504040204" pitchFamily="34" charset="0"/>
              </a:rPr>
              <a:t>bases, </a:t>
            </a:r>
            <a:r>
              <a:rPr sz="2000" dirty="0">
                <a:latin typeface="Tahoma" panose="020B0604030504040204" pitchFamily="34" charset="0"/>
                <a:ea typeface="Tahoma" panose="020B0604030504040204" pitchFamily="34" charset="0"/>
                <a:cs typeface="Tahoma" panose="020B0604030504040204" pitchFamily="34" charset="0"/>
              </a:rPr>
              <a:t>dentro </a:t>
            </a:r>
            <a:r>
              <a:rPr sz="2000" spc="-5" dirty="0">
                <a:latin typeface="Tahoma" panose="020B0604030504040204" pitchFamily="34" charset="0"/>
                <a:ea typeface="Tahoma" panose="020B0604030504040204" pitchFamily="34" charset="0"/>
                <a:cs typeface="Tahoma" panose="020B0604030504040204" pitchFamily="34" charset="0"/>
              </a:rPr>
              <a:t>60 </a:t>
            </a:r>
            <a:r>
              <a:rPr sz="2000" dirty="0">
                <a:latin typeface="Tahoma" panose="020B0604030504040204" pitchFamily="34" charset="0"/>
                <a:ea typeface="Tahoma" panose="020B0604030504040204" pitchFamily="34" charset="0"/>
                <a:cs typeface="Tahoma" panose="020B0604030504040204" pitchFamily="34" charset="0"/>
              </a:rPr>
              <a:t>días </a:t>
            </a:r>
            <a:r>
              <a:rPr sz="2000" spc="-5" dirty="0">
                <a:latin typeface="Tahoma" panose="020B0604030504040204" pitchFamily="34" charset="0"/>
                <a:ea typeface="Tahoma" panose="020B0604030504040204" pitchFamily="34" charset="0"/>
                <a:cs typeface="Tahoma" panose="020B0604030504040204" pitchFamily="34" charset="0"/>
              </a:rPr>
              <a:t>corrido </a:t>
            </a:r>
            <a:r>
              <a:rPr sz="2000" dirty="0">
                <a:latin typeface="Tahoma" panose="020B0604030504040204" pitchFamily="34" charset="0"/>
                <a:ea typeface="Tahoma" panose="020B0604030504040204" pitchFamily="34" charset="0"/>
                <a:cs typeface="Tahoma" panose="020B0604030504040204" pitchFamily="34" charset="0"/>
              </a:rPr>
              <a:t>del </a:t>
            </a:r>
            <a:r>
              <a:rPr sz="2000" spc="-5" dirty="0">
                <a:latin typeface="Tahoma" panose="020B0604030504040204" pitchFamily="34" charset="0"/>
                <a:ea typeface="Tahoma" panose="020B0604030504040204" pitchFamily="34" charset="0"/>
                <a:cs typeface="Tahoma" panose="020B0604030504040204" pitchFamily="34" charset="0"/>
              </a:rPr>
              <a:t>cierre, salvo </a:t>
            </a:r>
            <a:r>
              <a:rPr sz="2000" dirty="0">
                <a:latin typeface="Tahoma" panose="020B0604030504040204" pitchFamily="34" charset="0"/>
                <a:ea typeface="Tahoma" panose="020B0604030504040204" pitchFamily="34" charset="0"/>
                <a:cs typeface="Tahoma" panose="020B0604030504040204" pitchFamily="34" charset="0"/>
              </a:rPr>
              <a:t>bases señale algo</a:t>
            </a:r>
            <a:r>
              <a:rPr sz="2000" spc="-7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distinto.</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2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
              </a:spcBef>
            </a:pPr>
            <a:r>
              <a:rPr sz="2000" b="1" i="1" spc="-5" dirty="0">
                <a:latin typeface="Tahoma" panose="020B0604030504040204" pitchFamily="34" charset="0"/>
                <a:ea typeface="Tahoma" panose="020B0604030504040204" pitchFamily="34" charset="0"/>
                <a:cs typeface="Tahoma" panose="020B0604030504040204" pitchFamily="34" charset="0"/>
              </a:rPr>
              <a:t>Estudios de mercado obligatorio (Art. </a:t>
            </a:r>
            <a:r>
              <a:rPr sz="2000" b="1" i="1" dirty="0">
                <a:latin typeface="Tahoma" panose="020B0604030504040204" pitchFamily="34" charset="0"/>
                <a:ea typeface="Tahoma" panose="020B0604030504040204" pitchFamily="34" charset="0"/>
                <a:cs typeface="Tahoma" panose="020B0604030504040204" pitchFamily="34" charset="0"/>
              </a:rPr>
              <a:t>13 </a:t>
            </a:r>
            <a:r>
              <a:rPr sz="2000" b="1" i="1" spc="-30" dirty="0">
                <a:latin typeface="Tahoma" panose="020B0604030504040204" pitchFamily="34" charset="0"/>
                <a:ea typeface="Tahoma" panose="020B0604030504040204" pitchFamily="34" charset="0"/>
                <a:cs typeface="Tahoma" panose="020B0604030504040204" pitchFamily="34" charset="0"/>
              </a:rPr>
              <a:t>ter.</a:t>
            </a:r>
            <a:r>
              <a:rPr sz="2000" b="1" i="1" spc="5" dirty="0">
                <a:latin typeface="Tahoma" panose="020B0604030504040204" pitchFamily="34" charset="0"/>
                <a:ea typeface="Tahoma" panose="020B0604030504040204" pitchFamily="34" charset="0"/>
                <a:cs typeface="Tahoma" panose="020B0604030504040204" pitchFamily="34" charset="0"/>
              </a:rPr>
              <a:t> </a:t>
            </a:r>
            <a:r>
              <a:rPr sz="2000" b="1" i="1"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dirty="0">
                <a:latin typeface="Tahoma" panose="020B0604030504040204" pitchFamily="34" charset="0"/>
                <a:ea typeface="Tahoma" panose="020B0604030504040204" pitchFamily="34" charset="0"/>
                <a:cs typeface="Tahoma" panose="020B0604030504040204" pitchFamily="34" charset="0"/>
              </a:rPr>
              <a:t>Licitaciones </a:t>
            </a:r>
            <a:r>
              <a:rPr sz="2000" spc="-5" dirty="0">
                <a:latin typeface="Tahoma" panose="020B0604030504040204" pitchFamily="34" charset="0"/>
                <a:ea typeface="Tahoma" panose="020B0604030504040204" pitchFamily="34" charset="0"/>
                <a:cs typeface="Tahoma" panose="020B0604030504040204" pitchFamily="34" charset="0"/>
              </a:rPr>
              <a:t>de </a:t>
            </a:r>
            <a:r>
              <a:rPr sz="2000" dirty="0">
                <a:latin typeface="Tahoma" panose="020B0604030504040204" pitchFamily="34" charset="0"/>
                <a:ea typeface="Tahoma" panose="020B0604030504040204" pitchFamily="34" charset="0"/>
                <a:cs typeface="Tahoma" panose="020B0604030504040204" pitchFamily="34" charset="0"/>
              </a:rPr>
              <a:t>gran complejidad y </a:t>
            </a:r>
            <a:r>
              <a:rPr sz="2000" spc="-5" dirty="0">
                <a:latin typeface="Tahoma" panose="020B0604030504040204" pitchFamily="34" charset="0"/>
                <a:ea typeface="Tahoma" panose="020B0604030504040204" pitchFamily="34" charset="0"/>
                <a:cs typeface="Tahoma" panose="020B0604030504040204" pitchFamily="34" charset="0"/>
              </a:rPr>
              <a:t>sobre </a:t>
            </a:r>
            <a:r>
              <a:rPr sz="2000" dirty="0">
                <a:latin typeface="Tahoma" panose="020B0604030504040204" pitchFamily="34" charset="0"/>
                <a:ea typeface="Tahoma" panose="020B0604030504040204" pitchFamily="34" charset="0"/>
                <a:cs typeface="Tahoma" panose="020B0604030504040204" pitchFamily="34" charset="0"/>
              </a:rPr>
              <a:t>5000 utm </a:t>
            </a:r>
            <a:r>
              <a:rPr sz="2000" spc="-5" dirty="0">
                <a:latin typeface="Tahoma" panose="020B0604030504040204" pitchFamily="34" charset="0"/>
                <a:ea typeface="Tahoma" panose="020B0604030504040204" pitchFamily="34" charset="0"/>
                <a:cs typeface="Tahoma" panose="020B0604030504040204" pitchFamily="34" charset="0"/>
              </a:rPr>
              <a:t>requiere </a:t>
            </a:r>
            <a:r>
              <a:rPr sz="2000" dirty="0">
                <a:latin typeface="Tahoma" panose="020B0604030504040204" pitchFamily="34" charset="0"/>
                <a:ea typeface="Tahoma" panose="020B0604030504040204" pitchFamily="34" charset="0"/>
                <a:cs typeface="Tahoma" panose="020B0604030504040204" pitchFamily="34" charset="0"/>
              </a:rPr>
              <a:t>precio </a:t>
            </a:r>
            <a:r>
              <a:rPr sz="2000" spc="-5" dirty="0">
                <a:latin typeface="Tahoma" panose="020B0604030504040204" pitchFamily="34" charset="0"/>
                <a:ea typeface="Tahoma" panose="020B0604030504040204" pitchFamily="34" charset="0"/>
                <a:cs typeface="Tahoma" panose="020B0604030504040204" pitchFamily="34" charset="0"/>
              </a:rPr>
              <a:t>estudios</a:t>
            </a:r>
            <a:r>
              <a:rPr sz="2000" spc="-5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mercado</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1828800"/>
            <a:ext cx="7230110" cy="3924151"/>
          </a:xfrm>
          <a:prstGeom prst="rect">
            <a:avLst/>
          </a:prstGeom>
        </p:spPr>
        <p:txBody>
          <a:bodyPr vert="horz" wrap="square" lIns="0" tIns="0" rIns="0" bIns="0" rtlCol="0">
            <a:spAutoFit/>
          </a:bodyPr>
          <a:lstStyle/>
          <a:p>
            <a:pPr marL="12700" algn="just">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No cuentan medios tecnológicos o</a:t>
            </a:r>
            <a:r>
              <a:rPr sz="2000" spc="-6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digitales.</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60"/>
              </a:spcBef>
            </a:pPr>
            <a:r>
              <a:rPr sz="2000" spc="-5" dirty="0">
                <a:latin typeface="Tahoma" panose="020B0604030504040204" pitchFamily="34" charset="0"/>
                <a:ea typeface="Tahoma" panose="020B0604030504040204" pitchFamily="34" charset="0"/>
                <a:cs typeface="Tahoma" panose="020B0604030504040204" pitchFamily="34" charset="0"/>
              </a:rPr>
              <a:t>•Indisponibilidad del </a:t>
            </a:r>
            <a:r>
              <a:rPr sz="2000" spc="-5" dirty="0" err="1">
                <a:latin typeface="Tahoma" panose="020B0604030504040204" pitchFamily="34" charset="0"/>
                <a:ea typeface="Tahoma" panose="020B0604030504040204" pitchFamily="34" charset="0"/>
                <a:cs typeface="Tahoma" panose="020B0604030504040204" pitchFamily="34" charset="0"/>
              </a:rPr>
              <a:t>sistema</a:t>
            </a:r>
            <a:r>
              <a:rPr sz="2000" spc="-5" dirty="0">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60"/>
              </a:spcBef>
            </a:pPr>
            <a:r>
              <a:rPr sz="2000" spc="-5" dirty="0">
                <a:latin typeface="Tahoma" panose="020B0604030504040204" pitchFamily="34" charset="0"/>
                <a:ea typeface="Tahoma" panose="020B0604030504040204" pitchFamily="34" charset="0"/>
                <a:cs typeface="Tahoma" panose="020B0604030504040204" pitchFamily="34" charset="0"/>
              </a:rPr>
              <a:t>•Caso fortuito o </a:t>
            </a:r>
            <a:r>
              <a:rPr sz="2000" spc="-10" dirty="0">
                <a:latin typeface="Tahoma" panose="020B0604030504040204" pitchFamily="34" charset="0"/>
                <a:ea typeface="Tahoma" panose="020B0604030504040204" pitchFamily="34" charset="0"/>
                <a:cs typeface="Tahoma" panose="020B0604030504040204" pitchFamily="34" charset="0"/>
              </a:rPr>
              <a:t>fuerza </a:t>
            </a:r>
            <a:r>
              <a:rPr sz="2000" spc="-5" dirty="0">
                <a:latin typeface="Tahoma" panose="020B0604030504040204" pitchFamily="34" charset="0"/>
                <a:ea typeface="Tahoma" panose="020B0604030504040204" pitchFamily="34" charset="0"/>
                <a:cs typeface="Tahoma" panose="020B0604030504040204" pitchFamily="34" charset="0"/>
              </a:rPr>
              <a:t>mayor no se hace por </a:t>
            </a:r>
            <a:r>
              <a:rPr sz="2000" spc="-5" dirty="0" err="1">
                <a:latin typeface="Tahoma" panose="020B0604030504040204" pitchFamily="34" charset="0"/>
                <a:ea typeface="Tahoma" panose="020B0604030504040204" pitchFamily="34" charset="0"/>
                <a:cs typeface="Tahoma" panose="020B0604030504040204" pitchFamily="34" charset="0"/>
              </a:rPr>
              <a:t>sistema</a:t>
            </a:r>
            <a:r>
              <a:rPr sz="2000" spc="-5" dirty="0">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60"/>
              </a:spcBef>
            </a:pPr>
            <a:r>
              <a:rPr sz="2000" spc="-5" dirty="0">
                <a:latin typeface="Tahoma" panose="020B0604030504040204" pitchFamily="34" charset="0"/>
                <a:ea typeface="Tahoma" panose="020B0604030504040204" pitchFamily="34" charset="0"/>
                <a:cs typeface="Tahoma" panose="020B0604030504040204" pitchFamily="34" charset="0"/>
              </a:rPr>
              <a:t>•No exista</a:t>
            </a:r>
            <a:r>
              <a:rPr sz="2000" spc="-5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conectividad.</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60"/>
              </a:spcBef>
            </a:pPr>
            <a:r>
              <a:rPr sz="2000" spc="-5" dirty="0">
                <a:latin typeface="Tahoma" panose="020B0604030504040204" pitchFamily="34" charset="0"/>
                <a:ea typeface="Tahoma" panose="020B0604030504040204" pitchFamily="34" charset="0"/>
                <a:cs typeface="Tahoma" panose="020B0604030504040204" pitchFamily="34" charset="0"/>
              </a:rPr>
              <a:t>•Compras secretas o privadas,</a:t>
            </a:r>
            <a:r>
              <a:rPr sz="2000" spc="-4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confidenciales.</a:t>
            </a:r>
            <a:endParaRPr sz="2000" dirty="0">
              <a:latin typeface="Tahoma" panose="020B0604030504040204" pitchFamily="34" charset="0"/>
              <a:ea typeface="Tahoma" panose="020B0604030504040204" pitchFamily="34" charset="0"/>
              <a:cs typeface="Tahoma" panose="020B0604030504040204" pitchFamily="34" charset="0"/>
            </a:endParaRPr>
          </a:p>
          <a:p>
            <a:pPr marL="12700" marR="675005" algn="just">
              <a:lnSpc>
                <a:spcPts val="2380"/>
              </a:lnSpc>
              <a:spcBef>
                <a:spcPts val="560"/>
              </a:spcBef>
            </a:pPr>
            <a:r>
              <a:rPr sz="2000" spc="-5" dirty="0">
                <a:latin typeface="Tahoma" panose="020B0604030504040204" pitchFamily="34" charset="0"/>
                <a:ea typeface="Tahoma" panose="020B0604030504040204" pitchFamily="34" charset="0"/>
                <a:cs typeface="Tahoma" panose="020B0604030504040204" pitchFamily="34" charset="0"/>
              </a:rPr>
              <a:t>•Compras efectuadas extranjeros que no manejan idioma, sistema  jurídico, económico, cultural y se ejecuten fuera del</a:t>
            </a:r>
            <a:r>
              <a:rPr sz="2000" spc="-114"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país.</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3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2380"/>
              </a:lnSpc>
            </a:pPr>
            <a:r>
              <a:rPr sz="2000" b="1" i="1" spc="-5" dirty="0">
                <a:latin typeface="Tahoma" panose="020B0604030504040204" pitchFamily="34" charset="0"/>
                <a:ea typeface="Tahoma" panose="020B0604030504040204" pitchFamily="34" charset="0"/>
                <a:cs typeface="Tahoma" panose="020B0604030504040204" pitchFamily="34" charset="0"/>
              </a:rPr>
              <a:t>***Garantías, </a:t>
            </a:r>
            <a:r>
              <a:rPr sz="2000" b="1" i="1" spc="-5" dirty="0" err="1">
                <a:latin typeface="Tahoma" panose="020B0604030504040204" pitchFamily="34" charset="0"/>
                <a:ea typeface="Tahoma" panose="020B0604030504040204" pitchFamily="34" charset="0"/>
                <a:cs typeface="Tahoma" panose="020B0604030504040204" pitchFamily="34" charset="0"/>
              </a:rPr>
              <a:t>planos</a:t>
            </a:r>
            <a:r>
              <a:rPr sz="2000" b="1" i="1" spc="-5" dirty="0">
                <a:latin typeface="Tahoma" panose="020B0604030504040204" pitchFamily="34" charset="0"/>
                <a:ea typeface="Tahoma" panose="020B0604030504040204" pitchFamily="34" charset="0"/>
                <a:cs typeface="Tahoma" panose="020B0604030504040204" pitchFamily="34" charset="0"/>
              </a:rPr>
              <a:t>, muestras, no disponibles en </a:t>
            </a:r>
            <a:r>
              <a:rPr sz="2000" b="1" i="1" spc="-10" dirty="0">
                <a:latin typeface="Tahoma" panose="020B0604030504040204" pitchFamily="34" charset="0"/>
                <a:ea typeface="Tahoma" panose="020B0604030504040204" pitchFamily="34" charset="0"/>
                <a:cs typeface="Tahoma" panose="020B0604030504040204" pitchFamily="34" charset="0"/>
              </a:rPr>
              <a:t>formato </a:t>
            </a:r>
            <a:r>
              <a:rPr sz="2000" b="1" i="1" spc="-5" dirty="0">
                <a:latin typeface="Tahoma" panose="020B0604030504040204" pitchFamily="34" charset="0"/>
                <a:ea typeface="Tahoma" panose="020B0604030504040204" pitchFamily="34" charset="0"/>
                <a:cs typeface="Tahoma" panose="020B0604030504040204" pitchFamily="34" charset="0"/>
              </a:rPr>
              <a:t>digital, según  establezcan las bases la </a:t>
            </a:r>
            <a:r>
              <a:rPr sz="2000" b="1" i="1" spc="-10" dirty="0">
                <a:latin typeface="Tahoma" panose="020B0604030504040204" pitchFamily="34" charset="0"/>
                <a:ea typeface="Tahoma" panose="020B0604030504040204" pitchFamily="34" charset="0"/>
                <a:cs typeface="Tahoma" panose="020B0604030504040204" pitchFamily="34" charset="0"/>
              </a:rPr>
              <a:t>forma </a:t>
            </a:r>
            <a:r>
              <a:rPr sz="2000" b="1" i="1" spc="-5" dirty="0">
                <a:latin typeface="Tahoma" panose="020B0604030504040204" pitchFamily="34" charset="0"/>
                <a:ea typeface="Tahoma" panose="020B0604030504040204" pitchFamily="34" charset="0"/>
                <a:cs typeface="Tahoma" panose="020B0604030504040204" pitchFamily="34" charset="0"/>
              </a:rPr>
              <a:t>de</a:t>
            </a:r>
            <a:r>
              <a:rPr sz="2000" b="1" i="1" spc="60"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envió.</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633845" y="382210"/>
            <a:ext cx="7886700" cy="1292662"/>
          </a:xfrm>
          <a:prstGeom prst="rect">
            <a:avLst/>
          </a:prstGeom>
        </p:spPr>
        <p:txBody>
          <a:bodyPr vert="horz" wrap="square" lIns="0" tIns="0" rIns="0" bIns="0" rtlCol="0">
            <a:spAutoFit/>
          </a:bodyPr>
          <a:lstStyle/>
          <a:p>
            <a:pPr marL="9525" marR="5080" algn="ctr">
              <a:lnSpc>
                <a:spcPct val="100000"/>
              </a:lnSpc>
            </a:pPr>
            <a:r>
              <a:rPr sz="2800" spc="-5" dirty="0">
                <a:latin typeface="Tahoma" panose="020B0604030504040204" pitchFamily="34" charset="0"/>
                <a:ea typeface="Tahoma" panose="020B0604030504040204" pitchFamily="34" charset="0"/>
                <a:cs typeface="Tahoma" panose="020B0604030504040204" pitchFamily="34" charset="0"/>
              </a:rPr>
              <a:t>Licitaciones en soporte </a:t>
            </a:r>
            <a:r>
              <a:rPr sz="2800" spc="-5" dirty="0" err="1">
                <a:latin typeface="Tahoma" panose="020B0604030504040204" pitchFamily="34" charset="0"/>
                <a:ea typeface="Tahoma" panose="020B0604030504040204" pitchFamily="34" charset="0"/>
                <a:cs typeface="Tahoma" panose="020B0604030504040204" pitchFamily="34" charset="0"/>
              </a:rPr>
              <a:t>papel</a:t>
            </a:r>
            <a:r>
              <a:rPr sz="2800" spc="-5" dirty="0">
                <a:latin typeface="Tahoma" panose="020B0604030504040204" pitchFamily="34" charset="0"/>
                <a:ea typeface="Tahoma" panose="020B0604030504040204" pitchFamily="34" charset="0"/>
                <a:cs typeface="Tahoma" panose="020B0604030504040204" pitchFamily="34" charset="0"/>
              </a:rPr>
              <a:t> </a:t>
            </a:r>
            <a:r>
              <a:rPr lang="es-CL" sz="2800" spc="-5" dirty="0">
                <a:latin typeface="Tahoma" panose="020B0604030504040204" pitchFamily="34" charset="0"/>
                <a:ea typeface="Tahoma" panose="020B0604030504040204" pitchFamily="34" charset="0"/>
                <a:cs typeface="Tahoma" panose="020B0604030504040204" pitchFamily="34" charset="0"/>
              </a:rPr>
              <a:t/>
            </a:r>
            <a:br>
              <a:rPr lang="es-CL" sz="2800" spc="-5" dirty="0">
                <a:latin typeface="Tahoma" panose="020B0604030504040204" pitchFamily="34" charset="0"/>
                <a:ea typeface="Tahoma" panose="020B0604030504040204" pitchFamily="34" charset="0"/>
                <a:cs typeface="Tahoma" panose="020B0604030504040204" pitchFamily="34" charset="0"/>
              </a:rPr>
            </a:br>
            <a:r>
              <a:rPr sz="2800" spc="-5" dirty="0">
                <a:latin typeface="Tahoma" panose="020B0604030504040204" pitchFamily="34" charset="0"/>
                <a:ea typeface="Tahoma" panose="020B0604030504040204" pitchFamily="34" charset="0"/>
                <a:cs typeface="Tahoma" panose="020B0604030504040204" pitchFamily="34" charset="0"/>
              </a:rPr>
              <a:t>(Art.62  Reglamento)</a:t>
            </a:r>
          </a:p>
          <a:p>
            <a:pPr algn="ctr">
              <a:lnSpc>
                <a:spcPct val="100000"/>
              </a:lnSpc>
            </a:pPr>
            <a:endParaRPr sz="2800" spc="-5"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2133600"/>
            <a:ext cx="8162290" cy="2954655"/>
          </a:xfrm>
          <a:prstGeom prst="rect">
            <a:avLst/>
          </a:prstGeom>
        </p:spPr>
        <p:txBody>
          <a:bodyPr vert="horz" wrap="square" lIns="0" tIns="0" rIns="0" bIns="0" rtlCol="0">
            <a:spAutoFit/>
          </a:bodyPr>
          <a:lstStyle/>
          <a:p>
            <a:pPr marL="187960" marR="5080" indent="1270" algn="ctr">
              <a:lnSpc>
                <a:spcPct val="100000"/>
              </a:lnSpc>
            </a:pPr>
            <a:r>
              <a:rPr sz="2400" dirty="0">
                <a:latin typeface="Tahoma" panose="020B0604030504040204" pitchFamily="34" charset="0"/>
                <a:ea typeface="Tahoma" panose="020B0604030504040204" pitchFamily="34" charset="0"/>
                <a:cs typeface="Tahoma" panose="020B0604030504040204" pitchFamily="34" charset="0"/>
              </a:rPr>
              <a:t>Procedimiento </a:t>
            </a:r>
            <a:r>
              <a:rPr sz="2400" spc="-5" dirty="0">
                <a:latin typeface="Tahoma" panose="020B0604030504040204" pitchFamily="34" charset="0"/>
                <a:ea typeface="Tahoma" panose="020B0604030504040204" pitchFamily="34" charset="0"/>
                <a:cs typeface="Tahoma" panose="020B0604030504040204" pitchFamily="34" charset="0"/>
              </a:rPr>
              <a:t>administrativo de carácter concursal, previa  resolución fundada que </a:t>
            </a:r>
            <a:r>
              <a:rPr sz="2400" dirty="0">
                <a:latin typeface="Tahoma" panose="020B0604030504040204" pitchFamily="34" charset="0"/>
                <a:ea typeface="Tahoma" panose="020B0604030504040204" pitchFamily="34" charset="0"/>
                <a:cs typeface="Tahoma" panose="020B0604030504040204" pitchFamily="34" charset="0"/>
              </a:rPr>
              <a:t>lo </a:t>
            </a:r>
            <a:r>
              <a:rPr sz="2400" spc="-5" dirty="0">
                <a:latin typeface="Tahoma" panose="020B0604030504040204" pitchFamily="34" charset="0"/>
                <a:ea typeface="Tahoma" panose="020B0604030504040204" pitchFamily="34" charset="0"/>
                <a:cs typeface="Tahoma" panose="020B0604030504040204" pitchFamily="34" charset="0"/>
              </a:rPr>
              <a:t>disponga, mediante </a:t>
            </a:r>
            <a:r>
              <a:rPr sz="2400" dirty="0">
                <a:latin typeface="Tahoma" panose="020B0604030504040204" pitchFamily="34" charset="0"/>
                <a:ea typeface="Tahoma" panose="020B0604030504040204" pitchFamily="34" charset="0"/>
                <a:cs typeface="Tahoma" panose="020B0604030504040204" pitchFamily="34" charset="0"/>
              </a:rPr>
              <a:t>el </a:t>
            </a:r>
            <a:r>
              <a:rPr sz="2400" spc="-5" dirty="0">
                <a:latin typeface="Tahoma" panose="020B0604030504040204" pitchFamily="34" charset="0"/>
                <a:ea typeface="Tahoma" panose="020B0604030504040204" pitchFamily="34" charset="0"/>
                <a:cs typeface="Tahoma" panose="020B0604030504040204" pitchFamily="34" charset="0"/>
              </a:rPr>
              <a:t>cual </a:t>
            </a:r>
            <a:r>
              <a:rPr sz="2400" dirty="0">
                <a:latin typeface="Tahoma" panose="020B0604030504040204" pitchFamily="34" charset="0"/>
                <a:ea typeface="Tahoma" panose="020B0604030504040204" pitchFamily="34" charset="0"/>
                <a:cs typeface="Tahoma" panose="020B0604030504040204" pitchFamily="34" charset="0"/>
              </a:rPr>
              <a:t>la  </a:t>
            </a:r>
            <a:r>
              <a:rPr sz="2400" spc="-5" dirty="0">
                <a:latin typeface="Tahoma" panose="020B0604030504040204" pitchFamily="34" charset="0"/>
                <a:ea typeface="Tahoma" panose="020B0604030504040204" pitchFamily="34" charset="0"/>
                <a:cs typeface="Tahoma" panose="020B0604030504040204" pitchFamily="34" charset="0"/>
              </a:rPr>
              <a:t>administración </a:t>
            </a:r>
            <a:r>
              <a:rPr sz="2400" dirty="0">
                <a:latin typeface="Tahoma" panose="020B0604030504040204" pitchFamily="34" charset="0"/>
                <a:ea typeface="Tahoma" panose="020B0604030504040204" pitchFamily="34" charset="0"/>
                <a:cs typeface="Tahoma" panose="020B0604030504040204" pitchFamily="34" charset="0"/>
              </a:rPr>
              <a:t>invita a </a:t>
            </a:r>
            <a:r>
              <a:rPr sz="2400" spc="-5" dirty="0">
                <a:latin typeface="Tahoma" panose="020B0604030504040204" pitchFamily="34" charset="0"/>
                <a:ea typeface="Tahoma" panose="020B0604030504040204" pitchFamily="34" charset="0"/>
                <a:cs typeface="Tahoma" panose="020B0604030504040204" pitchFamily="34" charset="0"/>
              </a:rPr>
              <a:t>determinadas personas para qué  sujetándose </a:t>
            </a:r>
            <a:r>
              <a:rPr sz="2400" dirty="0">
                <a:latin typeface="Tahoma" panose="020B0604030504040204" pitchFamily="34" charset="0"/>
                <a:ea typeface="Tahoma" panose="020B0604030504040204" pitchFamily="34" charset="0"/>
                <a:cs typeface="Tahoma" panose="020B0604030504040204" pitchFamily="34" charset="0"/>
              </a:rPr>
              <a:t>a </a:t>
            </a:r>
            <a:r>
              <a:rPr sz="2400" spc="-5" dirty="0">
                <a:latin typeface="Tahoma" panose="020B0604030504040204" pitchFamily="34" charset="0"/>
                <a:ea typeface="Tahoma" panose="020B0604030504040204" pitchFamily="34" charset="0"/>
                <a:cs typeface="Tahoma" panose="020B0604030504040204" pitchFamily="34" charset="0"/>
              </a:rPr>
              <a:t>las bases fijadas, formulen propuestas, de entre  las cuales seleccionará </a:t>
            </a:r>
            <a:r>
              <a:rPr sz="2400" dirty="0">
                <a:latin typeface="Tahoma" panose="020B0604030504040204" pitchFamily="34" charset="0"/>
                <a:ea typeface="Tahoma" panose="020B0604030504040204" pitchFamily="34" charset="0"/>
                <a:cs typeface="Tahoma" panose="020B0604030504040204" pitchFamily="34" charset="0"/>
              </a:rPr>
              <a:t>y </a:t>
            </a:r>
            <a:r>
              <a:rPr sz="2400" spc="-5" dirty="0">
                <a:latin typeface="Tahoma" panose="020B0604030504040204" pitchFamily="34" charset="0"/>
                <a:ea typeface="Tahoma" panose="020B0604030504040204" pitchFamily="34" charset="0"/>
                <a:cs typeface="Tahoma" panose="020B0604030504040204" pitchFamily="34" charset="0"/>
              </a:rPr>
              <a:t>aceptará </a:t>
            </a:r>
            <a:r>
              <a:rPr sz="2400" dirty="0">
                <a:latin typeface="Tahoma" panose="020B0604030504040204" pitchFamily="34" charset="0"/>
                <a:ea typeface="Tahoma" panose="020B0604030504040204" pitchFamily="34" charset="0"/>
                <a:cs typeface="Tahoma" panose="020B0604030504040204" pitchFamily="34" charset="0"/>
              </a:rPr>
              <a:t>la </a:t>
            </a:r>
            <a:r>
              <a:rPr sz="2400" spc="-5" dirty="0">
                <a:latin typeface="Tahoma" panose="020B0604030504040204" pitchFamily="34" charset="0"/>
                <a:ea typeface="Tahoma" panose="020B0604030504040204" pitchFamily="34" charset="0"/>
                <a:cs typeface="Tahoma" panose="020B0604030504040204" pitchFamily="34" charset="0"/>
              </a:rPr>
              <a:t>más</a:t>
            </a:r>
            <a:r>
              <a:rPr sz="2400" spc="55"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conveniente.</a:t>
            </a:r>
            <a:endParaRPr sz="240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spcBef>
                <a:spcPts val="5"/>
              </a:spcBef>
            </a:pPr>
            <a:endParaRPr sz="2400" dirty="0">
              <a:latin typeface="Tahoma" panose="020B0604030504040204" pitchFamily="34" charset="0"/>
              <a:ea typeface="Tahoma" panose="020B0604030504040204" pitchFamily="34" charset="0"/>
              <a:cs typeface="Tahoma" panose="020B0604030504040204" pitchFamily="34" charset="0"/>
            </a:endParaRPr>
          </a:p>
          <a:p>
            <a:pPr marL="12700" algn="ctr">
              <a:lnSpc>
                <a:spcPct val="100000"/>
              </a:lnSpc>
            </a:pPr>
            <a:r>
              <a:rPr sz="2400" dirty="0">
                <a:latin typeface="Tahoma" panose="020B0604030504040204" pitchFamily="34" charset="0"/>
                <a:ea typeface="Tahoma" panose="020B0604030504040204" pitchFamily="34" charset="0"/>
                <a:cs typeface="Tahoma" panose="020B0604030504040204" pitchFamily="34" charset="0"/>
              </a:rPr>
              <a:t>•Mínimo 3</a:t>
            </a:r>
            <a:r>
              <a:rPr sz="2400" spc="-75"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invitados</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2743200" y="1066800"/>
            <a:ext cx="4135120" cy="430887"/>
          </a:xfrm>
          <a:prstGeom prst="rect">
            <a:avLst/>
          </a:prstGeom>
        </p:spPr>
        <p:txBody>
          <a:bodyPr vert="horz" wrap="square" lIns="0" tIns="0" rIns="0" bIns="0" rtlCol="0">
            <a:spAutoFit/>
          </a:bodyPr>
          <a:lstStyle/>
          <a:p>
            <a:pPr marL="12700" algn="just">
              <a:lnSpc>
                <a:spcPct val="100000"/>
              </a:lnSpc>
            </a:pPr>
            <a:r>
              <a:rPr sz="2800" b="1" dirty="0">
                <a:latin typeface="Tahoma" panose="020B0604030504040204" pitchFamily="34" charset="0"/>
                <a:ea typeface="Tahoma" panose="020B0604030504040204" pitchFamily="34" charset="0"/>
                <a:cs typeface="Tahoma" panose="020B0604030504040204" pitchFamily="34" charset="0"/>
              </a:rPr>
              <a:t>Licitación</a:t>
            </a:r>
            <a:r>
              <a:rPr sz="2800" b="1" spc="-95" dirty="0">
                <a:latin typeface="Tahoma" panose="020B0604030504040204" pitchFamily="34" charset="0"/>
                <a:ea typeface="Tahoma" panose="020B0604030504040204" pitchFamily="34" charset="0"/>
                <a:cs typeface="Tahoma" panose="020B0604030504040204" pitchFamily="34" charset="0"/>
              </a:rPr>
              <a:t> </a:t>
            </a:r>
            <a:r>
              <a:rPr sz="2800" b="1" spc="-5" dirty="0">
                <a:latin typeface="Tahoma" panose="020B0604030504040204" pitchFamily="34" charset="0"/>
                <a:ea typeface="Tahoma" panose="020B0604030504040204" pitchFamily="34" charset="0"/>
                <a:cs typeface="Tahoma" panose="020B0604030504040204" pitchFamily="34" charset="0"/>
              </a:rPr>
              <a:t>Privada</a:t>
            </a:r>
            <a:endParaRPr sz="28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1524000"/>
            <a:ext cx="7924800" cy="4603824"/>
          </a:xfrm>
          <a:prstGeom prst="rect">
            <a:avLst/>
          </a:prstGeom>
        </p:spPr>
        <p:txBody>
          <a:bodyPr vert="horz" wrap="square" lIns="0" tIns="0" rIns="0" bIns="0" rtlCol="0">
            <a:spAutoFit/>
          </a:bodyPr>
          <a:lstStyle/>
          <a:p>
            <a:pPr marL="12700" marR="5080" algn="just">
              <a:lnSpc>
                <a:spcPts val="2160"/>
              </a:lnSpc>
            </a:pPr>
            <a:r>
              <a:rPr sz="2000" dirty="0">
                <a:latin typeface="Tahoma" panose="020B0604030504040204" pitchFamily="34" charset="0"/>
                <a:ea typeface="Tahoma" panose="020B0604030504040204" pitchFamily="34" charset="0"/>
                <a:cs typeface="Tahoma" panose="020B0604030504040204" pitchFamily="34" charset="0"/>
              </a:rPr>
              <a:t>Es </a:t>
            </a:r>
            <a:r>
              <a:rPr sz="2000" spc="-5" dirty="0">
                <a:latin typeface="Tahoma" panose="020B0604030504040204" pitchFamily="34" charset="0"/>
                <a:ea typeface="Tahoma" panose="020B0604030504040204" pitchFamily="34" charset="0"/>
                <a:cs typeface="Tahoma" panose="020B0604030504040204" pitchFamily="34" charset="0"/>
              </a:rPr>
              <a:t>una modalidad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adquisición </a:t>
            </a:r>
            <a:r>
              <a:rPr sz="2000" dirty="0">
                <a:latin typeface="Tahoma" panose="020B0604030504040204" pitchFamily="34" charset="0"/>
                <a:ea typeface="Tahoma" panose="020B0604030504040204" pitchFamily="34" charset="0"/>
                <a:cs typeface="Tahoma" panose="020B0604030504040204" pitchFamily="34" charset="0"/>
              </a:rPr>
              <a:t>en </a:t>
            </a:r>
            <a:r>
              <a:rPr sz="2000" spc="-5" dirty="0">
                <a:latin typeface="Tahoma" panose="020B0604030504040204" pitchFamily="34" charset="0"/>
                <a:ea typeface="Tahoma" panose="020B0604030504040204" pitchFamily="34" charset="0"/>
                <a:cs typeface="Tahoma" panose="020B0604030504040204" pitchFamily="34" charset="0"/>
              </a:rPr>
              <a:t>la cual </a:t>
            </a:r>
            <a:r>
              <a:rPr sz="2000" dirty="0">
                <a:latin typeface="Tahoma" panose="020B0604030504040204" pitchFamily="34" charset="0"/>
                <a:ea typeface="Tahoma" panose="020B0604030504040204" pitchFamily="34" charset="0"/>
                <a:cs typeface="Tahoma" panose="020B0604030504040204" pitchFamily="34" charset="0"/>
              </a:rPr>
              <a:t>se establecen </a:t>
            </a:r>
            <a:r>
              <a:rPr sz="2000" spc="-5" dirty="0">
                <a:latin typeface="Tahoma" panose="020B0604030504040204" pitchFamily="34" charset="0"/>
                <a:ea typeface="Tahoma" panose="020B0604030504040204" pitchFamily="34" charset="0"/>
                <a:cs typeface="Tahoma" panose="020B0604030504040204" pitchFamily="34" charset="0"/>
              </a:rPr>
              <a:t>precios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condiciones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compra </a:t>
            </a:r>
            <a:r>
              <a:rPr sz="2000" dirty="0">
                <a:latin typeface="Tahoma" panose="020B0604030504040204" pitchFamily="34" charset="0"/>
                <a:ea typeface="Tahoma" panose="020B0604030504040204" pitchFamily="34" charset="0"/>
                <a:cs typeface="Tahoma" panose="020B0604030504040204" pitchFamily="34" charset="0"/>
              </a:rPr>
              <a:t>para </a:t>
            </a:r>
            <a:r>
              <a:rPr sz="2000" spc="-5" dirty="0">
                <a:latin typeface="Tahoma" panose="020B0604030504040204" pitchFamily="34" charset="0"/>
                <a:ea typeface="Tahoma" panose="020B0604030504040204" pitchFamily="34" charset="0"/>
                <a:cs typeface="Tahoma" panose="020B0604030504040204" pitchFamily="34" charset="0"/>
              </a:rPr>
              <a:t>bienes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servicios. </a:t>
            </a:r>
            <a:r>
              <a:rPr sz="2000" spc="-15" dirty="0">
                <a:latin typeface="Tahoma" panose="020B0604030504040204" pitchFamily="34" charset="0"/>
                <a:ea typeface="Tahoma" panose="020B0604030504040204" pitchFamily="34" charset="0"/>
                <a:cs typeface="Tahoma" panose="020B0604030504040204" pitchFamily="34" charset="0"/>
              </a:rPr>
              <a:t>Tales </a:t>
            </a:r>
            <a:r>
              <a:rPr sz="2000" spc="-5" dirty="0">
                <a:latin typeface="Tahoma" panose="020B0604030504040204" pitchFamily="34" charset="0"/>
                <a:ea typeface="Tahoma" panose="020B0604030504040204" pitchFamily="34" charset="0"/>
                <a:cs typeface="Tahoma" panose="020B0604030504040204" pitchFamily="34" charset="0"/>
              </a:rPr>
              <a:t>bienes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servicios </a:t>
            </a:r>
            <a:r>
              <a:rPr sz="2000" dirty="0">
                <a:latin typeface="Tahoma" panose="020B0604030504040204" pitchFamily="34" charset="0"/>
                <a:ea typeface="Tahoma" panose="020B0604030504040204" pitchFamily="34" charset="0"/>
                <a:cs typeface="Tahoma" panose="020B0604030504040204" pitchFamily="34" charset="0"/>
              </a:rPr>
              <a:t>se disponen en </a:t>
            </a:r>
            <a:r>
              <a:rPr sz="2000" spc="-5" dirty="0">
                <a:latin typeface="Tahoma" panose="020B0604030504040204" pitchFamily="34" charset="0"/>
                <a:ea typeface="Tahoma" panose="020B0604030504040204" pitchFamily="34" charset="0"/>
                <a:cs typeface="Tahoma" panose="020B0604030504040204" pitchFamily="34" charset="0"/>
              </a:rPr>
              <a:t>un  catálogo electrónico </a:t>
            </a:r>
            <a:r>
              <a:rPr sz="2000" dirty="0">
                <a:latin typeface="Tahoma" panose="020B0604030504040204" pitchFamily="34" charset="0"/>
                <a:ea typeface="Tahoma" panose="020B0604030504040204" pitchFamily="34" charset="0"/>
                <a:cs typeface="Tahoma" panose="020B0604030504040204" pitchFamily="34" charset="0"/>
              </a:rPr>
              <a:t>mediante el </a:t>
            </a:r>
            <a:r>
              <a:rPr sz="2000" spc="-5" dirty="0">
                <a:latin typeface="Tahoma" panose="020B0604030504040204" pitchFamily="34" charset="0"/>
                <a:ea typeface="Tahoma" panose="020B0604030504040204" pitchFamily="34" charset="0"/>
                <a:cs typeface="Tahoma" panose="020B0604030504040204" pitchFamily="34" charset="0"/>
              </a:rPr>
              <a:t>cual los organismos públicos acceden  directamente, pudiendo </a:t>
            </a:r>
            <a:r>
              <a:rPr sz="2000" dirty="0">
                <a:latin typeface="Tahoma" panose="020B0604030504040204" pitchFamily="34" charset="0"/>
                <a:ea typeface="Tahoma" panose="020B0604030504040204" pitchFamily="34" charset="0"/>
                <a:cs typeface="Tahoma" panose="020B0604030504040204" pitchFamily="34" charset="0"/>
              </a:rPr>
              <a:t>emitir </a:t>
            </a:r>
            <a:r>
              <a:rPr sz="2000" spc="-5" dirty="0">
                <a:latin typeface="Tahoma" panose="020B0604030504040204" pitchFamily="34" charset="0"/>
                <a:ea typeface="Tahoma" panose="020B0604030504040204" pitchFamily="34" charset="0"/>
                <a:cs typeface="Tahoma" panose="020B0604030504040204" pitchFamily="34" charset="0"/>
              </a:rPr>
              <a:t>una </a:t>
            </a:r>
            <a:r>
              <a:rPr sz="2000" dirty="0">
                <a:latin typeface="Tahoma" panose="020B0604030504040204" pitchFamily="34" charset="0"/>
                <a:ea typeface="Tahoma" panose="020B0604030504040204" pitchFamily="34" charset="0"/>
                <a:cs typeface="Tahoma" panose="020B0604030504040204" pitchFamily="34" charset="0"/>
              </a:rPr>
              <a:t>orden de </a:t>
            </a:r>
            <a:r>
              <a:rPr sz="2000" spc="-5" dirty="0">
                <a:latin typeface="Tahoma" panose="020B0604030504040204" pitchFamily="34" charset="0"/>
                <a:ea typeface="Tahoma" panose="020B0604030504040204" pitchFamily="34" charset="0"/>
                <a:cs typeface="Tahoma" panose="020B0604030504040204" pitchFamily="34" charset="0"/>
              </a:rPr>
              <a:t>compra </a:t>
            </a:r>
            <a:r>
              <a:rPr sz="2000" dirty="0">
                <a:latin typeface="Tahoma" panose="020B0604030504040204" pitchFamily="34" charset="0"/>
                <a:ea typeface="Tahoma" panose="020B0604030504040204" pitchFamily="34" charset="0"/>
                <a:cs typeface="Tahoma" panose="020B0604030504040204" pitchFamily="34" charset="0"/>
              </a:rPr>
              <a:t>a </a:t>
            </a:r>
            <a:r>
              <a:rPr sz="2000" spc="-5" dirty="0">
                <a:latin typeface="Tahoma" panose="020B0604030504040204" pitchFamily="34" charset="0"/>
                <a:ea typeface="Tahoma" panose="020B0604030504040204" pitchFamily="34" charset="0"/>
                <a:cs typeface="Tahoma" panose="020B0604030504040204" pitchFamily="34" charset="0"/>
              </a:rPr>
              <a:t>los proveedores  licitados.</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3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dirty="0">
                <a:latin typeface="Tahoma" panose="020B0604030504040204" pitchFamily="34" charset="0"/>
                <a:ea typeface="Tahoma" panose="020B0604030504040204" pitchFamily="34" charset="0"/>
                <a:cs typeface="Tahoma" panose="020B0604030504040204" pitchFamily="34" charset="0"/>
              </a:rPr>
              <a:t>•No </a:t>
            </a:r>
            <a:r>
              <a:rPr sz="2000" spc="-5" dirty="0">
                <a:latin typeface="Tahoma" panose="020B0604030504040204" pitchFamily="34" charset="0"/>
                <a:ea typeface="Tahoma" panose="020B0604030504040204" pitchFamily="34" charset="0"/>
                <a:cs typeface="Tahoma" panose="020B0604030504040204" pitchFamily="34" charset="0"/>
              </a:rPr>
              <a:t>importa monto</a:t>
            </a:r>
            <a:r>
              <a:rPr sz="2000" spc="-2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contratación.</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35"/>
              </a:spcBef>
            </a:pPr>
            <a:r>
              <a:rPr sz="2000" dirty="0">
                <a:latin typeface="Tahoma" panose="020B0604030504040204" pitchFamily="34" charset="0"/>
                <a:ea typeface="Tahoma" panose="020B0604030504040204" pitchFamily="34" charset="0"/>
                <a:cs typeface="Tahoma" panose="020B0604030504040204" pitchFamily="34" charset="0"/>
              </a:rPr>
              <a:t>•No es </a:t>
            </a:r>
            <a:r>
              <a:rPr sz="2000" spc="-5" dirty="0">
                <a:latin typeface="Tahoma" panose="020B0604030504040204" pitchFamily="34" charset="0"/>
                <a:ea typeface="Tahoma" panose="020B0604030504040204" pitchFamily="34" charset="0"/>
                <a:cs typeface="Tahoma" panose="020B0604030504040204" pitchFamily="34" charset="0"/>
              </a:rPr>
              <a:t>obligatorio </a:t>
            </a:r>
            <a:r>
              <a:rPr sz="2000" dirty="0">
                <a:latin typeface="Tahoma" panose="020B0604030504040204" pitchFamily="34" charset="0"/>
                <a:ea typeface="Tahoma" panose="020B0604030504040204" pitchFamily="34" charset="0"/>
                <a:cs typeface="Tahoma" panose="020B0604030504040204" pitchFamily="34" charset="0"/>
              </a:rPr>
              <a:t>para </a:t>
            </a:r>
            <a:r>
              <a:rPr sz="2000" spc="-5" dirty="0">
                <a:latin typeface="Tahoma" panose="020B0604030504040204" pitchFamily="34" charset="0"/>
                <a:ea typeface="Tahoma" panose="020B0604030504040204" pitchFamily="34" charset="0"/>
                <a:cs typeface="Tahoma" panose="020B0604030504040204" pitchFamily="34" charset="0"/>
              </a:rPr>
              <a:t>municipios, fuerzas </a:t>
            </a:r>
            <a:r>
              <a:rPr sz="2000" dirty="0">
                <a:latin typeface="Tahoma" panose="020B0604030504040204" pitchFamily="34" charset="0"/>
                <a:ea typeface="Tahoma" panose="020B0604030504040204" pitchFamily="34" charset="0"/>
                <a:cs typeface="Tahoma" panose="020B0604030504040204" pitchFamily="34" charset="0"/>
              </a:rPr>
              <a:t>armadas de orden y</a:t>
            </a:r>
            <a:r>
              <a:rPr sz="2000" spc="7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seguridad.</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35"/>
              </a:spcBef>
            </a:pPr>
            <a:r>
              <a:rPr sz="2000" spc="-5" dirty="0">
                <a:latin typeface="Tahoma" panose="020B0604030504040204" pitchFamily="34" charset="0"/>
                <a:ea typeface="Tahoma" panose="020B0604030504040204" pitchFamily="34" charset="0"/>
                <a:cs typeface="Tahoma" panose="020B0604030504040204" pitchFamily="34" charset="0"/>
              </a:rPr>
              <a:t>•Condiciones </a:t>
            </a:r>
            <a:r>
              <a:rPr sz="2000" dirty="0">
                <a:latin typeface="Tahoma" panose="020B0604030504040204" pitchFamily="34" charset="0"/>
                <a:ea typeface="Tahoma" panose="020B0604030504040204" pitchFamily="34" charset="0"/>
                <a:cs typeface="Tahoma" panose="020B0604030504040204" pitchFamily="34" charset="0"/>
              </a:rPr>
              <a:t>mas </a:t>
            </a:r>
            <a:r>
              <a:rPr sz="2000" spc="-5" dirty="0">
                <a:latin typeface="Tahoma" panose="020B0604030504040204" pitchFamily="34" charset="0"/>
                <a:ea typeface="Tahoma" panose="020B0604030504040204" pitchFamily="34" charset="0"/>
                <a:cs typeface="Tahoma" panose="020B0604030504040204" pitchFamily="34" charset="0"/>
              </a:rPr>
              <a:t>ventajosas </a:t>
            </a:r>
            <a:r>
              <a:rPr sz="2000" dirty="0">
                <a:latin typeface="Tahoma" panose="020B0604030504040204" pitchFamily="34" charset="0"/>
                <a:ea typeface="Tahoma" panose="020B0604030504040204" pitchFamily="34" charset="0"/>
                <a:cs typeface="Tahoma" panose="020B0604030504040204" pitchFamily="34" charset="0"/>
              </a:rPr>
              <a:t>para </a:t>
            </a:r>
            <a:r>
              <a:rPr sz="2000" spc="-5" dirty="0">
                <a:latin typeface="Tahoma" panose="020B0604030504040204" pitchFamily="34" charset="0"/>
                <a:ea typeface="Tahoma" panose="020B0604030504040204" pitchFamily="34" charset="0"/>
                <a:cs typeface="Tahoma" panose="020B0604030504040204" pitchFamily="34" charset="0"/>
              </a:rPr>
              <a:t>salir </a:t>
            </a:r>
            <a:r>
              <a:rPr sz="2000" dirty="0">
                <a:latin typeface="Tahoma" panose="020B0604030504040204" pitchFamily="34" charset="0"/>
                <a:ea typeface="Tahoma" panose="020B0604030504040204" pitchFamily="34" charset="0"/>
                <a:cs typeface="Tahoma" panose="020B0604030504040204" pitchFamily="34" charset="0"/>
              </a:rPr>
              <a:t>de</a:t>
            </a:r>
            <a:r>
              <a:rPr sz="2000" spc="6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el.</a:t>
            </a:r>
            <a:endParaRPr sz="2000" dirty="0">
              <a:latin typeface="Tahoma" panose="020B0604030504040204" pitchFamily="34" charset="0"/>
              <a:ea typeface="Tahoma" panose="020B0604030504040204" pitchFamily="34" charset="0"/>
              <a:cs typeface="Tahoma" panose="020B0604030504040204" pitchFamily="34" charset="0"/>
            </a:endParaRPr>
          </a:p>
          <a:p>
            <a:pPr marL="12700" marR="807720" algn="just">
              <a:lnSpc>
                <a:spcPts val="2160"/>
              </a:lnSpc>
              <a:spcBef>
                <a:spcPts val="509"/>
              </a:spcBef>
            </a:pPr>
            <a:r>
              <a:rPr sz="2000" spc="-5" dirty="0">
                <a:latin typeface="Tahoma" panose="020B0604030504040204" pitchFamily="34" charset="0"/>
                <a:ea typeface="Tahoma" panose="020B0604030504040204" pitchFamily="34" charset="0"/>
                <a:cs typeface="Tahoma" panose="020B0604030504040204" pitchFamily="34" charset="0"/>
              </a:rPr>
              <a:t>•Sobre 1.000 </a:t>
            </a:r>
            <a:r>
              <a:rPr sz="2000" dirty="0">
                <a:latin typeface="Tahoma" panose="020B0604030504040204" pitchFamily="34" charset="0"/>
                <a:ea typeface="Tahoma" panose="020B0604030504040204" pitchFamily="34" charset="0"/>
                <a:cs typeface="Tahoma" panose="020B0604030504040204" pitchFamily="34" charset="0"/>
              </a:rPr>
              <a:t>UTM se </a:t>
            </a:r>
            <a:r>
              <a:rPr sz="2000" spc="-5" dirty="0">
                <a:latin typeface="Tahoma" panose="020B0604030504040204" pitchFamily="34" charset="0"/>
                <a:ea typeface="Tahoma" panose="020B0604030504040204" pitchFamily="34" charset="0"/>
                <a:cs typeface="Tahoma" panose="020B0604030504040204" pitchFamily="34" charset="0"/>
              </a:rPr>
              <a:t>realiza procedimiento </a:t>
            </a:r>
            <a:r>
              <a:rPr sz="2000" dirty="0">
                <a:latin typeface="Tahoma" panose="020B0604030504040204" pitchFamily="34" charset="0"/>
                <a:ea typeface="Tahoma" panose="020B0604030504040204" pitchFamily="34" charset="0"/>
                <a:cs typeface="Tahoma" panose="020B0604030504040204" pitchFamily="34" charset="0"/>
              </a:rPr>
              <a:t>de Gran Compra Art. </a:t>
            </a:r>
            <a:r>
              <a:rPr sz="2000" spc="-5" dirty="0">
                <a:latin typeface="Tahoma" panose="020B0604030504040204" pitchFamily="34" charset="0"/>
                <a:ea typeface="Tahoma" panose="020B0604030504040204" pitchFamily="34" charset="0"/>
                <a:cs typeface="Tahoma" panose="020B0604030504040204" pitchFamily="34" charset="0"/>
              </a:rPr>
              <a:t>14 </a:t>
            </a:r>
            <a:r>
              <a:rPr sz="2000" dirty="0">
                <a:latin typeface="Tahoma" panose="020B0604030504040204" pitchFamily="34" charset="0"/>
                <a:ea typeface="Tahoma" panose="020B0604030504040204" pitchFamily="34" charset="0"/>
                <a:cs typeface="Tahoma" panose="020B0604030504040204" pitchFamily="34" charset="0"/>
              </a:rPr>
              <a:t>bis  </a:t>
            </a:r>
            <a:r>
              <a:rPr sz="2000"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04"/>
              </a:spcBef>
            </a:pPr>
            <a:r>
              <a:rPr sz="2000" spc="-5" dirty="0">
                <a:latin typeface="Tahoma" panose="020B0604030504040204" pitchFamily="34" charset="0"/>
                <a:ea typeface="Tahoma" panose="020B0604030504040204" pitchFamily="34" charset="0"/>
                <a:cs typeface="Tahoma" panose="020B0604030504040204" pitchFamily="34" charset="0"/>
              </a:rPr>
              <a:t>•(intención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compra, mínimo 10 </a:t>
            </a:r>
            <a:r>
              <a:rPr sz="2000" dirty="0">
                <a:latin typeface="Tahoma" panose="020B0604030504040204" pitchFamily="34" charset="0"/>
                <a:ea typeface="Tahoma" panose="020B0604030504040204" pitchFamily="34" charset="0"/>
                <a:cs typeface="Tahoma" panose="020B0604030504040204" pitchFamily="34" charset="0"/>
              </a:rPr>
              <a:t>días </a:t>
            </a:r>
            <a:r>
              <a:rPr sz="2000" spc="-5" dirty="0">
                <a:latin typeface="Tahoma" panose="020B0604030504040204" pitchFamily="34" charset="0"/>
                <a:ea typeface="Tahoma" panose="020B0604030504040204" pitchFamily="34" charset="0"/>
                <a:cs typeface="Tahoma" panose="020B0604030504040204" pitchFamily="34" charset="0"/>
              </a:rPr>
              <a:t>hábiles, criterios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la licitación</a:t>
            </a:r>
            <a:r>
              <a:rPr sz="2000" spc="170"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base)</a:t>
            </a:r>
          </a:p>
          <a:p>
            <a:pPr marL="12700" algn="just">
              <a:lnSpc>
                <a:spcPct val="100000"/>
              </a:lnSpc>
              <a:spcBef>
                <a:spcPts val="235"/>
              </a:spcBef>
            </a:pPr>
            <a:r>
              <a:rPr sz="2000" spc="-5" dirty="0">
                <a:latin typeface="Tahoma" panose="020B0604030504040204" pitchFamily="34" charset="0"/>
                <a:ea typeface="Tahoma" panose="020B0604030504040204" pitchFamily="34" charset="0"/>
                <a:cs typeface="Tahoma" panose="020B0604030504040204" pitchFamily="34" charset="0"/>
              </a:rPr>
              <a:t>•Excepción( emergencia, urgencia, imprevisto </a:t>
            </a:r>
            <a:r>
              <a:rPr sz="200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resolución</a:t>
            </a:r>
            <a:r>
              <a:rPr sz="2000" spc="114"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fundada)</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2819400" y="685800"/>
            <a:ext cx="3876040" cy="492443"/>
          </a:xfrm>
          <a:prstGeom prst="rect">
            <a:avLst/>
          </a:prstGeom>
        </p:spPr>
        <p:txBody>
          <a:bodyPr vert="horz" wrap="square" lIns="0" tIns="0" rIns="0" bIns="0" rtlCol="0">
            <a:spAutoFit/>
          </a:bodyPr>
          <a:lstStyle/>
          <a:p>
            <a:pPr marL="12700" algn="just">
              <a:lnSpc>
                <a:spcPct val="100000"/>
              </a:lnSpc>
            </a:pPr>
            <a:r>
              <a:rPr sz="3200" dirty="0">
                <a:latin typeface="Tahoma" panose="020B0604030504040204" pitchFamily="34" charset="0"/>
                <a:ea typeface="Tahoma" panose="020B0604030504040204" pitchFamily="34" charset="0"/>
                <a:cs typeface="Tahoma" panose="020B0604030504040204" pitchFamily="34" charset="0"/>
              </a:rPr>
              <a:t>Convenio</a:t>
            </a:r>
            <a:r>
              <a:rPr sz="3200" spc="-95" dirty="0">
                <a:latin typeface="Tahoma" panose="020B0604030504040204" pitchFamily="34" charset="0"/>
                <a:ea typeface="Tahoma" panose="020B0604030504040204" pitchFamily="34" charset="0"/>
                <a:cs typeface="Tahoma" panose="020B0604030504040204" pitchFamily="34" charset="0"/>
              </a:rPr>
              <a:t> </a:t>
            </a:r>
            <a:r>
              <a:rPr sz="3200" spc="-5" dirty="0">
                <a:latin typeface="Tahoma" panose="020B0604030504040204" pitchFamily="34" charset="0"/>
                <a:ea typeface="Tahoma" panose="020B0604030504040204" pitchFamily="34" charset="0"/>
                <a:cs typeface="Tahoma" panose="020B0604030504040204" pitchFamily="34" charset="0"/>
              </a:rPr>
              <a:t>Marco</a:t>
            </a:r>
            <a:endParaRPr sz="3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2832354" y="5383527"/>
            <a:ext cx="5476240" cy="775970"/>
          </a:xfrm>
          <a:custGeom>
            <a:avLst/>
            <a:gdLst/>
            <a:ahLst/>
            <a:cxnLst/>
            <a:rect l="l" t="t" r="r" b="b"/>
            <a:pathLst>
              <a:path w="5476240" h="775970">
                <a:moveTo>
                  <a:pt x="0" y="78244"/>
                </a:moveTo>
                <a:lnTo>
                  <a:pt x="19164" y="73774"/>
                </a:lnTo>
                <a:lnTo>
                  <a:pt x="76644" y="62598"/>
                </a:lnTo>
                <a:lnTo>
                  <a:pt x="174574" y="46951"/>
                </a:lnTo>
                <a:lnTo>
                  <a:pt x="238442" y="38011"/>
                </a:lnTo>
                <a:lnTo>
                  <a:pt x="312966" y="29070"/>
                </a:lnTo>
                <a:lnTo>
                  <a:pt x="395986" y="22351"/>
                </a:lnTo>
                <a:lnTo>
                  <a:pt x="491794" y="15646"/>
                </a:lnTo>
                <a:lnTo>
                  <a:pt x="596112" y="8940"/>
                </a:lnTo>
                <a:lnTo>
                  <a:pt x="713206" y="4470"/>
                </a:lnTo>
                <a:lnTo>
                  <a:pt x="840943" y="2235"/>
                </a:lnTo>
                <a:lnTo>
                  <a:pt x="979335" y="0"/>
                </a:lnTo>
                <a:lnTo>
                  <a:pt x="1128356" y="2235"/>
                </a:lnTo>
                <a:lnTo>
                  <a:pt x="1288034" y="6705"/>
                </a:lnTo>
                <a:lnTo>
                  <a:pt x="1460474" y="15646"/>
                </a:lnTo>
                <a:lnTo>
                  <a:pt x="1643570" y="26822"/>
                </a:lnTo>
                <a:lnTo>
                  <a:pt x="1837308" y="44716"/>
                </a:lnTo>
                <a:lnTo>
                  <a:pt x="2043823" y="64833"/>
                </a:lnTo>
                <a:lnTo>
                  <a:pt x="2263101" y="89420"/>
                </a:lnTo>
                <a:lnTo>
                  <a:pt x="2493035" y="118478"/>
                </a:lnTo>
                <a:lnTo>
                  <a:pt x="2735732" y="154254"/>
                </a:lnTo>
                <a:lnTo>
                  <a:pt x="2989084" y="194487"/>
                </a:lnTo>
                <a:lnTo>
                  <a:pt x="3255213" y="241439"/>
                </a:lnTo>
                <a:lnTo>
                  <a:pt x="3534105" y="297319"/>
                </a:lnTo>
                <a:lnTo>
                  <a:pt x="3825773" y="357682"/>
                </a:lnTo>
                <a:lnTo>
                  <a:pt x="4130217" y="424751"/>
                </a:lnTo>
                <a:lnTo>
                  <a:pt x="4447438" y="500748"/>
                </a:lnTo>
                <a:lnTo>
                  <a:pt x="4777422" y="583463"/>
                </a:lnTo>
                <a:lnTo>
                  <a:pt x="5120195" y="675119"/>
                </a:lnTo>
                <a:lnTo>
                  <a:pt x="5475732" y="775715"/>
                </a:lnTo>
              </a:path>
            </a:pathLst>
          </a:custGeom>
          <a:ln w="3175">
            <a:solidFill>
              <a:srgbClr val="FFFFFF"/>
            </a:solidFill>
          </a:ln>
        </p:spPr>
        <p:txBody>
          <a:bodyPr wrap="square" lIns="0" tIns="0" rIns="0" bIns="0" rtlCol="0"/>
          <a:lstStyle/>
          <a:p>
            <a:endParaRPr/>
          </a:p>
        </p:txBody>
      </p:sp>
      <p:sp>
        <p:nvSpPr>
          <p:cNvPr id="6" name="object 6"/>
          <p:cNvSpPr/>
          <p:nvPr/>
        </p:nvSpPr>
        <p:spPr>
          <a:xfrm>
            <a:off x="5616702" y="5369814"/>
            <a:ext cx="3313429" cy="652780"/>
          </a:xfrm>
          <a:custGeom>
            <a:avLst/>
            <a:gdLst/>
            <a:ahLst/>
            <a:cxnLst/>
            <a:rect l="l" t="t" r="r" b="b"/>
            <a:pathLst>
              <a:path w="3313429" h="652779">
                <a:moveTo>
                  <a:pt x="0" y="652272"/>
                </a:moveTo>
                <a:lnTo>
                  <a:pt x="95821" y="625462"/>
                </a:lnTo>
                <a:lnTo>
                  <a:pt x="357720" y="556221"/>
                </a:lnTo>
                <a:lnTo>
                  <a:pt x="538708" y="509308"/>
                </a:lnTo>
                <a:lnTo>
                  <a:pt x="747382" y="457936"/>
                </a:lnTo>
                <a:lnTo>
                  <a:pt x="979474" y="402082"/>
                </a:lnTo>
                <a:lnTo>
                  <a:pt x="1228598" y="341769"/>
                </a:lnTo>
                <a:lnTo>
                  <a:pt x="1492631" y="283692"/>
                </a:lnTo>
                <a:lnTo>
                  <a:pt x="1763052" y="225615"/>
                </a:lnTo>
                <a:lnTo>
                  <a:pt x="2039861" y="172008"/>
                </a:lnTo>
                <a:lnTo>
                  <a:pt x="2314536" y="120624"/>
                </a:lnTo>
                <a:lnTo>
                  <a:pt x="2450807" y="98285"/>
                </a:lnTo>
                <a:lnTo>
                  <a:pt x="2582824" y="75946"/>
                </a:lnTo>
                <a:lnTo>
                  <a:pt x="2714840" y="58077"/>
                </a:lnTo>
                <a:lnTo>
                  <a:pt x="2842602" y="40208"/>
                </a:lnTo>
                <a:lnTo>
                  <a:pt x="2968231" y="26809"/>
                </a:lnTo>
                <a:lnTo>
                  <a:pt x="3087471" y="15633"/>
                </a:lnTo>
                <a:lnTo>
                  <a:pt x="3202457" y="6705"/>
                </a:lnTo>
                <a:lnTo>
                  <a:pt x="3313176" y="0"/>
                </a:lnTo>
              </a:path>
            </a:pathLst>
          </a:custGeom>
          <a:ln w="3175">
            <a:solidFill>
              <a:srgbClr val="FFFFFF"/>
            </a:solidFill>
          </a:ln>
        </p:spPr>
        <p:txBody>
          <a:bodyPr wrap="square" lIns="0" tIns="0" rIns="0" bIns="0" rtlCol="0"/>
          <a:lstStyle/>
          <a:p>
            <a:endParaRPr/>
          </a:p>
        </p:txBody>
      </p:sp>
      <p:sp>
        <p:nvSpPr>
          <p:cNvPr id="7" name="object 7"/>
          <p:cNvSpPr/>
          <p:nvPr/>
        </p:nvSpPr>
        <p:spPr>
          <a:xfrm>
            <a:off x="211833" y="5353813"/>
            <a:ext cx="8723630" cy="1332230"/>
          </a:xfrm>
          <a:custGeom>
            <a:avLst/>
            <a:gdLst/>
            <a:ahLst/>
            <a:cxnLst/>
            <a:rect l="l" t="t" r="r" b="b"/>
            <a:pathLst>
              <a:path w="8723630" h="1332229">
                <a:moveTo>
                  <a:pt x="1556080" y="0"/>
                </a:moveTo>
                <a:lnTo>
                  <a:pt x="1402803" y="0"/>
                </a:lnTo>
                <a:lnTo>
                  <a:pt x="1258061" y="4470"/>
                </a:lnTo>
                <a:lnTo>
                  <a:pt x="1121829" y="11175"/>
                </a:lnTo>
                <a:lnTo>
                  <a:pt x="874890" y="33515"/>
                </a:lnTo>
                <a:lnTo>
                  <a:pt x="762076" y="49161"/>
                </a:lnTo>
                <a:lnTo>
                  <a:pt x="659891" y="64808"/>
                </a:lnTo>
                <a:lnTo>
                  <a:pt x="564108" y="82689"/>
                </a:lnTo>
                <a:lnTo>
                  <a:pt x="478955" y="102806"/>
                </a:lnTo>
                <a:lnTo>
                  <a:pt x="398068" y="120675"/>
                </a:lnTo>
                <a:lnTo>
                  <a:pt x="327825" y="140792"/>
                </a:lnTo>
                <a:lnTo>
                  <a:pt x="206489" y="178790"/>
                </a:lnTo>
                <a:lnTo>
                  <a:pt x="157530" y="196672"/>
                </a:lnTo>
                <a:lnTo>
                  <a:pt x="51092" y="241363"/>
                </a:lnTo>
                <a:lnTo>
                  <a:pt x="0" y="268185"/>
                </a:lnTo>
                <a:lnTo>
                  <a:pt x="0" y="1331975"/>
                </a:lnTo>
                <a:lnTo>
                  <a:pt x="8719121" y="1331975"/>
                </a:lnTo>
                <a:lnTo>
                  <a:pt x="8723376" y="1325270"/>
                </a:lnTo>
                <a:lnTo>
                  <a:pt x="8723376" y="851484"/>
                </a:lnTo>
                <a:lnTo>
                  <a:pt x="7182205" y="851484"/>
                </a:lnTo>
                <a:lnTo>
                  <a:pt x="7043839" y="849248"/>
                </a:lnTo>
                <a:lnTo>
                  <a:pt x="6899084" y="844778"/>
                </a:lnTo>
                <a:lnTo>
                  <a:pt x="6750088" y="838072"/>
                </a:lnTo>
                <a:lnTo>
                  <a:pt x="6594690" y="826896"/>
                </a:lnTo>
                <a:lnTo>
                  <a:pt x="6260477" y="793368"/>
                </a:lnTo>
                <a:lnTo>
                  <a:pt x="5900737" y="746442"/>
                </a:lnTo>
                <a:lnTo>
                  <a:pt x="5709158" y="717384"/>
                </a:lnTo>
                <a:lnTo>
                  <a:pt x="5509056" y="683869"/>
                </a:lnTo>
                <a:lnTo>
                  <a:pt x="5302567" y="645871"/>
                </a:lnTo>
                <a:lnTo>
                  <a:pt x="4861928" y="558711"/>
                </a:lnTo>
                <a:lnTo>
                  <a:pt x="4387240" y="453669"/>
                </a:lnTo>
                <a:lnTo>
                  <a:pt x="4136047" y="395566"/>
                </a:lnTo>
                <a:lnTo>
                  <a:pt x="3614521" y="268185"/>
                </a:lnTo>
                <a:lnTo>
                  <a:pt x="3122790" y="165379"/>
                </a:lnTo>
                <a:lnTo>
                  <a:pt x="2892894" y="125145"/>
                </a:lnTo>
                <a:lnTo>
                  <a:pt x="2673642" y="91630"/>
                </a:lnTo>
                <a:lnTo>
                  <a:pt x="2462898" y="62572"/>
                </a:lnTo>
                <a:lnTo>
                  <a:pt x="2262797" y="40220"/>
                </a:lnTo>
                <a:lnTo>
                  <a:pt x="2073351" y="22351"/>
                </a:lnTo>
                <a:lnTo>
                  <a:pt x="1719986" y="2235"/>
                </a:lnTo>
                <a:lnTo>
                  <a:pt x="1556080" y="0"/>
                </a:lnTo>
                <a:close/>
              </a:path>
              <a:path w="8723630" h="1332229">
                <a:moveTo>
                  <a:pt x="8723376" y="569887"/>
                </a:moveTo>
                <a:lnTo>
                  <a:pt x="8638235" y="605650"/>
                </a:lnTo>
                <a:lnTo>
                  <a:pt x="8557336" y="636930"/>
                </a:lnTo>
                <a:lnTo>
                  <a:pt x="8472195" y="665987"/>
                </a:lnTo>
                <a:lnTo>
                  <a:pt x="8295512" y="719620"/>
                </a:lnTo>
                <a:lnTo>
                  <a:pt x="8201850" y="744207"/>
                </a:lnTo>
                <a:lnTo>
                  <a:pt x="8006003" y="784428"/>
                </a:lnTo>
                <a:lnTo>
                  <a:pt x="7901698" y="802309"/>
                </a:lnTo>
                <a:lnTo>
                  <a:pt x="7680325" y="829132"/>
                </a:lnTo>
                <a:lnTo>
                  <a:pt x="7441907" y="847013"/>
                </a:lnTo>
                <a:lnTo>
                  <a:pt x="7314183" y="851484"/>
                </a:lnTo>
                <a:lnTo>
                  <a:pt x="8723376" y="851484"/>
                </a:lnTo>
                <a:lnTo>
                  <a:pt x="8723376" y="569887"/>
                </a:lnTo>
                <a:close/>
              </a:path>
            </a:pathLst>
          </a:custGeom>
          <a:solidFill>
            <a:srgbClr val="FFFFFF"/>
          </a:solidFill>
        </p:spPr>
        <p:txBody>
          <a:bodyPr wrap="square" lIns="0" tIns="0" rIns="0" bIns="0" rtlCol="0"/>
          <a:lstStyle/>
          <a:p>
            <a:endParaRPr/>
          </a:p>
        </p:txBody>
      </p:sp>
      <p:sp>
        <p:nvSpPr>
          <p:cNvPr id="8" name="object 8"/>
          <p:cNvSpPr txBox="1"/>
          <p:nvPr/>
        </p:nvSpPr>
        <p:spPr>
          <a:xfrm>
            <a:off x="1752600" y="2565740"/>
            <a:ext cx="5943600" cy="1107996"/>
          </a:xfrm>
          <a:prstGeom prst="rect">
            <a:avLst/>
          </a:prstGeom>
        </p:spPr>
        <p:txBody>
          <a:bodyPr vert="horz" wrap="square" lIns="0" tIns="0" rIns="0" bIns="0" rtlCol="0">
            <a:spAutoFit/>
          </a:bodyPr>
          <a:lstStyle/>
          <a:p>
            <a:pPr marL="634365" marR="5080" indent="-622300" algn="ctr">
              <a:lnSpc>
                <a:spcPct val="100000"/>
              </a:lnSpc>
            </a:pPr>
            <a:r>
              <a:rPr sz="3600" b="1" spc="5" dirty="0">
                <a:latin typeface="Tahoma" panose="020B0604030504040204" pitchFamily="34" charset="0"/>
                <a:ea typeface="Tahoma" panose="020B0604030504040204" pitchFamily="34" charset="0"/>
                <a:cs typeface="Tahoma" panose="020B0604030504040204" pitchFamily="34" charset="0"/>
              </a:rPr>
              <a:t>D</a:t>
            </a:r>
            <a:r>
              <a:rPr sz="3600" b="1" spc="-5" dirty="0">
                <a:latin typeface="Tahoma" panose="020B0604030504040204" pitchFamily="34" charset="0"/>
                <a:ea typeface="Tahoma" panose="020B0604030504040204" pitchFamily="34" charset="0"/>
                <a:cs typeface="Tahoma" panose="020B0604030504040204" pitchFamily="34" charset="0"/>
              </a:rPr>
              <a:t>IS</a:t>
            </a:r>
            <a:r>
              <a:rPr sz="3600" b="1" dirty="0">
                <a:latin typeface="Tahoma" panose="020B0604030504040204" pitchFamily="34" charset="0"/>
                <a:ea typeface="Tahoma" panose="020B0604030504040204" pitchFamily="34" charset="0"/>
                <a:cs typeface="Tahoma" panose="020B0604030504040204" pitchFamily="34" charset="0"/>
              </a:rPr>
              <a:t>P</a:t>
            </a:r>
            <a:r>
              <a:rPr sz="3600" b="1" spc="-5" dirty="0">
                <a:latin typeface="Tahoma" panose="020B0604030504040204" pitchFamily="34" charset="0"/>
                <a:ea typeface="Tahoma" panose="020B0604030504040204" pitchFamily="34" charset="0"/>
                <a:cs typeface="Tahoma" panose="020B0604030504040204" pitchFamily="34" charset="0"/>
              </a:rPr>
              <a:t>OSICION</a:t>
            </a:r>
            <a:r>
              <a:rPr sz="3600" b="1" spc="5" dirty="0">
                <a:latin typeface="Tahoma" panose="020B0604030504040204" pitchFamily="34" charset="0"/>
                <a:ea typeface="Tahoma" panose="020B0604030504040204" pitchFamily="34" charset="0"/>
                <a:cs typeface="Tahoma" panose="020B0604030504040204" pitchFamily="34" charset="0"/>
              </a:rPr>
              <a:t>E</a:t>
            </a:r>
            <a:r>
              <a:rPr sz="3600" b="1" dirty="0">
                <a:latin typeface="Tahoma" panose="020B0604030504040204" pitchFamily="34" charset="0"/>
                <a:ea typeface="Tahoma" panose="020B0604030504040204" pitchFamily="34" charset="0"/>
                <a:cs typeface="Tahoma" panose="020B0604030504040204" pitchFamily="34" charset="0"/>
              </a:rPr>
              <a:t>S  </a:t>
            </a:r>
            <a:r>
              <a:rPr sz="3600" b="1" spc="-5" dirty="0">
                <a:latin typeface="Tahoma" panose="020B0604030504040204" pitchFamily="34" charset="0"/>
                <a:ea typeface="Tahoma" panose="020B0604030504040204" pitchFamily="34" charset="0"/>
                <a:cs typeface="Tahoma" panose="020B0604030504040204" pitchFamily="34" charset="0"/>
              </a:rPr>
              <a:t>GENERALES</a:t>
            </a:r>
            <a:endParaRPr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1295400"/>
            <a:ext cx="7924800" cy="4308872"/>
          </a:xfrm>
          <a:prstGeom prst="rect">
            <a:avLst/>
          </a:prstGeom>
        </p:spPr>
        <p:txBody>
          <a:bodyPr vert="horz" wrap="square" lIns="0" tIns="0" rIns="0" bIns="0" rtlCol="0">
            <a:spAutoFit/>
          </a:bodyPr>
          <a:lstStyle/>
          <a:p>
            <a:pPr algn="just">
              <a:lnSpc>
                <a:spcPct val="100000"/>
              </a:lnSpc>
              <a:spcBef>
                <a:spcPts val="3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
              </a:spcBef>
            </a:pPr>
            <a:r>
              <a:rPr sz="2000" b="1" i="1" spc="-5" dirty="0">
                <a:latin typeface="Tahoma" panose="020B0604030504040204" pitchFamily="34" charset="0"/>
                <a:ea typeface="Tahoma" panose="020B0604030504040204" pitchFamily="34" charset="0"/>
                <a:cs typeface="Tahoma" panose="020B0604030504040204" pitchFamily="34" charset="0"/>
              </a:rPr>
              <a:t>Notificaciones (Art.6</a:t>
            </a:r>
            <a:r>
              <a:rPr sz="2000" b="1" i="1" spc="-25" dirty="0">
                <a:latin typeface="Tahoma" panose="020B0604030504040204" pitchFamily="34" charset="0"/>
                <a:ea typeface="Tahoma" panose="020B0604030504040204" pitchFamily="34" charset="0"/>
                <a:cs typeface="Tahoma" panose="020B0604030504040204" pitchFamily="34" charset="0"/>
              </a:rPr>
              <a:t> </a:t>
            </a:r>
            <a:r>
              <a:rPr sz="2000" b="1" i="1"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dirty="0">
                <a:latin typeface="Tahoma" panose="020B0604030504040204" pitchFamily="34" charset="0"/>
                <a:ea typeface="Tahoma" panose="020B0604030504040204" pitchFamily="34" charset="0"/>
                <a:cs typeface="Tahoma" panose="020B0604030504040204" pitchFamily="34" charset="0"/>
              </a:rPr>
              <a:t>Se entienden realizadas 24 </a:t>
            </a:r>
            <a:r>
              <a:rPr sz="2000" spc="-5" dirty="0">
                <a:latin typeface="Tahoma" panose="020B0604030504040204" pitchFamily="34" charset="0"/>
                <a:ea typeface="Tahoma" panose="020B0604030504040204" pitchFamily="34" charset="0"/>
                <a:cs typeface="Tahoma" panose="020B0604030504040204" pitchFamily="34" charset="0"/>
              </a:rPr>
              <a:t>horas después de </a:t>
            </a:r>
            <a:r>
              <a:rPr sz="2000" dirty="0">
                <a:latin typeface="Tahoma" panose="020B0604030504040204" pitchFamily="34" charset="0"/>
                <a:ea typeface="Tahoma" panose="020B0604030504040204" pitchFamily="34" charset="0"/>
                <a:cs typeface="Tahoma" panose="020B0604030504040204" pitchFamily="34" charset="0"/>
              </a:rPr>
              <a:t>publicada en </a:t>
            </a:r>
            <a:r>
              <a:rPr sz="2000" spc="-5" dirty="0">
                <a:latin typeface="Tahoma" panose="020B0604030504040204" pitchFamily="34" charset="0"/>
                <a:ea typeface="Tahoma" panose="020B0604030504040204" pitchFamily="34" charset="0"/>
                <a:cs typeface="Tahoma" panose="020B0604030504040204" pitchFamily="34" charset="0"/>
              </a:rPr>
              <a:t>sistema</a:t>
            </a:r>
            <a:r>
              <a:rPr sz="200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actuación.</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2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spc="-5" dirty="0">
                <a:latin typeface="Tahoma" panose="020B0604030504040204" pitchFamily="34" charset="0"/>
                <a:ea typeface="Tahoma" panose="020B0604030504040204" pitchFamily="34" charset="0"/>
                <a:cs typeface="Tahoma" panose="020B0604030504040204" pitchFamily="34" charset="0"/>
              </a:rPr>
              <a:t>Cotizaciones (Art. </a:t>
            </a:r>
            <a:r>
              <a:rPr sz="2000" b="1" dirty="0">
                <a:latin typeface="Tahoma" panose="020B0604030504040204" pitchFamily="34" charset="0"/>
                <a:ea typeface="Tahoma" panose="020B0604030504040204" pitchFamily="34" charset="0"/>
                <a:cs typeface="Tahoma" panose="020B0604030504040204" pitchFamily="34" charset="0"/>
              </a:rPr>
              <a:t>7 bis</a:t>
            </a:r>
            <a:r>
              <a:rPr sz="2000" b="1" spc="-75" dirty="0">
                <a:latin typeface="Tahoma" panose="020B0604030504040204" pitchFamily="34" charset="0"/>
                <a:ea typeface="Tahoma" panose="020B0604030504040204" pitchFamily="34" charset="0"/>
                <a:cs typeface="Tahoma" panose="020B0604030504040204" pitchFamily="34" charset="0"/>
              </a:rPr>
              <a:t> </a:t>
            </a:r>
            <a:r>
              <a:rPr sz="2000" b="1"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2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
              </a:spcBef>
            </a:pPr>
            <a:r>
              <a:rPr sz="2000" b="1" i="1" dirty="0">
                <a:latin typeface="Tahoma" panose="020B0604030504040204" pitchFamily="34" charset="0"/>
                <a:ea typeface="Tahoma" panose="020B0604030504040204" pitchFamily="34" charset="0"/>
                <a:cs typeface="Tahoma" panose="020B0604030504040204" pitchFamily="34" charset="0"/>
              </a:rPr>
              <a:t>Monto </a:t>
            </a:r>
            <a:r>
              <a:rPr sz="2000" b="1" i="1" spc="-5" dirty="0">
                <a:latin typeface="Tahoma" panose="020B0604030504040204" pitchFamily="34" charset="0"/>
                <a:ea typeface="Tahoma" panose="020B0604030504040204" pitchFamily="34" charset="0"/>
                <a:cs typeface="Tahoma" panose="020B0604030504040204" pitchFamily="34" charset="0"/>
              </a:rPr>
              <a:t>de </a:t>
            </a:r>
            <a:r>
              <a:rPr sz="2000" b="1" i="1" dirty="0">
                <a:latin typeface="Tahoma" panose="020B0604030504040204" pitchFamily="34" charset="0"/>
                <a:ea typeface="Tahoma" panose="020B0604030504040204" pitchFamily="34" charset="0"/>
                <a:cs typeface="Tahoma" panose="020B0604030504040204" pitchFamily="34" charset="0"/>
              </a:rPr>
              <a:t>la </a:t>
            </a:r>
            <a:r>
              <a:rPr sz="2000" b="1" i="1" spc="-5" dirty="0">
                <a:latin typeface="Tahoma" panose="020B0604030504040204" pitchFamily="34" charset="0"/>
                <a:ea typeface="Tahoma" panose="020B0604030504040204" pitchFamily="34" charset="0"/>
                <a:cs typeface="Tahoma" panose="020B0604030504040204" pitchFamily="34" charset="0"/>
              </a:rPr>
              <a:t>contratación (Art. </a:t>
            </a:r>
            <a:r>
              <a:rPr sz="2000" b="1" i="1" dirty="0">
                <a:latin typeface="Tahoma" panose="020B0604030504040204" pitchFamily="34" charset="0"/>
                <a:ea typeface="Tahoma" panose="020B0604030504040204" pitchFamily="34" charset="0"/>
                <a:cs typeface="Tahoma" panose="020B0604030504040204" pitchFamily="34" charset="0"/>
              </a:rPr>
              <a:t>11</a:t>
            </a:r>
            <a:r>
              <a:rPr sz="2000" b="1" i="1" spc="-30" dirty="0">
                <a:latin typeface="Tahoma" panose="020B0604030504040204" pitchFamily="34" charset="0"/>
                <a:ea typeface="Tahoma" panose="020B0604030504040204" pitchFamily="34" charset="0"/>
                <a:cs typeface="Tahoma" panose="020B0604030504040204" pitchFamily="34" charset="0"/>
              </a:rPr>
              <a:t> </a:t>
            </a:r>
            <a:r>
              <a:rPr sz="2000" b="1" i="1"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2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91440" algn="just">
              <a:lnSpc>
                <a:spcPct val="100000"/>
              </a:lnSpc>
            </a:pPr>
            <a:r>
              <a:rPr sz="2000" dirty="0">
                <a:latin typeface="Tahoma" panose="020B0604030504040204" pitchFamily="34" charset="0"/>
                <a:ea typeface="Tahoma" panose="020B0604030504040204" pitchFamily="34" charset="0"/>
                <a:cs typeface="Tahoma" panose="020B0604030504040204" pitchFamily="34" charset="0"/>
              </a:rPr>
              <a:t>Si </a:t>
            </a:r>
            <a:r>
              <a:rPr sz="2000" spc="-5" dirty="0">
                <a:latin typeface="Tahoma" panose="020B0604030504040204" pitchFamily="34" charset="0"/>
                <a:ea typeface="Tahoma" panose="020B0604030504040204" pitchFamily="34" charset="0"/>
                <a:cs typeface="Tahoma" panose="020B0604030504040204" pitchFamily="34" charset="0"/>
              </a:rPr>
              <a:t>se adjudica sobre </a:t>
            </a:r>
            <a:r>
              <a:rPr sz="2000" dirty="0">
                <a:latin typeface="Tahoma" panose="020B0604030504040204" pitchFamily="34" charset="0"/>
                <a:ea typeface="Tahoma" panose="020B0604030504040204" pitchFamily="34" charset="0"/>
                <a:cs typeface="Tahoma" panose="020B0604030504040204" pitchFamily="34" charset="0"/>
              </a:rPr>
              <a:t>el 30% del monto </a:t>
            </a:r>
            <a:r>
              <a:rPr sz="2000" spc="-5" dirty="0">
                <a:latin typeface="Tahoma" panose="020B0604030504040204" pitchFamily="34" charset="0"/>
                <a:ea typeface="Tahoma" panose="020B0604030504040204" pitchFamily="34" charset="0"/>
                <a:cs typeface="Tahoma" panose="020B0604030504040204" pitchFamily="34" charset="0"/>
              </a:rPr>
              <a:t>estimado, </a:t>
            </a:r>
            <a:r>
              <a:rPr sz="2000" dirty="0">
                <a:latin typeface="Tahoma" panose="020B0604030504040204" pitchFamily="34" charset="0"/>
                <a:ea typeface="Tahoma" panose="020B0604030504040204" pitchFamily="34" charset="0"/>
                <a:cs typeface="Tahoma" panose="020B0604030504040204" pitchFamily="34" charset="0"/>
              </a:rPr>
              <a:t>debe </a:t>
            </a:r>
            <a:r>
              <a:rPr sz="2000" spc="-5" dirty="0">
                <a:latin typeface="Tahoma" panose="020B0604030504040204" pitchFamily="34" charset="0"/>
                <a:ea typeface="Tahoma" panose="020B0604030504040204" pitchFamily="34" charset="0"/>
                <a:cs typeface="Tahoma" panose="020B0604030504040204" pitchFamily="34" charset="0"/>
              </a:rPr>
              <a:t>ser justificado </a:t>
            </a:r>
            <a:r>
              <a:rPr sz="2000" dirty="0">
                <a:latin typeface="Tahoma" panose="020B0604030504040204" pitchFamily="34" charset="0"/>
                <a:ea typeface="Tahoma" panose="020B0604030504040204" pitchFamily="34" charset="0"/>
                <a:cs typeface="Tahoma" panose="020B0604030504040204" pitchFamily="34" charset="0"/>
              </a:rPr>
              <a:t>en el acto </a:t>
            </a:r>
            <a:r>
              <a:rPr sz="2000" spc="-5" dirty="0">
                <a:latin typeface="Tahoma" panose="020B0604030504040204" pitchFamily="34" charset="0"/>
                <a:ea typeface="Tahoma" panose="020B0604030504040204" pitchFamily="34" charset="0"/>
                <a:cs typeface="Tahoma" panose="020B0604030504040204" pitchFamily="34" charset="0"/>
              </a:rPr>
              <a:t>adjudicatario.  Cuando </a:t>
            </a:r>
            <a:r>
              <a:rPr sz="2000" dirty="0">
                <a:latin typeface="Tahoma" panose="020B0604030504040204" pitchFamily="34" charset="0"/>
                <a:ea typeface="Tahoma" panose="020B0604030504040204" pitchFamily="34" charset="0"/>
                <a:cs typeface="Tahoma" panose="020B0604030504040204" pitchFamily="34" charset="0"/>
              </a:rPr>
              <a:t>no es posible </a:t>
            </a:r>
            <a:r>
              <a:rPr sz="2000" spc="-5" dirty="0">
                <a:latin typeface="Tahoma" panose="020B0604030504040204" pitchFamily="34" charset="0"/>
                <a:ea typeface="Tahoma" panose="020B0604030504040204" pitchFamily="34" charset="0"/>
                <a:cs typeface="Tahoma" panose="020B0604030504040204" pitchFamily="34" charset="0"/>
              </a:rPr>
              <a:t>estimar </a:t>
            </a:r>
            <a:r>
              <a:rPr sz="2000" dirty="0">
                <a:latin typeface="Tahoma" panose="020B0604030504040204" pitchFamily="34" charset="0"/>
                <a:ea typeface="Tahoma" panose="020B0604030504040204" pitchFamily="34" charset="0"/>
                <a:cs typeface="Tahoma" panose="020B0604030504040204" pitchFamily="34" charset="0"/>
              </a:rPr>
              <a:t>el monto </a:t>
            </a:r>
            <a:r>
              <a:rPr sz="2000" spc="-5" dirty="0">
                <a:latin typeface="Tahoma" panose="020B0604030504040204" pitchFamily="34" charset="0"/>
                <a:ea typeface="Tahoma" panose="020B0604030504040204" pitchFamily="34" charset="0"/>
                <a:cs typeface="Tahoma" panose="020B0604030504040204" pitchFamily="34" charset="0"/>
              </a:rPr>
              <a:t>de </a:t>
            </a:r>
            <a:r>
              <a:rPr sz="2000" dirty="0">
                <a:latin typeface="Tahoma" panose="020B0604030504040204" pitchFamily="34" charset="0"/>
                <a:ea typeface="Tahoma" panose="020B0604030504040204" pitchFamily="34" charset="0"/>
                <a:cs typeface="Tahoma" panose="020B0604030504040204" pitchFamily="34" charset="0"/>
              </a:rPr>
              <a:t>la </a:t>
            </a:r>
            <a:r>
              <a:rPr sz="2000" spc="-5" dirty="0">
                <a:latin typeface="Tahoma" panose="020B0604030504040204" pitchFamily="34" charset="0"/>
                <a:ea typeface="Tahoma" panose="020B0604030504040204" pitchFamily="34" charset="0"/>
                <a:cs typeface="Tahoma" panose="020B0604030504040204" pitchFamily="34" charset="0"/>
              </a:rPr>
              <a:t>contratación se </a:t>
            </a:r>
            <a:r>
              <a:rPr sz="2000" dirty="0">
                <a:latin typeface="Tahoma" panose="020B0604030504040204" pitchFamily="34" charset="0"/>
                <a:ea typeface="Tahoma" panose="020B0604030504040204" pitchFamily="34" charset="0"/>
                <a:cs typeface="Tahoma" panose="020B0604030504040204" pitchFamily="34" charset="0"/>
              </a:rPr>
              <a:t>deberá realizar por licitación</a:t>
            </a:r>
            <a:r>
              <a:rPr sz="2000" spc="-5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y</a:t>
            </a:r>
            <a:r>
              <a:rPr lang="es-ES" sz="200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 características de </a:t>
            </a:r>
            <a:r>
              <a:rPr sz="2000" dirty="0">
                <a:latin typeface="Tahoma" panose="020B0604030504040204" pitchFamily="34" charset="0"/>
                <a:ea typeface="Tahoma" panose="020B0604030504040204" pitchFamily="34" charset="0"/>
                <a:cs typeface="Tahoma" panose="020B0604030504040204" pitchFamily="34" charset="0"/>
              </a:rPr>
              <a:t>licitaciones entre 1.000 y 5.000 UTM (20 días rebaja a 10) y garantía  </a:t>
            </a:r>
            <a:r>
              <a:rPr sz="2000" spc="-5" dirty="0">
                <a:latin typeface="Tahoma" panose="020B0604030504040204" pitchFamily="34" charset="0"/>
                <a:ea typeface="Tahoma" panose="020B0604030504040204" pitchFamily="34" charset="0"/>
                <a:cs typeface="Tahoma" panose="020B0604030504040204" pitchFamily="34" charset="0"/>
              </a:rPr>
              <a:t>seriedad de </a:t>
            </a:r>
            <a:r>
              <a:rPr sz="2000" dirty="0">
                <a:latin typeface="Tahoma" panose="020B0604030504040204" pitchFamily="34" charset="0"/>
                <a:ea typeface="Tahoma" panose="020B0604030504040204" pitchFamily="34" charset="0"/>
                <a:cs typeface="Tahoma" panose="020B0604030504040204" pitchFamily="34" charset="0"/>
              </a:rPr>
              <a:t>la </a:t>
            </a:r>
            <a:r>
              <a:rPr sz="2000" spc="-5" dirty="0">
                <a:latin typeface="Tahoma" panose="020B0604030504040204" pitchFamily="34" charset="0"/>
                <a:ea typeface="Tahoma" panose="020B0604030504040204" pitchFamily="34" charset="0"/>
                <a:cs typeface="Tahoma" panose="020B0604030504040204" pitchFamily="34" charset="0"/>
              </a:rPr>
              <a:t>oferta</a:t>
            </a:r>
            <a:r>
              <a:rPr sz="2000" spc="-4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(LQ).</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295400"/>
            <a:ext cx="8148320" cy="2876493"/>
          </a:xfrm>
          <a:prstGeom prst="rect">
            <a:avLst/>
          </a:prstGeom>
        </p:spPr>
        <p:txBody>
          <a:bodyPr vert="horz" wrap="square" lIns="0" tIns="0" rIns="0" bIns="0" rtlCol="0">
            <a:spAutoFit/>
          </a:bodyPr>
          <a:lstStyle/>
          <a:p>
            <a:pPr marL="12700" algn="just">
              <a:lnSpc>
                <a:spcPct val="100000"/>
              </a:lnSpc>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Renovaciones (Art.12</a:t>
            </a:r>
            <a:r>
              <a:rPr sz="2000" b="1" i="1" spc="-6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60"/>
              </a:spcBef>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Es preciso este contemplado en bases y por motivos</a:t>
            </a:r>
            <a:r>
              <a:rPr sz="2000" spc="-3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fundados</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Fragmentación (Art.13</a:t>
            </a:r>
            <a:r>
              <a:rPr sz="2000" b="1" i="1" spc="-7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60"/>
              </a:spcBef>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Prohibido, con el objetivo de variar el procedimiento</a:t>
            </a:r>
            <a:r>
              <a:rPr sz="2000" spc="-5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aplicable.</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Estudios de</a:t>
            </a:r>
            <a:r>
              <a:rPr sz="2000" b="1" i="1" spc="-3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b="1" i="1" spc="-10" dirty="0">
                <a:solidFill>
                  <a:srgbClr val="3E3D2D"/>
                </a:solidFill>
                <a:latin typeface="Tahoma" panose="020B0604030504040204" pitchFamily="34" charset="0"/>
                <a:ea typeface="Tahoma" panose="020B0604030504040204" pitchFamily="34" charset="0"/>
                <a:cs typeface="Tahoma" panose="020B0604030504040204" pitchFamily="34" charset="0"/>
              </a:rPr>
              <a:t>mercado</a:t>
            </a: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10000"/>
              </a:lnSpc>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Obligatorio en licitaciones de alta complejidad y sobre las 5.000 UTM.  (consulta mercado u</a:t>
            </a:r>
            <a:r>
              <a:rPr sz="2000" spc="-11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otro)</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133600"/>
            <a:ext cx="7865109" cy="3765133"/>
          </a:xfrm>
          <a:prstGeom prst="rect">
            <a:avLst/>
          </a:prstGeom>
        </p:spPr>
        <p:txBody>
          <a:bodyPr vert="horz" wrap="square" lIns="0" tIns="0" rIns="0" bIns="0" rtlCol="0">
            <a:spAutoFit/>
          </a:bodyPr>
          <a:lstStyle/>
          <a:p>
            <a:pPr marL="12700" algn="just">
              <a:lnSpc>
                <a:spcPct val="100000"/>
              </a:lnSpc>
            </a:pPr>
            <a:r>
              <a:rPr sz="2400" spc="-5" dirty="0">
                <a:latin typeface="Tahoma" panose="020B0604030504040204" pitchFamily="34" charset="0"/>
                <a:ea typeface="Tahoma" panose="020B0604030504040204" pitchFamily="34" charset="0"/>
                <a:cs typeface="Tahoma" panose="020B0604030504040204" pitchFamily="34" charset="0"/>
              </a:rPr>
              <a:t>•Contrataciones menores </a:t>
            </a:r>
            <a:r>
              <a:rPr sz="2400" dirty="0">
                <a:latin typeface="Tahoma" panose="020B0604030504040204" pitchFamily="34" charset="0"/>
                <a:ea typeface="Tahoma" panose="020B0604030504040204" pitchFamily="34" charset="0"/>
                <a:cs typeface="Tahoma" panose="020B0604030504040204" pitchFamily="34" charset="0"/>
              </a:rPr>
              <a:t>3</a:t>
            </a:r>
            <a:r>
              <a:rPr sz="2400" spc="-25"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utm</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85"/>
              </a:spcBef>
            </a:pPr>
            <a:r>
              <a:rPr sz="2400" spc="-5" dirty="0">
                <a:latin typeface="Tahoma" panose="020B0604030504040204" pitchFamily="34" charset="0"/>
                <a:ea typeface="Tahoma" panose="020B0604030504040204" pitchFamily="34" charset="0"/>
                <a:cs typeface="Tahoma" panose="020B0604030504040204" pitchFamily="34" charset="0"/>
              </a:rPr>
              <a:t>•Contrataciones menores </a:t>
            </a:r>
            <a:r>
              <a:rPr sz="2400" dirty="0">
                <a:latin typeface="Tahoma" panose="020B0604030504040204" pitchFamily="34" charset="0"/>
                <a:ea typeface="Tahoma" panose="020B0604030504040204" pitchFamily="34" charset="0"/>
                <a:cs typeface="Tahoma" panose="020B0604030504040204" pitchFamily="34" charset="0"/>
              </a:rPr>
              <a:t>a 100 UTM </a:t>
            </a:r>
            <a:r>
              <a:rPr sz="2400" spc="-5" dirty="0">
                <a:latin typeface="Tahoma" panose="020B0604030504040204" pitchFamily="34" charset="0"/>
                <a:ea typeface="Tahoma" panose="020B0604030504040204" pitchFamily="34" charset="0"/>
                <a:cs typeface="Tahoma" panose="020B0604030504040204" pitchFamily="34" charset="0"/>
              </a:rPr>
              <a:t>con caja</a:t>
            </a:r>
            <a:r>
              <a:rPr sz="2400" spc="15"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chica</a:t>
            </a:r>
            <a:endParaRPr sz="2400" dirty="0">
              <a:latin typeface="Tahoma" panose="020B0604030504040204" pitchFamily="34" charset="0"/>
              <a:ea typeface="Tahoma" panose="020B0604030504040204" pitchFamily="34" charset="0"/>
              <a:cs typeface="Tahoma" panose="020B0604030504040204" pitchFamily="34" charset="0"/>
            </a:endParaRPr>
          </a:p>
          <a:p>
            <a:pPr marL="12700" marR="944880" algn="just">
              <a:lnSpc>
                <a:spcPts val="2590"/>
              </a:lnSpc>
              <a:spcBef>
                <a:spcPts val="610"/>
              </a:spcBef>
            </a:pPr>
            <a:r>
              <a:rPr sz="2400" spc="-5" dirty="0">
                <a:latin typeface="Tahoma" panose="020B0604030504040204" pitchFamily="34" charset="0"/>
                <a:ea typeface="Tahoma" panose="020B0604030504040204" pitchFamily="34" charset="0"/>
                <a:cs typeface="Tahoma" panose="020B0604030504040204" pitchFamily="34" charset="0"/>
              </a:rPr>
              <a:t>•Contrataciones con gasto de representación </a:t>
            </a:r>
            <a:r>
              <a:rPr sz="2400" dirty="0">
                <a:latin typeface="Tahoma" panose="020B0604030504040204" pitchFamily="34" charset="0"/>
                <a:ea typeface="Tahoma" panose="020B0604030504040204" pitchFamily="34" charset="0"/>
                <a:cs typeface="Tahoma" panose="020B0604030504040204" pitchFamily="34" charset="0"/>
              </a:rPr>
              <a:t>(Ley </a:t>
            </a:r>
            <a:r>
              <a:rPr sz="2400" spc="-5" dirty="0">
                <a:latin typeface="Tahoma" panose="020B0604030504040204" pitchFamily="34" charset="0"/>
                <a:ea typeface="Tahoma" panose="020B0604030504040204" pitchFamily="34" charset="0"/>
                <a:cs typeface="Tahoma" panose="020B0604030504040204" pitchFamily="34" charset="0"/>
              </a:rPr>
              <a:t>de  Presupuesto)</a:t>
            </a:r>
            <a:endParaRPr sz="2400" dirty="0">
              <a:latin typeface="Tahoma" panose="020B0604030504040204" pitchFamily="34" charset="0"/>
              <a:ea typeface="Tahoma" panose="020B0604030504040204" pitchFamily="34" charset="0"/>
              <a:cs typeface="Tahoma" panose="020B0604030504040204" pitchFamily="34" charset="0"/>
            </a:endParaRPr>
          </a:p>
          <a:p>
            <a:pPr marL="12700" marR="229870" algn="just">
              <a:lnSpc>
                <a:spcPts val="2590"/>
              </a:lnSpc>
              <a:spcBef>
                <a:spcPts val="575"/>
              </a:spcBef>
            </a:pPr>
            <a:r>
              <a:rPr sz="2400" dirty="0">
                <a:latin typeface="Tahoma" panose="020B0604030504040204" pitchFamily="34" charset="0"/>
                <a:ea typeface="Tahoma" panose="020B0604030504040204" pitchFamily="34" charset="0"/>
                <a:cs typeface="Tahoma" panose="020B0604030504040204" pitchFamily="34" charset="0"/>
              </a:rPr>
              <a:t>•Pagos </a:t>
            </a:r>
            <a:r>
              <a:rPr sz="2400" spc="-5" dirty="0">
                <a:latin typeface="Tahoma" panose="020B0604030504040204" pitchFamily="34" charset="0"/>
                <a:ea typeface="Tahoma" panose="020B0604030504040204" pitchFamily="34" charset="0"/>
                <a:cs typeface="Tahoma" panose="020B0604030504040204" pitchFamily="34" charset="0"/>
              </a:rPr>
              <a:t>gastos comunes </a:t>
            </a:r>
            <a:r>
              <a:rPr sz="2400" dirty="0">
                <a:latin typeface="Tahoma" panose="020B0604030504040204" pitchFamily="34" charset="0"/>
                <a:ea typeface="Tahoma" panose="020B0604030504040204" pitchFamily="34" charset="0"/>
                <a:cs typeface="Tahoma" panose="020B0604030504040204" pitchFamily="34" charset="0"/>
              </a:rPr>
              <a:t>y servicios </a:t>
            </a:r>
            <a:r>
              <a:rPr sz="2400" spc="-5" dirty="0">
                <a:latin typeface="Tahoma" panose="020B0604030504040204" pitchFamily="34" charset="0"/>
                <a:ea typeface="Tahoma" panose="020B0604030504040204" pitchFamily="34" charset="0"/>
                <a:cs typeface="Tahoma" panose="020B0604030504040204" pitchFamily="34" charset="0"/>
              </a:rPr>
              <a:t>básicos </a:t>
            </a:r>
            <a:r>
              <a:rPr sz="2400" dirty="0">
                <a:latin typeface="Tahoma" panose="020B0604030504040204" pitchFamily="34" charset="0"/>
                <a:ea typeface="Tahoma" panose="020B0604030504040204" pitchFamily="34" charset="0"/>
                <a:cs typeface="Tahoma" panose="020B0604030504040204" pitchFamily="34" charset="0"/>
              </a:rPr>
              <a:t>o </a:t>
            </a:r>
            <a:r>
              <a:rPr sz="2400" spc="-5" dirty="0">
                <a:latin typeface="Tahoma" panose="020B0604030504040204" pitchFamily="34" charset="0"/>
                <a:ea typeface="Tahoma" panose="020B0604030504040204" pitchFamily="34" charset="0"/>
                <a:cs typeface="Tahoma" panose="020B0604030504040204" pitchFamily="34" charset="0"/>
              </a:rPr>
              <a:t>no alternativa  razonable)</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pPr>
            <a:endParaRPr sz="325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2590"/>
              </a:lnSpc>
            </a:pPr>
            <a:r>
              <a:rPr sz="2400" spc="-5" dirty="0">
                <a:latin typeface="Tahoma" panose="020B0604030504040204" pitchFamily="34" charset="0"/>
                <a:ea typeface="Tahoma" panose="020B0604030504040204" pitchFamily="34" charset="0"/>
                <a:cs typeface="Tahoma" panose="020B0604030504040204" pitchFamily="34" charset="0"/>
              </a:rPr>
              <a:t>***Compras secretas </a:t>
            </a:r>
            <a:r>
              <a:rPr sz="2400" dirty="0">
                <a:latin typeface="Tahoma" panose="020B0604030504040204" pitchFamily="34" charset="0"/>
                <a:ea typeface="Tahoma" panose="020B0604030504040204" pitchFamily="34" charset="0"/>
                <a:cs typeface="Tahoma" panose="020B0604030504040204" pitchFamily="34" charset="0"/>
              </a:rPr>
              <a:t>o </a:t>
            </a:r>
            <a:r>
              <a:rPr sz="2400" spc="-5" dirty="0">
                <a:latin typeface="Tahoma" panose="020B0604030504040204" pitchFamily="34" charset="0"/>
                <a:ea typeface="Tahoma" panose="020B0604030504040204" pitchFamily="34" charset="0"/>
                <a:cs typeface="Tahoma" panose="020B0604030504040204" pitchFamily="34" charset="0"/>
              </a:rPr>
              <a:t>reservadas (Art.61 Reglamento)  exceptuados de publicar las contrataciones con </a:t>
            </a:r>
            <a:r>
              <a:rPr sz="2400" dirty="0">
                <a:latin typeface="Tahoma" panose="020B0604030504040204" pitchFamily="34" charset="0"/>
                <a:ea typeface="Tahoma" panose="020B0604030504040204" pitchFamily="34" charset="0"/>
                <a:cs typeface="Tahoma" panose="020B0604030504040204" pitchFamily="34" charset="0"/>
              </a:rPr>
              <a:t>este</a:t>
            </a:r>
            <a:r>
              <a:rPr sz="2400" spc="11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carácter</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633845" y="570826"/>
            <a:ext cx="7886700" cy="915428"/>
          </a:xfrm>
          <a:prstGeom prst="rect">
            <a:avLst/>
          </a:prstGeom>
        </p:spPr>
        <p:txBody>
          <a:bodyPr vert="horz" wrap="square" lIns="0" tIns="53135" rIns="0" bIns="0" rtlCol="0">
            <a:spAutoFit/>
          </a:bodyPr>
          <a:lstStyle/>
          <a:p>
            <a:pPr algn="ctr">
              <a:lnSpc>
                <a:spcPct val="100000"/>
              </a:lnSpc>
            </a:pPr>
            <a:r>
              <a:rPr sz="2800" b="1" spc="-5" dirty="0">
                <a:latin typeface="Tahoma" panose="020B0604030504040204" pitchFamily="34" charset="0"/>
                <a:ea typeface="Tahoma" panose="020B0604030504040204" pitchFamily="34" charset="0"/>
                <a:cs typeface="Tahoma" panose="020B0604030504040204" pitchFamily="34" charset="0"/>
              </a:rPr>
              <a:t>Exclusión del</a:t>
            </a:r>
            <a:r>
              <a:rPr sz="2800" b="1" spc="-25" dirty="0">
                <a:latin typeface="Tahoma" panose="020B0604030504040204" pitchFamily="34" charset="0"/>
                <a:ea typeface="Tahoma" panose="020B0604030504040204" pitchFamily="34" charset="0"/>
                <a:cs typeface="Tahoma" panose="020B0604030504040204" pitchFamily="34" charset="0"/>
              </a:rPr>
              <a:t> </a:t>
            </a:r>
            <a:r>
              <a:rPr sz="2800" b="1" spc="-5" dirty="0">
                <a:latin typeface="Tahoma" panose="020B0604030504040204" pitchFamily="34" charset="0"/>
                <a:ea typeface="Tahoma" panose="020B0604030504040204" pitchFamily="34" charset="0"/>
                <a:cs typeface="Tahoma" panose="020B0604030504040204" pitchFamily="34" charset="0"/>
              </a:rPr>
              <a:t>sistema</a:t>
            </a:r>
          </a:p>
          <a:p>
            <a:pPr algn="ctr">
              <a:lnSpc>
                <a:spcPct val="100000"/>
              </a:lnSpc>
            </a:pPr>
            <a:r>
              <a:rPr sz="2800" b="1" i="1" spc="-5" dirty="0">
                <a:latin typeface="Tahoma" panose="020B0604030504040204" pitchFamily="34" charset="0"/>
                <a:ea typeface="Tahoma" panose="020B0604030504040204" pitchFamily="34" charset="0"/>
                <a:cs typeface="Tahoma" panose="020B0604030504040204" pitchFamily="34" charset="0"/>
              </a:rPr>
              <a:t>(Art. </a:t>
            </a:r>
            <a:r>
              <a:rPr sz="2800" b="1" i="1" dirty="0">
                <a:latin typeface="Tahoma" panose="020B0604030504040204" pitchFamily="34" charset="0"/>
                <a:ea typeface="Tahoma" panose="020B0604030504040204" pitchFamily="34" charset="0"/>
                <a:cs typeface="Tahoma" panose="020B0604030504040204" pitchFamily="34" charset="0"/>
              </a:rPr>
              <a:t>53</a:t>
            </a:r>
            <a:r>
              <a:rPr sz="2800" b="1" i="1" spc="-50" dirty="0">
                <a:latin typeface="Tahoma" panose="020B0604030504040204" pitchFamily="34" charset="0"/>
                <a:ea typeface="Tahoma" panose="020B0604030504040204" pitchFamily="34" charset="0"/>
                <a:cs typeface="Tahoma" panose="020B0604030504040204" pitchFamily="34" charset="0"/>
              </a:rPr>
              <a:t> </a:t>
            </a:r>
            <a:r>
              <a:rPr sz="2800" b="1" i="1" spc="-10" dirty="0">
                <a:latin typeface="Tahoma" panose="020B0604030504040204" pitchFamily="34" charset="0"/>
                <a:ea typeface="Tahoma" panose="020B0604030504040204" pitchFamily="34" charset="0"/>
                <a:cs typeface="Tahoma" panose="020B0604030504040204" pitchFamily="34" charset="0"/>
              </a:rPr>
              <a:t>Reglamento)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57" y="303485"/>
            <a:ext cx="7476490" cy="984885"/>
          </a:xfrm>
          <a:prstGeom prst="rect">
            <a:avLst/>
          </a:prstGeom>
        </p:spPr>
        <p:txBody>
          <a:bodyPr vert="horz" wrap="square" lIns="0" tIns="0" rIns="0" bIns="0" rtlCol="0">
            <a:spAutoFit/>
          </a:bodyPr>
          <a:lstStyle/>
          <a:p>
            <a:pPr marL="596265" marR="5080" indent="-584200">
              <a:lnSpc>
                <a:spcPct val="100000"/>
              </a:lnSpc>
            </a:pPr>
            <a:r>
              <a:rPr sz="3200" spc="-5" dirty="0">
                <a:latin typeface="Tahoma" panose="020B0604030504040204" pitchFamily="34" charset="0"/>
                <a:ea typeface="Tahoma" panose="020B0604030504040204" pitchFamily="34" charset="0"/>
                <a:cs typeface="Tahoma" panose="020B0604030504040204" pitchFamily="34" charset="0"/>
              </a:rPr>
              <a:t>Incumplimiento </a:t>
            </a:r>
            <a:r>
              <a:rPr sz="3200" dirty="0">
                <a:latin typeface="Tahoma" panose="020B0604030504040204" pitchFamily="34" charset="0"/>
                <a:ea typeface="Tahoma" panose="020B0604030504040204" pitchFamily="34" charset="0"/>
                <a:cs typeface="Tahoma" panose="020B0604030504040204" pitchFamily="34" charset="0"/>
              </a:rPr>
              <a:t>a </a:t>
            </a:r>
            <a:r>
              <a:rPr sz="3200" spc="-5" dirty="0">
                <a:latin typeface="Tahoma" panose="020B0604030504040204" pitchFamily="34" charset="0"/>
                <a:ea typeface="Tahoma" panose="020B0604030504040204" pitchFamily="34" charset="0"/>
                <a:cs typeface="Tahoma" panose="020B0604030504040204" pitchFamily="34" charset="0"/>
              </a:rPr>
              <a:t>transparencia activa:  Reclamo ante consejo </a:t>
            </a:r>
            <a:r>
              <a:rPr sz="2800" dirty="0">
                <a:latin typeface="Tahoma" panose="020B0604030504040204" pitchFamily="34" charset="0"/>
                <a:ea typeface="Tahoma" panose="020B0604030504040204" pitchFamily="34" charset="0"/>
                <a:cs typeface="Tahoma" panose="020B0604030504040204" pitchFamily="34" charset="0"/>
              </a:rPr>
              <a:t>(Art.</a:t>
            </a:r>
            <a:r>
              <a:rPr sz="2800" spc="-35" dirty="0">
                <a:latin typeface="Tahoma" panose="020B0604030504040204" pitchFamily="34" charset="0"/>
                <a:ea typeface="Tahoma" panose="020B0604030504040204" pitchFamily="34" charset="0"/>
                <a:cs typeface="Tahoma" panose="020B0604030504040204" pitchFamily="34" charset="0"/>
              </a:rPr>
              <a:t> </a:t>
            </a:r>
            <a:r>
              <a:rPr sz="2800" spc="-5" dirty="0">
                <a:latin typeface="Tahoma" panose="020B0604030504040204" pitchFamily="34" charset="0"/>
                <a:ea typeface="Tahoma" panose="020B0604030504040204" pitchFamily="34" charset="0"/>
                <a:cs typeface="Tahoma" panose="020B0604030504040204" pitchFamily="34" charset="0"/>
              </a:rPr>
              <a:t>8°Ley)</a:t>
            </a: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762000" y="2086755"/>
            <a:ext cx="6324600" cy="3708708"/>
          </a:xfrm>
          <a:prstGeom prst="rect">
            <a:avLst/>
          </a:prstGeom>
        </p:spPr>
        <p:txBody>
          <a:bodyPr vert="horz" wrap="square" lIns="0" tIns="0" rIns="0" bIns="0" rtlCol="0">
            <a:spAutoFit/>
          </a:bodyPr>
          <a:lstStyle/>
          <a:p>
            <a:pPr marL="12700" algn="just">
              <a:lnSpc>
                <a:spcPct val="100000"/>
              </a:lnSpc>
            </a:pP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Control </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de observancia de la normativa: (Art</a:t>
            </a:r>
            <a:r>
              <a:rPr sz="2400" b="1" i="1" spc="-9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9°)</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endParaRPr lang="es-MX" sz="2400" b="1"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Interna:</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Áreas encargadas de cada</a:t>
            </a:r>
            <a:r>
              <a:rPr sz="2400" spc="3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organismo.</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buClr>
                <a:srgbClr val="94C600"/>
              </a:buClr>
              <a:buFont typeface="Symbol"/>
              <a:buChar char=""/>
            </a:pP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7020" algn="l"/>
              </a:tabLst>
            </a:pP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Externas:</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0"/>
              </a:spcBef>
              <a:buClr>
                <a:srgbClr val="94C600"/>
              </a:buClr>
              <a:tabLst>
                <a:tab pos="287020" algn="l"/>
              </a:tabLst>
            </a:pP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Consejo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a:t>
            </a:r>
            <a:r>
              <a:rPr sz="2400" spc="-6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transparencia.</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0"/>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Contraloría General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República.</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EBB89AB0-727B-41F3-AE44-2D5D88E3B204}"/>
              </a:ext>
            </a:extLst>
          </p:cNvPr>
          <p:cNvSpPr>
            <a:spLocks noGrp="1"/>
          </p:cNvSpPr>
          <p:nvPr>
            <p:ph idx="1"/>
          </p:nvPr>
        </p:nvSpPr>
        <p:spPr>
          <a:xfrm>
            <a:off x="628650" y="1600200"/>
            <a:ext cx="7791450" cy="4724400"/>
          </a:xfrm>
        </p:spPr>
        <p:txBody>
          <a:bodyPr>
            <a:normAutofit fontScale="92500" lnSpcReduction="20000"/>
          </a:bodyPr>
          <a:lstStyle/>
          <a:p>
            <a:pPr marL="0" indent="0" algn="just">
              <a:buNone/>
            </a:pPr>
            <a:r>
              <a:rPr lang="es-MX" sz="2800" dirty="0">
                <a:latin typeface="Tahoma" panose="020B0604030504040204" pitchFamily="34" charset="0"/>
                <a:ea typeface="Tahoma" panose="020B0604030504040204" pitchFamily="34" charset="0"/>
                <a:cs typeface="Tahoma" panose="020B0604030504040204" pitchFamily="34" charset="0"/>
              </a:rPr>
              <a:t>Procederá el trato o la contratación directa, previo requerimiento de un mínimo de tres cotizaciones, </a:t>
            </a:r>
            <a:r>
              <a:rPr lang="es-MX" sz="2800" b="1" dirty="0">
                <a:latin typeface="Tahoma" panose="020B0604030504040204" pitchFamily="34" charset="0"/>
                <a:ea typeface="Tahoma" panose="020B0604030504040204" pitchFamily="34" charset="0"/>
                <a:cs typeface="Tahoma" panose="020B0604030504040204" pitchFamily="34" charset="0"/>
              </a:rPr>
              <a:t>a través del Sistema de Información</a:t>
            </a:r>
            <a:r>
              <a:rPr lang="es-MX" sz="2800" dirty="0">
                <a:latin typeface="Tahoma" panose="020B0604030504040204" pitchFamily="34" charset="0"/>
                <a:ea typeface="Tahoma" panose="020B0604030504040204" pitchFamily="34" charset="0"/>
                <a:cs typeface="Tahoma" panose="020B0604030504040204" pitchFamily="34" charset="0"/>
              </a:rPr>
              <a:t>, mediante la modalidad denominada Compra Ágil, si las contrataciones son iguales o inferiores a 30 Unidades Tributarias Mensuales. </a:t>
            </a:r>
          </a:p>
          <a:p>
            <a:pPr marL="0" indent="0" algn="just">
              <a:buNone/>
            </a:pPr>
            <a:endParaRPr lang="es-MX" sz="2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sz="2800" dirty="0">
                <a:latin typeface="Tahoma" panose="020B0604030504040204" pitchFamily="34" charset="0"/>
                <a:ea typeface="Tahoma" panose="020B0604030504040204" pitchFamily="34" charset="0"/>
                <a:cs typeface="Tahoma" panose="020B0604030504040204" pitchFamily="34" charset="0"/>
              </a:rPr>
              <a:t>En este caso el fundamento del trato o la contratación directa se referirá únicamente al monto de la misma, por lo que no se requerirá la dictación de la resolución fundada que autoriza la procedencia del Trato o Contratación Directa, bastando con la emisión y posterior aceptación de la orden de compra por parte del proveedor.</a:t>
            </a:r>
            <a:endParaRPr lang="es-CL" sz="2800" dirty="0">
              <a:latin typeface="Tahoma" panose="020B0604030504040204" pitchFamily="34" charset="0"/>
              <a:ea typeface="Tahoma" panose="020B0604030504040204" pitchFamily="34" charset="0"/>
              <a:cs typeface="Tahoma" panose="020B0604030504040204" pitchFamily="34" charset="0"/>
            </a:endParaRPr>
          </a:p>
        </p:txBody>
      </p:sp>
      <p:sp>
        <p:nvSpPr>
          <p:cNvPr id="4" name="object 3">
            <a:extLst>
              <a:ext uri="{FF2B5EF4-FFF2-40B4-BE49-F238E27FC236}">
                <a16:creationId xmlns="" xmlns:a16="http://schemas.microsoft.com/office/drawing/2014/main" id="{900A2F8B-F15F-4244-9B18-7687FD35B118}"/>
              </a:ext>
            </a:extLst>
          </p:cNvPr>
          <p:cNvSpPr txBox="1">
            <a:spLocks noGrp="1"/>
          </p:cNvSpPr>
          <p:nvPr>
            <p:ph type="title"/>
          </p:nvPr>
        </p:nvSpPr>
        <p:spPr>
          <a:xfrm>
            <a:off x="533400" y="381000"/>
            <a:ext cx="7886700" cy="915428"/>
          </a:xfrm>
          <a:prstGeom prst="rect">
            <a:avLst/>
          </a:prstGeom>
        </p:spPr>
        <p:txBody>
          <a:bodyPr vert="horz" wrap="square" lIns="0" tIns="53135" rIns="0" bIns="0" rtlCol="0">
            <a:spAutoFit/>
          </a:bodyPr>
          <a:lstStyle/>
          <a:p>
            <a:pPr algn="ctr">
              <a:lnSpc>
                <a:spcPct val="100000"/>
              </a:lnSpc>
            </a:pPr>
            <a:r>
              <a:rPr lang="es-MX" sz="2800" b="1" spc="-5" dirty="0">
                <a:latin typeface="Tahoma" panose="020B0604030504040204" pitchFamily="34" charset="0"/>
                <a:ea typeface="Tahoma" panose="020B0604030504040204" pitchFamily="34" charset="0"/>
                <a:cs typeface="Tahoma" panose="020B0604030504040204" pitchFamily="34" charset="0"/>
              </a:rPr>
              <a:t>COMPRA ÁGIL</a:t>
            </a:r>
            <a:endParaRPr sz="2800" b="1" spc="-5"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sz="2800" b="1" i="1" spc="-5" dirty="0">
                <a:latin typeface="Tahoma" panose="020B0604030504040204" pitchFamily="34" charset="0"/>
                <a:ea typeface="Tahoma" panose="020B0604030504040204" pitchFamily="34" charset="0"/>
                <a:cs typeface="Tahoma" panose="020B0604030504040204" pitchFamily="34" charset="0"/>
              </a:rPr>
              <a:t>(Art. </a:t>
            </a:r>
            <a:r>
              <a:rPr lang="es-MX" sz="2800" b="1" i="1" spc="-5" dirty="0">
                <a:latin typeface="Tahoma" panose="020B0604030504040204" pitchFamily="34" charset="0"/>
                <a:ea typeface="Tahoma" panose="020B0604030504040204" pitchFamily="34" charset="0"/>
                <a:cs typeface="Tahoma" panose="020B0604030504040204" pitchFamily="34" charset="0"/>
              </a:rPr>
              <a:t>10 Bis</a:t>
            </a:r>
            <a:r>
              <a:rPr sz="2800" b="1" i="1" spc="-50" dirty="0">
                <a:latin typeface="Tahoma" panose="020B0604030504040204" pitchFamily="34" charset="0"/>
                <a:ea typeface="Tahoma" panose="020B0604030504040204" pitchFamily="34" charset="0"/>
                <a:cs typeface="Tahoma" panose="020B0604030504040204" pitchFamily="34" charset="0"/>
              </a:rPr>
              <a:t> </a:t>
            </a:r>
            <a:r>
              <a:rPr sz="2800" b="1" i="1" spc="-10" dirty="0">
                <a:latin typeface="Tahoma" panose="020B0604030504040204" pitchFamily="34" charset="0"/>
                <a:ea typeface="Tahoma" panose="020B0604030504040204" pitchFamily="34" charset="0"/>
                <a:cs typeface="Tahoma" panose="020B0604030504040204" pitchFamily="34" charset="0"/>
              </a:rPr>
              <a:t>Reglamento)</a:t>
            </a:r>
          </a:p>
        </p:txBody>
      </p:sp>
    </p:spTree>
    <p:extLst>
      <p:ext uri="{BB962C8B-B14F-4D97-AF65-F5344CB8AC3E}">
        <p14:creationId xmlns:p14="http://schemas.microsoft.com/office/powerpoint/2010/main" val="5138070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02A58A57-DCFC-4ABA-A17D-C6D3E41BA1BE}"/>
              </a:ext>
            </a:extLst>
          </p:cNvPr>
          <p:cNvSpPr>
            <a:spLocks noGrp="1"/>
          </p:cNvSpPr>
          <p:nvPr>
            <p:ph idx="1"/>
          </p:nvPr>
        </p:nvSpPr>
        <p:spPr>
          <a:xfrm>
            <a:off x="628650" y="1253331"/>
            <a:ext cx="7886700" cy="4351337"/>
          </a:xfrm>
        </p:spPr>
        <p:txBody>
          <a:bodyPr>
            <a:normAutofit fontScale="92500" lnSpcReduction="10000"/>
          </a:bodyPr>
          <a:lstStyle/>
          <a:p>
            <a:pPr algn="just">
              <a:buFontTx/>
              <a:buChar char="-"/>
            </a:pPr>
            <a:r>
              <a:rPr lang="es-MX" sz="2800" dirty="0">
                <a:latin typeface="Tahoma" panose="020B0604030504040204" pitchFamily="34" charset="0"/>
                <a:ea typeface="Tahoma" panose="020B0604030504040204" pitchFamily="34" charset="0"/>
                <a:cs typeface="Tahoma" panose="020B0604030504040204" pitchFamily="34" charset="0"/>
              </a:rPr>
              <a:t>Se elimina la causal de TD del articulo 10 N°8.</a:t>
            </a:r>
          </a:p>
          <a:p>
            <a:pPr algn="just">
              <a:buFontTx/>
              <a:buChar char="-"/>
            </a:pPr>
            <a:r>
              <a:rPr lang="es-MX" sz="2800" dirty="0">
                <a:latin typeface="Tahoma" panose="020B0604030504040204" pitchFamily="34" charset="0"/>
                <a:ea typeface="Tahoma" panose="020B0604030504040204" pitchFamily="34" charset="0"/>
                <a:cs typeface="Tahoma" panose="020B0604030504040204" pitchFamily="34" charset="0"/>
              </a:rPr>
              <a:t>Refiere a las adquisiciones de bienes y servicios por un monto igual o inferior a 30 Unidades Tributarias Mensuales (UTM). </a:t>
            </a:r>
          </a:p>
          <a:p>
            <a:pPr algn="just">
              <a:buFontTx/>
              <a:buChar char="-"/>
            </a:pPr>
            <a:r>
              <a:rPr lang="es-MX" sz="2800" dirty="0">
                <a:latin typeface="Tahoma" panose="020B0604030504040204" pitchFamily="34" charset="0"/>
                <a:ea typeface="Tahoma" panose="020B0604030504040204" pitchFamily="34" charset="0"/>
                <a:cs typeface="Tahoma" panose="020B0604030504040204" pitchFamily="34" charset="0"/>
              </a:rPr>
              <a:t>Se REFUERZA la obligatoriedad de cotizar a través del portal.</a:t>
            </a:r>
          </a:p>
          <a:p>
            <a:pPr algn="just">
              <a:buFontTx/>
              <a:buChar char="-"/>
            </a:pPr>
            <a:r>
              <a:rPr lang="es-MX" sz="2800" dirty="0">
                <a:latin typeface="Tahoma" panose="020B0604030504040204" pitchFamily="34" charset="0"/>
                <a:ea typeface="Tahoma" panose="020B0604030504040204" pitchFamily="34" charset="0"/>
                <a:cs typeface="Tahoma" panose="020B0604030504040204" pitchFamily="34" charset="0"/>
              </a:rPr>
              <a:t>Propende a la eficiencia, eficacia y máximo ahorro de recurso en los procesos, dándole una dote de celeridad a los mismos.</a:t>
            </a:r>
          </a:p>
          <a:p>
            <a:pPr algn="just">
              <a:buFontTx/>
              <a:buChar char="-"/>
            </a:pPr>
            <a:r>
              <a:rPr lang="es-MX" sz="2800" dirty="0">
                <a:latin typeface="Tahoma" panose="020B0604030504040204" pitchFamily="34" charset="0"/>
                <a:ea typeface="Tahoma" panose="020B0604030504040204" pitchFamily="34" charset="0"/>
                <a:cs typeface="Tahoma" panose="020B0604030504040204" pitchFamily="34" charset="0"/>
              </a:rPr>
              <a:t>El objetivo de su implementación es </a:t>
            </a:r>
            <a:r>
              <a:rPr lang="es-CL" sz="2800" dirty="0">
                <a:solidFill>
                  <a:srgbClr val="000000"/>
                </a:solidFill>
                <a:latin typeface="Verdana" panose="020B0604030504040204" pitchFamily="34" charset="0"/>
                <a:ea typeface="Verdana" panose="020B0604030504040204" pitchFamily="34" charset="0"/>
                <a:cs typeface="Tahoma" panose="020B0604030504040204" pitchFamily="34" charset="0"/>
                <a:sym typeface="Calibri"/>
              </a:rPr>
              <a:t>f</a:t>
            </a:r>
            <a:r>
              <a:rPr lang="es-CL" sz="28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acilitar la participación a las Mipymes en las compras del Estado</a:t>
            </a:r>
            <a:endParaRPr lang="es-MX" sz="2800" dirty="0">
              <a:latin typeface="Tahoma" panose="020B0604030504040204" pitchFamily="34" charset="0"/>
              <a:ea typeface="Tahoma" panose="020B0604030504040204" pitchFamily="34" charset="0"/>
              <a:cs typeface="Tahoma" panose="020B0604030504040204" pitchFamily="34" charset="0"/>
            </a:endParaRPr>
          </a:p>
          <a:p>
            <a:pPr algn="just">
              <a:buFontTx/>
              <a:buChar char="-"/>
            </a:pPr>
            <a:endParaRPr lang="es-MX" sz="2800" dirty="0">
              <a:latin typeface="Tahoma" panose="020B0604030504040204" pitchFamily="34" charset="0"/>
              <a:ea typeface="Tahoma" panose="020B0604030504040204" pitchFamily="34" charset="0"/>
              <a:cs typeface="Tahoma" panose="020B0604030504040204" pitchFamily="34" charset="0"/>
            </a:endParaRPr>
          </a:p>
          <a:p>
            <a:pPr algn="just">
              <a:buFontTx/>
              <a:buChar char="-"/>
            </a:pPr>
            <a:endParaRPr lang="es-MX" sz="2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sz="2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CL"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83250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C220997-9CD8-47CF-AC6A-2A01658BA01C}"/>
              </a:ext>
            </a:extLst>
          </p:cNvPr>
          <p:cNvSpPr>
            <a:spLocks noGrp="1"/>
          </p:cNvSpPr>
          <p:nvPr>
            <p:ph type="title"/>
          </p:nvPr>
        </p:nvSpPr>
        <p:spPr/>
        <p:txBody>
          <a:bodyPr>
            <a:normAutofit fontScale="90000"/>
          </a:bodyPr>
          <a:lstStyle/>
          <a:p>
            <a:pPr algn="ctr"/>
            <a:r>
              <a:rPr lang="es-MX" dirty="0">
                <a:effectLst/>
                <a:latin typeface="Tahoma" panose="020B0604030504040204" pitchFamily="34" charset="0"/>
                <a:ea typeface="Tahoma" panose="020B0604030504040204" pitchFamily="34" charset="0"/>
                <a:cs typeface="Tahoma" panose="020B0604030504040204" pitchFamily="34" charset="0"/>
              </a:rPr>
              <a:t>Directiva N°35. </a:t>
            </a:r>
            <a:br>
              <a:rPr lang="es-MX" dirty="0">
                <a:effectLst/>
                <a:latin typeface="Tahoma" panose="020B0604030504040204" pitchFamily="34" charset="0"/>
                <a:ea typeface="Tahoma" panose="020B0604030504040204" pitchFamily="34" charset="0"/>
                <a:cs typeface="Tahoma" panose="020B0604030504040204" pitchFamily="34" charset="0"/>
              </a:rPr>
            </a:br>
            <a:r>
              <a:rPr lang="es-MX" dirty="0">
                <a:effectLst/>
                <a:latin typeface="Tahoma" panose="020B0604030504040204" pitchFamily="34" charset="0"/>
                <a:ea typeface="Tahoma" panose="020B0604030504040204" pitchFamily="34" charset="0"/>
                <a:cs typeface="Tahoma" panose="020B0604030504040204" pitchFamily="34" charset="0"/>
              </a:rPr>
              <a:t>Establece recomendaciones para el uso de la modalidad </a:t>
            </a:r>
            <a:r>
              <a:rPr lang="es-MX" b="1" dirty="0">
                <a:effectLst/>
                <a:latin typeface="Tahoma" panose="020B0604030504040204" pitchFamily="34" charset="0"/>
                <a:ea typeface="Tahoma" panose="020B0604030504040204" pitchFamily="34" charset="0"/>
                <a:cs typeface="Tahoma" panose="020B0604030504040204" pitchFamily="34" charset="0"/>
              </a:rPr>
              <a:t>Compra Ágil</a:t>
            </a:r>
            <a:endParaRPr lang="es-CL"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 xmlns:a16="http://schemas.microsoft.com/office/drawing/2014/main" id="{98D2493F-1A1D-42F1-A2CA-83C3A61E311F}"/>
              </a:ext>
            </a:extLst>
          </p:cNvPr>
          <p:cNvSpPr>
            <a:spLocks noGrp="1"/>
          </p:cNvSpPr>
          <p:nvPr>
            <p:ph idx="1"/>
          </p:nvPr>
        </p:nvSpPr>
        <p:spPr/>
        <p:txBody>
          <a:bodyPr/>
          <a:lstStyle/>
          <a:p>
            <a:pPr marL="0" indent="0" algn="just">
              <a:buNone/>
            </a:pPr>
            <a:r>
              <a:rPr lang="es-MX" b="1" dirty="0">
                <a:effectLst/>
                <a:latin typeface="Tahoma" panose="020B0604030504040204" pitchFamily="34" charset="0"/>
                <a:ea typeface="Tahoma" panose="020B0604030504040204" pitchFamily="34" charset="0"/>
                <a:cs typeface="Tahoma" panose="020B0604030504040204" pitchFamily="34" charset="0"/>
              </a:rPr>
              <a:t>Requisitos para la procedencia de la Compra Ágil:</a:t>
            </a:r>
            <a:r>
              <a:rPr lang="es-MX" dirty="0">
                <a:effectLst/>
                <a:latin typeface="Tahoma" panose="020B0604030504040204" pitchFamily="34" charset="0"/>
                <a:ea typeface="Tahoma" panose="020B0604030504040204" pitchFamily="34" charset="0"/>
                <a:cs typeface="Tahoma" panose="020B0604030504040204" pitchFamily="34" charset="0"/>
              </a:rPr>
              <a:t> </a:t>
            </a:r>
          </a:p>
          <a:p>
            <a:pPr marL="0" indent="0" algn="just">
              <a:buNone/>
            </a:pPr>
            <a:r>
              <a:rPr lang="es-MX" dirty="0">
                <a:effectLst/>
                <a:latin typeface="Tahoma" panose="020B0604030504040204" pitchFamily="34" charset="0"/>
                <a:ea typeface="Tahoma" panose="020B0604030504040204" pitchFamily="34" charset="0"/>
                <a:cs typeface="Tahoma" panose="020B0604030504040204" pitchFamily="34" charset="0"/>
              </a:rPr>
              <a:t>1)Que la adquisición del bien o servicio sea por un monto igual o inferior a 30 UTM; y</a:t>
            </a:r>
          </a:p>
          <a:p>
            <a:pPr marL="0" indent="0" algn="just">
              <a:buNone/>
            </a:pPr>
            <a:r>
              <a:rPr lang="es-MX" dirty="0">
                <a:effectLst/>
                <a:latin typeface="Tahoma" panose="020B0604030504040204" pitchFamily="34" charset="0"/>
                <a:ea typeface="Tahoma" panose="020B0604030504040204" pitchFamily="34" charset="0"/>
                <a:cs typeface="Tahoma" panose="020B0604030504040204" pitchFamily="34" charset="0"/>
              </a:rPr>
              <a:t>2)Que el comprador requiera al menos 3 cotizaciones previas, a través del Sistema de Información.</a:t>
            </a:r>
          </a:p>
          <a:p>
            <a:pPr marL="0" indent="0" algn="just">
              <a:buNone/>
            </a:pPr>
            <a:endParaRPr lang="es-MX"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b="1" dirty="0">
                <a:effectLst/>
                <a:latin typeface="Tahoma" panose="020B0604030504040204" pitchFamily="34" charset="0"/>
                <a:ea typeface="Tahoma" panose="020B0604030504040204" pitchFamily="34" charset="0"/>
                <a:cs typeface="Tahoma" panose="020B0604030504040204" pitchFamily="34" charset="0"/>
              </a:rPr>
              <a:t>No  requiere la  dictación  de  una  resolución  fundada  que  autorice  su procedencia,  sino  que  basta  únicamente  con  la  emisión de la  orden  de  compra, aceptada por el proveedor.</a:t>
            </a:r>
          </a:p>
          <a:p>
            <a:pPr marL="0" indent="0" algn="just">
              <a:buNone/>
            </a:pPr>
            <a:endParaRPr lang="es-MX"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C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11449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56FCEE28-BF9C-4A00-A649-EBAC9C625CE8}"/>
              </a:ext>
            </a:extLst>
          </p:cNvPr>
          <p:cNvSpPr>
            <a:spLocks noGrp="1"/>
          </p:cNvSpPr>
          <p:nvPr>
            <p:ph idx="1"/>
          </p:nvPr>
        </p:nvSpPr>
        <p:spPr>
          <a:xfrm>
            <a:off x="628650" y="838200"/>
            <a:ext cx="7753350" cy="5562600"/>
          </a:xfrm>
        </p:spPr>
        <p:txBody>
          <a:bodyPr>
            <a:normAutofit/>
          </a:bodyPr>
          <a:lstStyle/>
          <a:p>
            <a:pPr marL="0" indent="0" algn="just">
              <a:buNone/>
            </a:pPr>
            <a:r>
              <a:rPr lang="es-MX" b="1" dirty="0">
                <a:effectLst/>
                <a:latin typeface="Tahoma" panose="020B0604030504040204" pitchFamily="34" charset="0"/>
                <a:ea typeface="Tahoma" panose="020B0604030504040204" pitchFamily="34" charset="0"/>
                <a:cs typeface="Tahoma" panose="020B0604030504040204" pitchFamily="34" charset="0"/>
              </a:rPr>
              <a:t>El valor de la UTM a considerar corresponde al del mes en que se emite la orden de compra</a:t>
            </a:r>
          </a:p>
          <a:p>
            <a:pPr marL="0" indent="0" algn="just">
              <a:buNone/>
            </a:pPr>
            <a:endParaRPr lang="es-MX"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b="1" dirty="0">
                <a:latin typeface="Tahoma" panose="020B0604030504040204" pitchFamily="34" charset="0"/>
                <a:ea typeface="Tahoma" panose="020B0604030504040204" pitchFamily="34" charset="0"/>
                <a:cs typeface="Tahoma" panose="020B0604030504040204" pitchFamily="34" charset="0"/>
              </a:rPr>
              <a:t>E</a:t>
            </a:r>
            <a:r>
              <a:rPr lang="es-MX" b="1" dirty="0">
                <a:effectLst/>
                <a:latin typeface="Tahoma" panose="020B0604030504040204" pitchFamily="34" charset="0"/>
                <a:ea typeface="Tahoma" panose="020B0604030504040204" pitchFamily="34" charset="0"/>
                <a:cs typeface="Tahoma" panose="020B0604030504040204" pitchFamily="34" charset="0"/>
              </a:rPr>
              <a:t>l monto total debe considerar todos los costos, tales como impuestos o fletes.</a:t>
            </a:r>
          </a:p>
          <a:p>
            <a:pPr marL="0" indent="0" algn="just">
              <a:buNone/>
            </a:pPr>
            <a:endParaRPr lang="es-MX"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b="1" dirty="0">
                <a:effectLst/>
                <a:latin typeface="Tahoma" panose="020B0604030504040204" pitchFamily="34" charset="0"/>
                <a:ea typeface="Tahoma" panose="020B0604030504040204" pitchFamily="34" charset="0"/>
                <a:cs typeface="Tahoma" panose="020B0604030504040204" pitchFamily="34" charset="0"/>
              </a:rPr>
              <a:t>En el evento de que a través de la Compra Ágil se obtengan condiciones más ventajosas que las existentes en los convenios marco vigentes, procederá el uso prioritario de aquella herramienta, en desmedro del convenio marco, sin que se requiera la dictación de un acto administrativo.</a:t>
            </a:r>
          </a:p>
          <a:p>
            <a:pPr marL="0" indent="0" algn="just">
              <a:buNone/>
            </a:pPr>
            <a:endParaRPr lang="es-MX"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b="1" dirty="0">
                <a:latin typeface="Tahoma" panose="020B0604030504040204" pitchFamily="34" charset="0"/>
                <a:ea typeface="Tahoma" panose="020B0604030504040204" pitchFamily="34" charset="0"/>
                <a:cs typeface="Tahoma" panose="020B0604030504040204" pitchFamily="34" charset="0"/>
              </a:rPr>
              <a:t>Del Pago: </a:t>
            </a:r>
            <a:r>
              <a:rPr lang="es-MX" b="1" dirty="0">
                <a:effectLst/>
                <a:latin typeface="Tahoma" panose="020B0604030504040204" pitchFamily="34" charset="0"/>
                <a:ea typeface="Tahoma" panose="020B0604030504040204" pitchFamily="34" charset="0"/>
                <a:cs typeface="Tahoma" panose="020B0604030504040204" pitchFamily="34" charset="0"/>
              </a:rPr>
              <a:t>debe  efectuarse en forma  posterior  a  la  recepción conforme  del  producto, dentro  de  los  30  días  corridos siguientes a la recepción de la factura.</a:t>
            </a:r>
          </a:p>
          <a:p>
            <a:pPr marL="0" indent="0" algn="just">
              <a:buNone/>
            </a:pPr>
            <a:endParaRPr lang="es-MX"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CL"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0855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61E8058A-9781-46D9-95C5-D4AB54349E94}"/>
              </a:ext>
            </a:extLst>
          </p:cNvPr>
          <p:cNvSpPr>
            <a:spLocks noGrp="1"/>
          </p:cNvSpPr>
          <p:nvPr>
            <p:ph idx="1"/>
          </p:nvPr>
        </p:nvSpPr>
        <p:spPr>
          <a:xfrm>
            <a:off x="628650" y="533400"/>
            <a:ext cx="7829550" cy="5791200"/>
          </a:xfrm>
        </p:spPr>
        <p:txBody>
          <a:bodyPr>
            <a:normAutofit/>
          </a:bodyPr>
          <a:lstStyle/>
          <a:p>
            <a:pPr marL="0" indent="0" algn="just">
              <a:buNone/>
            </a:pPr>
            <a:r>
              <a:rPr lang="es-MX" b="1" dirty="0">
                <a:latin typeface="Tahoma" panose="020B0604030504040204" pitchFamily="34" charset="0"/>
                <a:ea typeface="Tahoma" panose="020B0604030504040204" pitchFamily="34" charset="0"/>
                <a:cs typeface="Tahoma" panose="020B0604030504040204" pitchFamily="34" charset="0"/>
              </a:rPr>
              <a:t>Dado los montos  involucrados,  no  se  requerirá  la  suscripción  de  un contrato  con  el  proveedor  cuya  cotización  ha  sido  seleccionada.  Al  respecto,  el  vínculo contractual  entre  la  entidad  compradora  y  el  proveedor  se  entenderá  perfeccionado a través  de  la  aceptación  de  la respectiva orden  de  compra.</a:t>
            </a:r>
          </a:p>
          <a:p>
            <a:pPr marL="0" indent="0" algn="just">
              <a:buNone/>
            </a:pPr>
            <a:endParaRPr lang="es-MX"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b="1" dirty="0">
                <a:latin typeface="Tahoma" panose="020B0604030504040204" pitchFamily="34" charset="0"/>
                <a:ea typeface="Tahoma" panose="020B0604030504040204" pitchFamily="34" charset="0"/>
                <a:cs typeface="Tahoma" panose="020B0604030504040204" pitchFamily="34" charset="0"/>
              </a:rPr>
              <a:t>Se  sugiere  a  los  órganos  compradores incluir  estas  orientaciones  en  sus  manuales  de procedimientos internos de contratación.</a:t>
            </a:r>
          </a:p>
          <a:p>
            <a:pPr marL="0" indent="0" algn="just">
              <a:buNone/>
            </a:pPr>
            <a:endParaRPr lang="es-MX"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b="1" dirty="0">
                <a:latin typeface="Tahoma" panose="020B0604030504040204" pitchFamily="34" charset="0"/>
                <a:ea typeface="Tahoma" panose="020B0604030504040204" pitchFamily="34" charset="0"/>
                <a:cs typeface="Tahoma" panose="020B0604030504040204" pitchFamily="34" charset="0"/>
              </a:rPr>
              <a:t>Este sistema de adquisición, se basa también en el cumplimiento del principio de libre concurrencia, en cuanto </a:t>
            </a:r>
            <a:r>
              <a:rPr lang="es-MX" b="1" u="sng" dirty="0">
                <a:latin typeface="Tahoma" panose="020B0604030504040204" pitchFamily="34" charset="0"/>
                <a:ea typeface="Tahoma" panose="020B0604030504040204" pitchFamily="34" charset="0"/>
                <a:cs typeface="Tahoma" panose="020B0604030504040204" pitchFamily="34" charset="0"/>
              </a:rPr>
              <a:t>conlleva el envío general de invitaciones   a   todos   los   proveedores   pertenecientes   a   un   determinado   rubro   o segmento</a:t>
            </a:r>
            <a:r>
              <a:rPr lang="es-MX" b="1" dirty="0">
                <a:latin typeface="Tahoma" panose="020B0604030504040204" pitchFamily="34" charset="0"/>
                <a:ea typeface="Tahoma" panose="020B0604030504040204" pitchFamily="34" charset="0"/>
                <a:cs typeface="Tahoma" panose="020B0604030504040204" pitchFamily="34" charset="0"/>
              </a:rPr>
              <a:t>. </a:t>
            </a:r>
            <a:endParaRPr lang="es-CL"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044847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F3F5D0C4-6135-4496-B607-D996F4FCE79C}"/>
              </a:ext>
            </a:extLst>
          </p:cNvPr>
          <p:cNvSpPr>
            <a:spLocks noGrp="1"/>
          </p:cNvSpPr>
          <p:nvPr>
            <p:ph idx="1"/>
          </p:nvPr>
        </p:nvSpPr>
        <p:spPr>
          <a:xfrm>
            <a:off x="685800" y="838200"/>
            <a:ext cx="7886700" cy="4351337"/>
          </a:xfrm>
        </p:spPr>
        <p:txBody>
          <a:bodyPr/>
          <a:lstStyle/>
          <a:p>
            <a:pPr marL="0" indent="0" algn="just">
              <a:buNone/>
            </a:pPr>
            <a:r>
              <a:rPr lang="es-MX" b="1" dirty="0">
                <a:latin typeface="Tahoma" panose="020B0604030504040204" pitchFamily="34" charset="0"/>
                <a:ea typeface="Tahoma" panose="020B0604030504040204" pitchFamily="34" charset="0"/>
                <a:cs typeface="Tahoma" panose="020B0604030504040204" pitchFamily="34" charset="0"/>
              </a:rPr>
              <a:t>Actualmente, los compradores pueden seleccionar en un mismo proceso a más de un proveedor por líneas distintas lo que permite el ahorro de gestión al no tener que levantar otro proceso de compra ágil. </a:t>
            </a:r>
          </a:p>
          <a:p>
            <a:pPr marL="0" indent="0" algn="just">
              <a:buNone/>
            </a:pPr>
            <a:endParaRPr lang="es-MX"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b="1" dirty="0">
                <a:latin typeface="Tahoma" panose="020B0604030504040204" pitchFamily="34" charset="0"/>
                <a:ea typeface="Tahoma" panose="020B0604030504040204" pitchFamily="34" charset="0"/>
                <a:cs typeface="Tahoma" panose="020B0604030504040204" pitchFamily="34" charset="0"/>
              </a:rPr>
              <a:t>Dictamen E108767/2021: indica que para el caso de este procedimiento, las cotizaciones deben solicitarse sólo a través Mercado Público, especificando que “la norma está referida a requerir un mínimo de tres cotizaciones y no a obtenerlas, por lo que no se advierte inconvenientes que el servicio lleve a cabo la contratación respectiva si le llegan menos de ese límite”.</a:t>
            </a:r>
          </a:p>
          <a:p>
            <a:pPr marL="0" indent="0" algn="just">
              <a:buNone/>
            </a:pPr>
            <a:endParaRPr lang="es-CL"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01118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ACD4B24-557F-427E-92D8-BEDFBEBD735E}"/>
              </a:ext>
            </a:extLst>
          </p:cNvPr>
          <p:cNvSpPr>
            <a:spLocks noGrp="1"/>
          </p:cNvSpPr>
          <p:nvPr>
            <p:ph type="title"/>
          </p:nvPr>
        </p:nvSpPr>
        <p:spPr>
          <a:xfrm>
            <a:off x="633845" y="365760"/>
            <a:ext cx="7886700" cy="777240"/>
          </a:xfrm>
        </p:spPr>
        <p:txBody>
          <a:bodyPr/>
          <a:lstStyle/>
          <a:p>
            <a:r>
              <a:rPr lang="es-MX" b="1" dirty="0">
                <a:latin typeface="Tahoma" panose="020B0604030504040204" pitchFamily="34" charset="0"/>
                <a:ea typeface="Tahoma" panose="020B0604030504040204" pitchFamily="34" charset="0"/>
                <a:cs typeface="Tahoma" panose="020B0604030504040204" pitchFamily="34" charset="0"/>
              </a:rPr>
              <a:t>Recomendaciones:</a:t>
            </a:r>
            <a:endParaRPr lang="es-CL"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 xmlns:a16="http://schemas.microsoft.com/office/drawing/2014/main" id="{23B1F18C-9A9E-42C6-8509-4DCD5B7F5EFF}"/>
              </a:ext>
            </a:extLst>
          </p:cNvPr>
          <p:cNvSpPr>
            <a:spLocks noGrp="1"/>
          </p:cNvSpPr>
          <p:nvPr>
            <p:ph idx="1"/>
          </p:nvPr>
        </p:nvSpPr>
        <p:spPr>
          <a:xfrm>
            <a:off x="533400" y="1371600"/>
            <a:ext cx="8153400" cy="4953000"/>
          </a:xfrm>
        </p:spPr>
        <p:txBody>
          <a:bodyPr>
            <a:normAutofit/>
          </a:bodyPr>
          <a:lstStyle/>
          <a:p>
            <a:pPr algn="just">
              <a:buFontTx/>
              <a:buChar char="-"/>
            </a:pPr>
            <a:r>
              <a:rPr lang="es-MX" sz="2400" b="1" dirty="0">
                <a:latin typeface="Tahoma" panose="020B0604030504040204" pitchFamily="34" charset="0"/>
                <a:ea typeface="Tahoma" panose="020B0604030504040204" pitchFamily="34" charset="0"/>
                <a:cs typeface="Tahoma" panose="020B0604030504040204" pitchFamily="34" charset="0"/>
              </a:rPr>
              <a:t>Máxima deferencia con los proveedores.</a:t>
            </a:r>
          </a:p>
          <a:p>
            <a:pPr algn="just">
              <a:buFontTx/>
              <a:buChar char="-"/>
            </a:pPr>
            <a:r>
              <a:rPr lang="es-MX" sz="2400" b="1" dirty="0">
                <a:latin typeface="Tahoma" panose="020B0604030504040204" pitchFamily="34" charset="0"/>
                <a:ea typeface="Tahoma" panose="020B0604030504040204" pitchFamily="34" charset="0"/>
                <a:cs typeface="Tahoma" panose="020B0604030504040204" pitchFamily="34" charset="0"/>
              </a:rPr>
              <a:t>Seleccionar solo propuestas que provengan de las PYMES señaladas en la Ley La ley 20.416</a:t>
            </a:r>
            <a:r>
              <a:rPr lang="es-MX" sz="2400" dirty="0">
                <a:latin typeface="Tahoma" panose="020B0604030504040204" pitchFamily="34" charset="0"/>
                <a:ea typeface="Tahoma" panose="020B0604030504040204" pitchFamily="34" charset="0"/>
                <a:cs typeface="Tahoma" panose="020B0604030504040204" pitchFamily="34" charset="0"/>
              </a:rPr>
              <a:t>, que fija Normas Especiales para las Empresas de Menor Tamaño, en su artículo 2°, indica que se entenderá por:</a:t>
            </a:r>
          </a:p>
          <a:p>
            <a:pPr algn="just">
              <a:buFontTx/>
              <a:buChar char="-"/>
            </a:pPr>
            <a:r>
              <a:rPr lang="es-MX" sz="2400" b="1" dirty="0">
                <a:latin typeface="Tahoma" panose="020B0604030504040204" pitchFamily="34" charset="0"/>
                <a:ea typeface="Tahoma" panose="020B0604030504040204" pitchFamily="34" charset="0"/>
                <a:cs typeface="Tahoma" panose="020B0604030504040204" pitchFamily="34" charset="0"/>
              </a:rPr>
              <a:t>Microempresa: </a:t>
            </a:r>
            <a:r>
              <a:rPr lang="es-MX" sz="2400" dirty="0">
                <a:latin typeface="Tahoma" panose="020B0604030504040204" pitchFamily="34" charset="0"/>
                <a:ea typeface="Tahoma" panose="020B0604030504040204" pitchFamily="34" charset="0"/>
                <a:cs typeface="Tahoma" panose="020B0604030504040204" pitchFamily="34" charset="0"/>
              </a:rPr>
              <a:t>Aquellas empresas cuyos ingresos anuales por ventas y servicios y otras actividades del giro, no hayan superado las 2.400 UF. en el último año calendario.</a:t>
            </a:r>
          </a:p>
          <a:p>
            <a:pPr algn="just">
              <a:buFontTx/>
              <a:buChar char="-"/>
            </a:pPr>
            <a:r>
              <a:rPr lang="es-MX" sz="2400" b="1" dirty="0">
                <a:latin typeface="Tahoma" panose="020B0604030504040204" pitchFamily="34" charset="0"/>
                <a:ea typeface="Tahoma" panose="020B0604030504040204" pitchFamily="34" charset="0"/>
                <a:cs typeface="Tahoma" panose="020B0604030504040204" pitchFamily="34" charset="0"/>
              </a:rPr>
              <a:t>Pequeña Empresa: </a:t>
            </a:r>
            <a:r>
              <a:rPr lang="es-MX" sz="2400" dirty="0">
                <a:latin typeface="Tahoma" panose="020B0604030504040204" pitchFamily="34" charset="0"/>
                <a:ea typeface="Tahoma" panose="020B0604030504040204" pitchFamily="34" charset="0"/>
                <a:cs typeface="Tahoma" panose="020B0604030504040204" pitchFamily="34" charset="0"/>
              </a:rPr>
              <a:t>Aquellas empresas cuyos ingresos anuales por ventas y servicios y otras actividades del giro, sean superiores a las 2.400 UF. y no exceden de 25.000 UF, en el último año calendario.</a:t>
            </a:r>
          </a:p>
          <a:p>
            <a:pPr algn="just">
              <a:buFontTx/>
              <a:buChar char="-"/>
            </a:pPr>
            <a:endParaRPr lang="es-MX" sz="2400" dirty="0">
              <a:latin typeface="Tahoma" panose="020B0604030504040204" pitchFamily="34" charset="0"/>
              <a:ea typeface="Tahoma" panose="020B0604030504040204" pitchFamily="34" charset="0"/>
              <a:cs typeface="Tahoma" panose="020B0604030504040204" pitchFamily="34" charset="0"/>
            </a:endParaRPr>
          </a:p>
          <a:p>
            <a:pPr algn="just">
              <a:buFontTx/>
              <a:buChar char="-"/>
            </a:pPr>
            <a:endParaRPr lang="es-CL"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4202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2C66EFF-4BC4-44A1-AFFF-E4907F61F52B}"/>
              </a:ext>
            </a:extLst>
          </p:cNvPr>
          <p:cNvSpPr>
            <a:spLocks noGrp="1"/>
          </p:cNvSpPr>
          <p:nvPr>
            <p:ph type="title"/>
          </p:nvPr>
        </p:nvSpPr>
        <p:spPr/>
        <p:txBody>
          <a:bodyPr/>
          <a:lstStyle/>
          <a:p>
            <a:r>
              <a:rPr lang="es-CL" b="1" dirty="0">
                <a:latin typeface="Tahoma" panose="020B0604030504040204" pitchFamily="34" charset="0"/>
                <a:ea typeface="Tahoma" panose="020B0604030504040204" pitchFamily="34" charset="0"/>
                <a:cs typeface="Tahoma" panose="020B0604030504040204" pitchFamily="34" charset="0"/>
              </a:rPr>
              <a:t>Compras Coordinadas</a:t>
            </a:r>
          </a:p>
        </p:txBody>
      </p:sp>
      <p:sp>
        <p:nvSpPr>
          <p:cNvPr id="3" name="Marcador de contenido 2">
            <a:extLst>
              <a:ext uri="{FF2B5EF4-FFF2-40B4-BE49-F238E27FC236}">
                <a16:creationId xmlns="" xmlns:a16="http://schemas.microsoft.com/office/drawing/2014/main" id="{33CC91E2-EC5B-4F93-BFB9-9F14586CE64A}"/>
              </a:ext>
            </a:extLst>
          </p:cNvPr>
          <p:cNvSpPr>
            <a:spLocks noGrp="1"/>
          </p:cNvSpPr>
          <p:nvPr>
            <p:ph idx="1"/>
          </p:nvPr>
        </p:nvSpPr>
        <p:spPr>
          <a:xfrm>
            <a:off x="633845" y="1691322"/>
            <a:ext cx="7886700" cy="4351337"/>
          </a:xfrm>
        </p:spPr>
        <p:txBody>
          <a:bodyPr>
            <a:normAutofit/>
          </a:bodyPr>
          <a:lstStyle/>
          <a:p>
            <a:pPr marL="0" indent="0" algn="just">
              <a:buNone/>
            </a:pPr>
            <a:r>
              <a:rPr lang="es-MX" sz="2400" b="1" dirty="0">
                <a:latin typeface="Tahoma" panose="020B0604030504040204" pitchFamily="34" charset="0"/>
                <a:ea typeface="Tahoma" panose="020B0604030504040204" pitchFamily="34" charset="0"/>
                <a:cs typeface="Tahoma" panose="020B0604030504040204" pitchFamily="34" charset="0"/>
              </a:rPr>
              <a:t>Son una modalidad de compra, por la cual dos o más entidades regidas por la Ley de Compras (además de los organismos públicos adheridos voluntariamente o representados por la Dirección </a:t>
            </a:r>
            <a:r>
              <a:rPr lang="es-MX" sz="2400" b="1" dirty="0" err="1">
                <a:latin typeface="Tahoma" panose="020B0604030504040204" pitchFamily="34" charset="0"/>
                <a:ea typeface="Tahoma" panose="020B0604030504040204" pitchFamily="34" charset="0"/>
                <a:cs typeface="Tahoma" panose="020B0604030504040204" pitchFamily="34" charset="0"/>
              </a:rPr>
              <a:t>ChileCompra</a:t>
            </a:r>
            <a:r>
              <a:rPr lang="es-MX" sz="2400" b="1" dirty="0">
                <a:latin typeface="Tahoma" panose="020B0604030504040204" pitchFamily="34" charset="0"/>
                <a:ea typeface="Tahoma" panose="020B0604030504040204" pitchFamily="34" charset="0"/>
                <a:cs typeface="Tahoma" panose="020B0604030504040204" pitchFamily="34" charset="0"/>
              </a:rPr>
              <a:t>) agregan demanda mediante un procedimiento competitivo. Esto con el fin de lograr ahorros y reducir costos de transacción.</a:t>
            </a:r>
          </a:p>
          <a:p>
            <a:pPr marL="0" indent="0" algn="just">
              <a:buNone/>
            </a:pPr>
            <a:endParaRPr lang="es-MX" sz="2400"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CL"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7499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9852F7B4-EBBA-48B8-AA54-44BCE6132431}"/>
              </a:ext>
            </a:extLst>
          </p:cNvPr>
          <p:cNvSpPr>
            <a:spLocks noGrp="1"/>
          </p:cNvSpPr>
          <p:nvPr>
            <p:ph idx="1"/>
          </p:nvPr>
        </p:nvSpPr>
        <p:spPr>
          <a:xfrm>
            <a:off x="628650" y="762000"/>
            <a:ext cx="7886700" cy="4351337"/>
          </a:xfrm>
        </p:spPr>
        <p:txBody>
          <a:bodyPr/>
          <a:lstStyle/>
          <a:p>
            <a:pPr marL="0" indent="0">
              <a:buNone/>
            </a:pPr>
            <a:r>
              <a:rPr lang="es-MX" b="1" dirty="0">
                <a:latin typeface="Tahoma" panose="020B0604030504040204" pitchFamily="34" charset="0"/>
                <a:ea typeface="Tahoma" panose="020B0604030504040204" pitchFamily="34" charset="0"/>
                <a:cs typeface="Tahoma" panose="020B0604030504040204" pitchFamily="34" charset="0"/>
              </a:rPr>
              <a:t>Para realizar una compra coordinada, los organismos públicos deben considerar:</a:t>
            </a:r>
          </a:p>
          <a:p>
            <a:pPr marL="0" indent="0">
              <a:buNone/>
            </a:pPr>
            <a:endParaRPr lang="es-MX" b="1"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s-MX" dirty="0">
                <a:latin typeface="Tahoma" panose="020B0604030504040204" pitchFamily="34" charset="0"/>
                <a:ea typeface="Tahoma" panose="020B0604030504040204" pitchFamily="34" charset="0"/>
                <a:cs typeface="Tahoma" panose="020B0604030504040204" pitchFamily="34" charset="0"/>
              </a:rPr>
              <a:t>Relevancia de la compra en materia de presupuesto</a:t>
            </a:r>
          </a:p>
          <a:p>
            <a:pPr>
              <a:buFont typeface="Arial" panose="020B0604020202020204" pitchFamily="34" charset="0"/>
              <a:buChar char="•"/>
            </a:pPr>
            <a:r>
              <a:rPr lang="es-MX" dirty="0">
                <a:latin typeface="Tahoma" panose="020B0604030504040204" pitchFamily="34" charset="0"/>
                <a:ea typeface="Tahoma" panose="020B0604030504040204" pitchFamily="34" charset="0"/>
                <a:cs typeface="Tahoma" panose="020B0604030504040204" pitchFamily="34" charset="0"/>
              </a:rPr>
              <a:t>Bienes o servicios con alto grado de estandarización</a:t>
            </a:r>
          </a:p>
          <a:p>
            <a:pPr>
              <a:buFont typeface="Arial" panose="020B0604020202020204" pitchFamily="34" charset="0"/>
              <a:buChar char="•"/>
            </a:pPr>
            <a:r>
              <a:rPr lang="es-MX" dirty="0">
                <a:latin typeface="Tahoma" panose="020B0604030504040204" pitchFamily="34" charset="0"/>
                <a:ea typeface="Tahoma" panose="020B0604030504040204" pitchFamily="34" charset="0"/>
                <a:cs typeface="Tahoma" panose="020B0604030504040204" pitchFamily="34" charset="0"/>
              </a:rPr>
              <a:t>Alto ahorro potencial de la compra</a:t>
            </a:r>
          </a:p>
          <a:p>
            <a:pPr>
              <a:buFont typeface="Arial" panose="020B0604020202020204" pitchFamily="34" charset="0"/>
              <a:buChar char="•"/>
            </a:pPr>
            <a:r>
              <a:rPr lang="es-MX" dirty="0">
                <a:latin typeface="Tahoma" panose="020B0604030504040204" pitchFamily="34" charset="0"/>
                <a:ea typeface="Tahoma" panose="020B0604030504040204" pitchFamily="34" charset="0"/>
                <a:cs typeface="Tahoma" panose="020B0604030504040204" pitchFamily="34" charset="0"/>
              </a:rPr>
              <a:t>Existencia de economías de escala en la industria</a:t>
            </a:r>
          </a:p>
          <a:p>
            <a:pPr>
              <a:buFont typeface="Arial" panose="020B0604020202020204" pitchFamily="34" charset="0"/>
              <a:buChar char="•"/>
            </a:pPr>
            <a:r>
              <a:rPr lang="es-MX" dirty="0">
                <a:latin typeface="Tahoma" panose="020B0604030504040204" pitchFamily="34" charset="0"/>
                <a:ea typeface="Tahoma" panose="020B0604030504040204" pitchFamily="34" charset="0"/>
                <a:cs typeface="Tahoma" panose="020B0604030504040204" pitchFamily="34" charset="0"/>
              </a:rPr>
              <a:t>Capacidad del mercado de responder a la demanda</a:t>
            </a:r>
          </a:p>
          <a:p>
            <a:pPr>
              <a:buFont typeface="Arial" panose="020B0604020202020204" pitchFamily="34" charset="0"/>
              <a:buChar char="•"/>
            </a:pPr>
            <a:r>
              <a:rPr lang="es-MX" dirty="0">
                <a:latin typeface="Tahoma" panose="020B0604030504040204" pitchFamily="34" charset="0"/>
                <a:ea typeface="Tahoma" panose="020B0604030504040204" pitchFamily="34" charset="0"/>
                <a:cs typeface="Tahoma" panose="020B0604030504040204" pitchFamily="34" charset="0"/>
              </a:rPr>
              <a:t>Grado de concentración del mercado</a:t>
            </a:r>
          </a:p>
          <a:p>
            <a:pPr>
              <a:buFont typeface="Arial" panose="020B0604020202020204" pitchFamily="34" charset="0"/>
              <a:buChar char="•"/>
            </a:pPr>
            <a:r>
              <a:rPr lang="es-MX" dirty="0">
                <a:latin typeface="Tahoma" panose="020B0604030504040204" pitchFamily="34" charset="0"/>
                <a:ea typeface="Tahoma" panose="020B0604030504040204" pitchFamily="34" charset="0"/>
                <a:cs typeface="Tahoma" panose="020B0604030504040204" pitchFamily="34" charset="0"/>
              </a:rPr>
              <a:t>Experiencia internacional</a:t>
            </a:r>
          </a:p>
          <a:p>
            <a:pPr marL="0" indent="0">
              <a:buNone/>
            </a:pPr>
            <a:endParaRPr lang="es-C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08946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C4467F1-FF15-43E1-B274-90FE2EE71888}"/>
              </a:ext>
            </a:extLst>
          </p:cNvPr>
          <p:cNvSpPr>
            <a:spLocks noGrp="1"/>
          </p:cNvSpPr>
          <p:nvPr>
            <p:ph idx="1"/>
          </p:nvPr>
        </p:nvSpPr>
        <p:spPr>
          <a:xfrm>
            <a:off x="628650" y="838200"/>
            <a:ext cx="7886700" cy="4351337"/>
          </a:xfrm>
        </p:spPr>
        <p:txBody>
          <a:bodyPr>
            <a:normAutofit/>
          </a:bodyPr>
          <a:lstStyle/>
          <a:p>
            <a:pPr marL="0" indent="0" algn="just">
              <a:buNone/>
            </a:pPr>
            <a:r>
              <a:rPr lang="es-MX" sz="2400" b="1" dirty="0">
                <a:latin typeface="Tahoma" panose="020B0604030504040204" pitchFamily="34" charset="0"/>
                <a:ea typeface="Tahoma" panose="020B0604030504040204" pitchFamily="34" charset="0"/>
                <a:cs typeface="Tahoma" panose="020B0604030504040204" pitchFamily="34" charset="0"/>
              </a:rPr>
              <a:t>Dependiendo de quién ejecute esta agregación de demanda en el proceso de compra, se distinguen dos maneras de implementación: </a:t>
            </a:r>
          </a:p>
          <a:p>
            <a:pPr marL="0" indent="0" algn="just">
              <a:buNone/>
            </a:pPr>
            <a:endParaRPr lang="es-MX" sz="2400" b="1"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mj-lt"/>
              <a:buAutoNum type="arabicPeriod"/>
            </a:pPr>
            <a:r>
              <a:rPr lang="es-MX" sz="2400" b="1" dirty="0">
                <a:latin typeface="Tahoma" panose="020B0604030504040204" pitchFamily="34" charset="0"/>
                <a:ea typeface="Tahoma" panose="020B0604030504040204" pitchFamily="34" charset="0"/>
                <a:cs typeface="Tahoma" panose="020B0604030504040204" pitchFamily="34" charset="0"/>
              </a:rPr>
              <a:t>Compras Coordinadas por mandato, ejecutadas por la Dirección </a:t>
            </a:r>
            <a:r>
              <a:rPr lang="es-MX" sz="2400" b="1" dirty="0" err="1">
                <a:latin typeface="Tahoma" panose="020B0604030504040204" pitchFamily="34" charset="0"/>
                <a:ea typeface="Tahoma" panose="020B0604030504040204" pitchFamily="34" charset="0"/>
                <a:cs typeface="Tahoma" panose="020B0604030504040204" pitchFamily="34" charset="0"/>
              </a:rPr>
              <a:t>ChileCompra</a:t>
            </a:r>
            <a:r>
              <a:rPr lang="es-MX" sz="2400" b="1" dirty="0">
                <a:latin typeface="Tahoma" panose="020B0604030504040204" pitchFamily="34" charset="0"/>
                <a:ea typeface="Tahoma" panose="020B0604030504040204" pitchFamily="34" charset="0"/>
                <a:cs typeface="Tahoma" panose="020B0604030504040204" pitchFamily="34" charset="0"/>
              </a:rPr>
              <a:t> y; </a:t>
            </a:r>
          </a:p>
          <a:p>
            <a:pPr marL="457200" indent="-457200" algn="just">
              <a:buFont typeface="+mj-lt"/>
              <a:buAutoNum type="arabicPeriod"/>
            </a:pPr>
            <a:r>
              <a:rPr lang="es-MX" sz="2400" b="1" dirty="0">
                <a:latin typeface="Tahoma" panose="020B0604030504040204" pitchFamily="34" charset="0"/>
                <a:ea typeface="Tahoma" panose="020B0604030504040204" pitchFamily="34" charset="0"/>
                <a:cs typeface="Tahoma" panose="020B0604030504040204" pitchFamily="34" charset="0"/>
              </a:rPr>
              <a:t>Compras Coordinadas conjuntas, en las que esta Dirección puede prestar una labor de asesoría a los organismos compradores.</a:t>
            </a:r>
            <a:endParaRPr lang="es-CL"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548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2514" y="713327"/>
            <a:ext cx="8019415" cy="492443"/>
          </a:xfrm>
          <a:prstGeom prst="rect">
            <a:avLst/>
          </a:prstGeom>
        </p:spPr>
        <p:txBody>
          <a:bodyPr vert="horz" wrap="square" lIns="0" tIns="0" rIns="0" bIns="0" rtlCol="0">
            <a:spAutoFit/>
          </a:bodyPr>
          <a:lstStyle/>
          <a:p>
            <a:pPr marL="12700">
              <a:lnSpc>
                <a:spcPct val="100000"/>
              </a:lnSpc>
            </a:pPr>
            <a:r>
              <a:rPr sz="3200" spc="-5" dirty="0">
                <a:latin typeface="Tahoma" panose="020B0604030504040204" pitchFamily="34" charset="0"/>
                <a:ea typeface="Tahoma" panose="020B0604030504040204" pitchFamily="34" charset="0"/>
                <a:cs typeface="Tahoma" panose="020B0604030504040204" pitchFamily="34" charset="0"/>
              </a:rPr>
              <a:t>Obligación </a:t>
            </a:r>
            <a:r>
              <a:rPr sz="3200" dirty="0">
                <a:latin typeface="Tahoma" panose="020B0604030504040204" pitchFamily="34" charset="0"/>
                <a:ea typeface="Tahoma" panose="020B0604030504040204" pitchFamily="34" charset="0"/>
                <a:cs typeface="Tahoma" panose="020B0604030504040204" pitchFamily="34" charset="0"/>
              </a:rPr>
              <a:t>cumplir </a:t>
            </a:r>
            <a:r>
              <a:rPr sz="3200" spc="-5" dirty="0">
                <a:latin typeface="Tahoma" panose="020B0604030504040204" pitchFamily="34" charset="0"/>
                <a:ea typeface="Tahoma" panose="020B0604030504040204" pitchFamily="34" charset="0"/>
                <a:cs typeface="Tahoma" panose="020B0604030504040204" pitchFamily="34" charset="0"/>
              </a:rPr>
              <a:t>información</a:t>
            </a:r>
            <a:r>
              <a:rPr sz="3200" spc="-45" dirty="0">
                <a:latin typeface="Tahoma" panose="020B0604030504040204" pitchFamily="34" charset="0"/>
                <a:ea typeface="Tahoma" panose="020B0604030504040204" pitchFamily="34" charset="0"/>
                <a:cs typeface="Tahoma" panose="020B0604030504040204" pitchFamily="34" charset="0"/>
              </a:rPr>
              <a:t> </a:t>
            </a:r>
            <a:r>
              <a:rPr sz="3200" spc="-5" dirty="0">
                <a:latin typeface="Tahoma" panose="020B0604030504040204" pitchFamily="34" charset="0"/>
                <a:ea typeface="Tahoma" panose="020B0604030504040204" pitchFamily="34" charset="0"/>
                <a:cs typeface="Tahoma" panose="020B0604030504040204" pitchFamily="34" charset="0"/>
              </a:rPr>
              <a:t>requerida</a:t>
            </a:r>
            <a:endParaRPr sz="32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1050339" y="2597675"/>
            <a:ext cx="6383020" cy="2092881"/>
          </a:xfrm>
          <a:prstGeom prst="rect">
            <a:avLst/>
          </a:prstGeom>
        </p:spPr>
        <p:txBody>
          <a:bodyPr vert="horz" wrap="square" lIns="0" tIns="0" rIns="0" bIns="0" rtlCol="0">
            <a:spAutoFit/>
          </a:bodyPr>
          <a:lstStyle/>
          <a:p>
            <a:pPr marL="12700">
              <a:lnSpc>
                <a:spcPct val="100000"/>
              </a:lnSpc>
              <a:buClr>
                <a:srgbClr val="94C600"/>
              </a:buClr>
              <a:tabLst>
                <a:tab pos="287020" algn="l"/>
              </a:tabLst>
            </a:pP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Corresponde </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a </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autoridades </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400" b="1" i="1" spc="-10" dirty="0">
                <a:solidFill>
                  <a:srgbClr val="3E3D2D"/>
                </a:solidFill>
                <a:latin typeface="Tahoma" panose="020B0604030504040204" pitchFamily="34" charset="0"/>
                <a:ea typeface="Tahoma" panose="020B0604030504040204" pitchFamily="34" charset="0"/>
                <a:cs typeface="Tahoma" panose="020B0604030504040204" pitchFamily="34" charset="0"/>
              </a:rPr>
              <a:t>jefaturas,</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salvo:</a:t>
            </a:r>
            <a:endParaRPr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5"/>
              </a:spcBef>
              <a:buClr>
                <a:srgbClr val="94C600"/>
              </a:buClr>
              <a:buFont typeface="Symbol"/>
              <a:buChar char=""/>
            </a:pPr>
            <a:endParaRPr sz="35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•Causales de secreto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reserva (Art. 21</a:t>
            </a:r>
            <a:r>
              <a:rPr sz="2400" spc="3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Ley).</a:t>
            </a:r>
            <a:endParaRPr sz="24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570"/>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•Oposición, derechos de terceros (Art. 20</a:t>
            </a:r>
            <a:r>
              <a:rPr sz="2400" spc="6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Ley).</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104E0FD-28CC-4C33-8358-FAB76659FEA9}"/>
              </a:ext>
            </a:extLst>
          </p:cNvPr>
          <p:cNvSpPr>
            <a:spLocks noGrp="1"/>
          </p:cNvSpPr>
          <p:nvPr>
            <p:ph type="title"/>
          </p:nvPr>
        </p:nvSpPr>
        <p:spPr>
          <a:xfrm>
            <a:off x="457200" y="228600"/>
            <a:ext cx="6705600" cy="914400"/>
          </a:xfrm>
        </p:spPr>
        <p:txBody>
          <a:bodyPr>
            <a:normAutofit/>
          </a:bodyPr>
          <a:lstStyle/>
          <a:p>
            <a:r>
              <a:rPr lang="es-MX" sz="2400" b="1" dirty="0">
                <a:latin typeface="Tahoma" panose="020B0604030504040204" pitchFamily="34" charset="0"/>
                <a:ea typeface="Tahoma" panose="020B0604030504040204" pitchFamily="34" charset="0"/>
                <a:cs typeface="Tahoma" panose="020B0604030504040204" pitchFamily="34" charset="0"/>
              </a:rPr>
              <a:t>COMPRAS COORDINADAS POR MANDATO</a:t>
            </a:r>
            <a:endParaRPr lang="es-CL"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 xmlns:a16="http://schemas.microsoft.com/office/drawing/2014/main" id="{71313C76-4F17-42C7-A66B-EB115C1F8FD0}"/>
              </a:ext>
            </a:extLst>
          </p:cNvPr>
          <p:cNvSpPr>
            <a:spLocks noGrp="1"/>
          </p:cNvSpPr>
          <p:nvPr>
            <p:ph idx="1"/>
          </p:nvPr>
        </p:nvSpPr>
        <p:spPr>
          <a:xfrm>
            <a:off x="533400" y="1295400"/>
            <a:ext cx="8077200" cy="5105400"/>
          </a:xfrm>
        </p:spPr>
        <p:txBody>
          <a:bodyPr>
            <a:normAutofit lnSpcReduction="10000"/>
          </a:bodyPr>
          <a:lstStyle/>
          <a:p>
            <a:pPr marL="0" indent="0" algn="just">
              <a:buNone/>
            </a:pPr>
            <a:r>
              <a:rPr lang="es-MX" sz="2400" dirty="0">
                <a:latin typeface="Tahoma" panose="020B0604030504040204" pitchFamily="34" charset="0"/>
                <a:ea typeface="Tahoma" panose="020B0604030504040204" pitchFamily="34" charset="0"/>
                <a:cs typeface="Tahoma" panose="020B0604030504040204" pitchFamily="34" charset="0"/>
              </a:rPr>
              <a:t>En este caso, la </a:t>
            </a:r>
            <a:r>
              <a:rPr lang="es-MX" sz="2400" b="1" dirty="0">
                <a:latin typeface="Tahoma" panose="020B0604030504040204" pitchFamily="34" charset="0"/>
                <a:ea typeface="Tahoma" panose="020B0604030504040204" pitchFamily="34" charset="0"/>
                <a:cs typeface="Tahoma" panose="020B0604030504040204" pitchFamily="34" charset="0"/>
              </a:rPr>
              <a:t>DCCP, agrega demanda representando a varias instituciones del Estado</a:t>
            </a:r>
            <a:r>
              <a:rPr lang="es-MX" sz="2400" dirty="0">
                <a:latin typeface="Tahoma" panose="020B0604030504040204" pitchFamily="34" charset="0"/>
                <a:ea typeface="Tahoma" panose="020B0604030504040204" pitchFamily="34" charset="0"/>
                <a:cs typeface="Tahoma" panose="020B0604030504040204" pitchFamily="34" charset="0"/>
              </a:rPr>
              <a:t>, a través de un procedimiento de licitación para la contratación de bienes o servicios. Esta representación debe ser solicitada por cada organismo participante a través de un oficio (artículo 7, inciso tercero, del Reglamento de Compras).</a:t>
            </a:r>
          </a:p>
          <a:p>
            <a:pPr marL="0" indent="0" algn="just">
              <a:buNone/>
            </a:pPr>
            <a:endParaRPr lang="es-MX" sz="24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sz="2400" dirty="0">
                <a:latin typeface="Tahoma" panose="020B0604030504040204" pitchFamily="34" charset="0"/>
                <a:ea typeface="Tahoma" panose="020B0604030504040204" pitchFamily="34" charset="0"/>
                <a:cs typeface="Tahoma" panose="020B0604030504040204" pitchFamily="34" charset="0"/>
              </a:rPr>
              <a:t>Las Compras Coordinadas por mandato deben reunir condiciones para lograr los objetivos de eficiencia esperados: relevancia de la compra en materia de presupuesto, estandarización de productos y/o servicios, potencial agregación de demanda que se traduzca en ahorros significativos, capacidad del mercado de responder a la demanda agregada y grado de concentración del mercado, entre otras.</a:t>
            </a:r>
          </a:p>
          <a:p>
            <a:pPr marL="0" indent="0" algn="just">
              <a:buNone/>
            </a:pPr>
            <a:endParaRPr lang="es-CL"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91721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663065B-D3E2-4742-AC57-2FCE755ECA17}"/>
              </a:ext>
            </a:extLst>
          </p:cNvPr>
          <p:cNvSpPr>
            <a:spLocks noGrp="1"/>
          </p:cNvSpPr>
          <p:nvPr>
            <p:ph type="title"/>
          </p:nvPr>
        </p:nvSpPr>
        <p:spPr>
          <a:xfrm>
            <a:off x="633845" y="365760"/>
            <a:ext cx="6757555" cy="624840"/>
          </a:xfrm>
        </p:spPr>
        <p:txBody>
          <a:bodyPr>
            <a:normAutofit/>
          </a:bodyPr>
          <a:lstStyle/>
          <a:p>
            <a:pPr algn="just"/>
            <a:r>
              <a:rPr lang="es-MX" sz="2400" b="1" dirty="0">
                <a:latin typeface="Tahoma" panose="020B0604030504040204" pitchFamily="34" charset="0"/>
                <a:ea typeface="Tahoma" panose="020B0604030504040204" pitchFamily="34" charset="0"/>
                <a:cs typeface="Tahoma" panose="020B0604030504040204" pitchFamily="34" charset="0"/>
              </a:rPr>
              <a:t>COMPRAS COORDINADAS CONJUNTAS</a:t>
            </a:r>
            <a:endParaRPr lang="es-CL"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 xmlns:a16="http://schemas.microsoft.com/office/drawing/2014/main" id="{DED5EF73-923F-40A6-929C-253A2374B1DD}"/>
              </a:ext>
            </a:extLst>
          </p:cNvPr>
          <p:cNvSpPr>
            <a:spLocks noGrp="1"/>
          </p:cNvSpPr>
          <p:nvPr>
            <p:ph idx="1"/>
          </p:nvPr>
        </p:nvSpPr>
        <p:spPr>
          <a:xfrm>
            <a:off x="633844" y="1203961"/>
            <a:ext cx="7900555" cy="5044439"/>
          </a:xfrm>
        </p:spPr>
        <p:txBody>
          <a:bodyPr>
            <a:normAutofit lnSpcReduction="10000"/>
          </a:bodyPr>
          <a:lstStyle/>
          <a:p>
            <a:pPr marL="0" indent="0" algn="just">
              <a:buNone/>
            </a:pPr>
            <a:r>
              <a:rPr lang="es-MX" sz="2400" dirty="0">
                <a:latin typeface="Tahoma" panose="020B0604030504040204" pitchFamily="34" charset="0"/>
                <a:ea typeface="Tahoma" panose="020B0604030504040204" pitchFamily="34" charset="0"/>
                <a:cs typeface="Tahoma" panose="020B0604030504040204" pitchFamily="34" charset="0"/>
              </a:rPr>
              <a:t>Dos o más entidades efectúan un proceso de compra para contratar para sí, el mismo tipo de bien o servicio. Para ello, la </a:t>
            </a:r>
            <a:r>
              <a:rPr lang="es-MX" sz="2400" b="1" dirty="0">
                <a:latin typeface="Tahoma" panose="020B0604030504040204" pitchFamily="34" charset="0"/>
                <a:ea typeface="Tahoma" panose="020B0604030504040204" pitchFamily="34" charset="0"/>
                <a:cs typeface="Tahoma" panose="020B0604030504040204" pitchFamily="34" charset="0"/>
              </a:rPr>
              <a:t>Dirección </a:t>
            </a:r>
            <a:r>
              <a:rPr lang="es-MX" sz="2400" b="1" dirty="0" err="1">
                <a:latin typeface="Tahoma" panose="020B0604030504040204" pitchFamily="34" charset="0"/>
                <a:ea typeface="Tahoma" panose="020B0604030504040204" pitchFamily="34" charset="0"/>
                <a:cs typeface="Tahoma" panose="020B0604030504040204" pitchFamily="34" charset="0"/>
              </a:rPr>
              <a:t>ChileCompra</a:t>
            </a:r>
            <a:r>
              <a:rPr lang="es-MX" sz="2400" b="1" dirty="0">
                <a:latin typeface="Tahoma" panose="020B0604030504040204" pitchFamily="34" charset="0"/>
                <a:ea typeface="Tahoma" panose="020B0604030504040204" pitchFamily="34" charset="0"/>
                <a:cs typeface="Tahoma" panose="020B0604030504040204" pitchFamily="34" charset="0"/>
              </a:rPr>
              <a:t> apoya activamente en el desarrollo del proceso de compra, pero sin asumir ningún tipo de representación de los compradores.</a:t>
            </a:r>
            <a:endParaRPr lang="es-MX" sz="24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sz="24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sz="2400" dirty="0">
                <a:latin typeface="Tahoma" panose="020B0604030504040204" pitchFamily="34" charset="0"/>
                <a:ea typeface="Tahoma" panose="020B0604030504040204" pitchFamily="34" charset="0"/>
                <a:cs typeface="Tahoma" panose="020B0604030504040204" pitchFamily="34" charset="0"/>
              </a:rPr>
              <a:t>La coordinación en los organismos interesados y la asesoría de la Dirección </a:t>
            </a:r>
            <a:r>
              <a:rPr lang="es-MX" sz="2400" dirty="0" err="1">
                <a:latin typeface="Tahoma" panose="020B0604030504040204" pitchFamily="34" charset="0"/>
                <a:ea typeface="Tahoma" panose="020B0604030504040204" pitchFamily="34" charset="0"/>
                <a:cs typeface="Tahoma" panose="020B0604030504040204" pitchFamily="34" charset="0"/>
              </a:rPr>
              <a:t>ChileCompra</a:t>
            </a:r>
            <a:r>
              <a:rPr lang="es-MX" sz="2400" dirty="0">
                <a:latin typeface="Tahoma" panose="020B0604030504040204" pitchFamily="34" charset="0"/>
                <a:ea typeface="Tahoma" panose="020B0604030504040204" pitchFamily="34" charset="0"/>
                <a:cs typeface="Tahoma" panose="020B0604030504040204" pitchFamily="34" charset="0"/>
              </a:rPr>
              <a:t> se formaliza a través de un Convenio de Colaboración, pudiendo incorporarse a él nuevos organismos mediante un oficio de adhesión. En virtud del artículo 2°, N° 39, del Reglamento de la ley N° 19.886, estas compras deben desarrollarse a través de un procedimiento competitivo, ya sea mediante una </a:t>
            </a:r>
            <a:r>
              <a:rPr lang="es-MX" sz="2400" b="1" dirty="0">
                <a:latin typeface="Tahoma" panose="020B0604030504040204" pitchFamily="34" charset="0"/>
                <a:ea typeface="Tahoma" panose="020B0604030504040204" pitchFamily="34" charset="0"/>
                <a:cs typeface="Tahoma" panose="020B0604030504040204" pitchFamily="34" charset="0"/>
              </a:rPr>
              <a:t>licitación o mediante una Gran Compra de Convenio Marco.</a:t>
            </a:r>
            <a:endParaRPr lang="es-MX" sz="2400" dirty="0">
              <a:latin typeface="Tahoma" panose="020B0604030504040204" pitchFamily="34" charset="0"/>
              <a:ea typeface="Tahoma" panose="020B0604030504040204" pitchFamily="34" charset="0"/>
              <a:cs typeface="Tahoma" panose="020B0604030504040204" pitchFamily="34" charset="0"/>
            </a:endParaRPr>
          </a:p>
          <a:p>
            <a:pPr algn="just"/>
            <a:endParaRPr lang="es-CL"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84972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D660336-DE68-4DAA-882A-7E295E14EFE0}"/>
              </a:ext>
            </a:extLst>
          </p:cNvPr>
          <p:cNvSpPr>
            <a:spLocks noGrp="1"/>
          </p:cNvSpPr>
          <p:nvPr>
            <p:ph idx="1"/>
          </p:nvPr>
        </p:nvSpPr>
        <p:spPr>
          <a:xfrm>
            <a:off x="685800" y="609600"/>
            <a:ext cx="8134350" cy="5638800"/>
          </a:xfrm>
        </p:spPr>
        <p:txBody>
          <a:bodyPr>
            <a:normAutofit lnSpcReduction="10000"/>
          </a:bodyPr>
          <a:lstStyle/>
          <a:p>
            <a:pPr marL="0" indent="0" algn="just">
              <a:buNone/>
            </a:pPr>
            <a:r>
              <a:rPr lang="es-MX" sz="2400" b="1" dirty="0">
                <a:latin typeface="Tahoma" panose="020B0604030504040204" pitchFamily="34" charset="0"/>
                <a:ea typeface="Tahoma" panose="020B0604030504040204" pitchFamily="34" charset="0"/>
                <a:cs typeface="Tahoma" panose="020B0604030504040204" pitchFamily="34" charset="0"/>
              </a:rPr>
              <a:t>Ley de Presupuestos año 2021</a:t>
            </a:r>
          </a:p>
          <a:p>
            <a:pPr marL="0" indent="0" algn="just">
              <a:buNone/>
            </a:pPr>
            <a:endParaRPr lang="es-MX" sz="24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sz="2400" dirty="0">
                <a:latin typeface="Tahoma" panose="020B0604030504040204" pitchFamily="34" charset="0"/>
                <a:ea typeface="Tahoma" panose="020B0604030504040204" pitchFamily="34" charset="0"/>
                <a:cs typeface="Tahoma" panose="020B0604030504040204" pitchFamily="34" charset="0"/>
              </a:rPr>
              <a:t>Considerando lo indicado en el artículo 12 de la Ley de Presupuesto 2021, la Dirección ChileCompra ha planificado efectuar Compras Coordinadas para las adquisiciones y contrataciones de los siguientes bienes y servicios:</a:t>
            </a:r>
          </a:p>
          <a:p>
            <a:pPr algn="just">
              <a:buFont typeface="Arial" panose="020B0604020202020204" pitchFamily="34" charset="0"/>
              <a:buChar char="•"/>
            </a:pPr>
            <a:r>
              <a:rPr lang="es-MX" sz="2400" dirty="0">
                <a:latin typeface="Tahoma" panose="020B0604030504040204" pitchFamily="34" charset="0"/>
                <a:ea typeface="Tahoma" panose="020B0604030504040204" pitchFamily="34" charset="0"/>
                <a:cs typeface="Tahoma" panose="020B0604030504040204" pitchFamily="34" charset="0"/>
              </a:rPr>
              <a:t>Servicio Arriendo Computadores</a:t>
            </a:r>
          </a:p>
          <a:p>
            <a:pPr algn="just">
              <a:buFont typeface="Arial" panose="020B0604020202020204" pitchFamily="34" charset="0"/>
              <a:buChar char="•"/>
            </a:pPr>
            <a:r>
              <a:rPr lang="es-MX" sz="2400" dirty="0">
                <a:latin typeface="Tahoma" panose="020B0604030504040204" pitchFamily="34" charset="0"/>
                <a:ea typeface="Tahoma" panose="020B0604030504040204" pitchFamily="34" charset="0"/>
                <a:cs typeface="Tahoma" panose="020B0604030504040204" pitchFamily="34" charset="0"/>
              </a:rPr>
              <a:t>Compra de Computadores</a:t>
            </a:r>
          </a:p>
          <a:p>
            <a:pPr algn="just">
              <a:buFont typeface="Arial" panose="020B0604020202020204" pitchFamily="34" charset="0"/>
              <a:buChar char="•"/>
            </a:pPr>
            <a:r>
              <a:rPr lang="es-MX" sz="2400" dirty="0">
                <a:latin typeface="Tahoma" panose="020B0604030504040204" pitchFamily="34" charset="0"/>
                <a:ea typeface="Tahoma" panose="020B0604030504040204" pitchFamily="34" charset="0"/>
                <a:cs typeface="Tahoma" panose="020B0604030504040204" pitchFamily="34" charset="0"/>
              </a:rPr>
              <a:t>Servicio de Telefonía Móvil y Banda Ancha Móvil</a:t>
            </a:r>
          </a:p>
          <a:p>
            <a:pPr algn="just"/>
            <a:r>
              <a:rPr lang="es-MX" sz="2400" dirty="0">
                <a:latin typeface="Tahoma" panose="020B0604030504040204" pitchFamily="34" charset="0"/>
                <a:ea typeface="Tahoma" panose="020B0604030504040204" pitchFamily="34" charset="0"/>
                <a:cs typeface="Tahoma" panose="020B0604030504040204" pitchFamily="34" charset="0"/>
              </a:rPr>
              <a:t>Para participar, los organismos públicos deberán ingresar al portal </a:t>
            </a:r>
            <a:r>
              <a:rPr lang="es-MX" sz="2400" dirty="0">
                <a:latin typeface="Tahoma" panose="020B0604030504040204" pitchFamily="34" charset="0"/>
                <a:ea typeface="Tahoma" panose="020B0604030504040204" pitchFamily="34" charset="0"/>
                <a:cs typeface="Tahoma" panose="020B0604030504040204" pitchFamily="34" charset="0"/>
                <a:hlinkClick r:id="rId2"/>
              </a:rPr>
              <a:t>www.comprascoordinadas.cl</a:t>
            </a:r>
            <a:r>
              <a:rPr lang="es-MX" sz="2400" dirty="0">
                <a:latin typeface="Tahoma" panose="020B0604030504040204" pitchFamily="34" charset="0"/>
                <a:ea typeface="Tahoma" panose="020B0604030504040204" pitchFamily="34" charset="0"/>
                <a:cs typeface="Tahoma" panose="020B0604030504040204" pitchFamily="34" charset="0"/>
              </a:rPr>
              <a:t> y seguir las instrucciones que ahí se indiquen.</a:t>
            </a:r>
          </a:p>
          <a:p>
            <a:pPr algn="just"/>
            <a:r>
              <a:rPr lang="es-MX" sz="2400" dirty="0">
                <a:latin typeface="Tahoma" panose="020B0604030504040204" pitchFamily="34" charset="0"/>
                <a:ea typeface="Tahoma" panose="020B0604030504040204" pitchFamily="34" charset="0"/>
                <a:cs typeface="Tahoma" panose="020B0604030504040204" pitchFamily="34" charset="0"/>
              </a:rPr>
              <a:t>Los organismos podrán derivar sus consultas al correo </a:t>
            </a:r>
            <a:r>
              <a:rPr lang="es-MX" sz="2400" dirty="0">
                <a:latin typeface="Tahoma" panose="020B0604030504040204" pitchFamily="34" charset="0"/>
                <a:ea typeface="Tahoma" panose="020B0604030504040204" pitchFamily="34" charset="0"/>
                <a:cs typeface="Tahoma" panose="020B0604030504040204" pitchFamily="34" charset="0"/>
                <a:hlinkClick r:id="rId3"/>
              </a:rPr>
              <a:t>comprasestrategicas@chilecompra.cl</a:t>
            </a:r>
            <a:endParaRPr lang="es-MX" sz="2400" dirty="0">
              <a:latin typeface="Tahoma" panose="020B0604030504040204" pitchFamily="34" charset="0"/>
              <a:ea typeface="Tahoma" panose="020B0604030504040204" pitchFamily="34" charset="0"/>
              <a:cs typeface="Tahoma" panose="020B0604030504040204" pitchFamily="34" charset="0"/>
            </a:endParaRPr>
          </a:p>
          <a:p>
            <a:pPr algn="just"/>
            <a:r>
              <a:rPr lang="es-MX" sz="2400" dirty="0">
                <a:latin typeface="Tahoma" panose="020B0604030504040204" pitchFamily="34" charset="0"/>
                <a:ea typeface="Tahoma" panose="020B0604030504040204" pitchFamily="34" charset="0"/>
                <a:cs typeface="Tahoma" panose="020B0604030504040204" pitchFamily="34" charset="0"/>
              </a:rPr>
              <a:t>Recomendamos a los compradores públicos planificar su compra y ajustarse al calendario que se indica:</a:t>
            </a:r>
          </a:p>
          <a:p>
            <a:pPr marL="0" indent="0" algn="just">
              <a:buNone/>
            </a:pPr>
            <a:endParaRPr lang="es-CL"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24498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52CB3F83-3ECE-4586-9668-E72FE5B45B31}"/>
              </a:ext>
            </a:extLst>
          </p:cNvPr>
          <p:cNvPicPr>
            <a:picLocks noGrp="1" noChangeAspect="1"/>
          </p:cNvPicPr>
          <p:nvPr>
            <p:ph idx="1"/>
          </p:nvPr>
        </p:nvPicPr>
        <p:blipFill rotWithShape="1">
          <a:blip r:embed="rId2"/>
          <a:srcRect l="30299" t="31521" r="10599" b="19446"/>
          <a:stretch/>
        </p:blipFill>
        <p:spPr>
          <a:xfrm>
            <a:off x="533400" y="1295400"/>
            <a:ext cx="8164286" cy="3810000"/>
          </a:xfrm>
        </p:spPr>
      </p:pic>
    </p:spTree>
    <p:extLst>
      <p:ext uri="{BB962C8B-B14F-4D97-AF65-F5344CB8AC3E}">
        <p14:creationId xmlns:p14="http://schemas.microsoft.com/office/powerpoint/2010/main" val="30032784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6265" y="1806773"/>
            <a:ext cx="7885430" cy="3647152"/>
          </a:xfrm>
          <a:prstGeom prst="rect">
            <a:avLst/>
          </a:prstGeom>
        </p:spPr>
        <p:txBody>
          <a:bodyPr vert="horz" wrap="square" lIns="0" tIns="0" rIns="0" bIns="0" rtlCol="0">
            <a:spAutoFit/>
          </a:bodyPr>
          <a:lstStyle/>
          <a:p>
            <a:pPr marL="12700">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a:t>
            </a:r>
            <a:r>
              <a:rPr sz="2000" b="1" i="1" spc="-5" dirty="0">
                <a:latin typeface="Tahoma" panose="020B0604030504040204" pitchFamily="34" charset="0"/>
                <a:ea typeface="Tahoma" panose="020B0604030504040204" pitchFamily="34" charset="0"/>
                <a:cs typeface="Tahoma" panose="020B0604030504040204" pitchFamily="34" charset="0"/>
              </a:rPr>
              <a:t>Convenio</a:t>
            </a:r>
            <a:r>
              <a:rPr sz="2000" b="1" i="1" spc="-70" dirty="0">
                <a:latin typeface="Tahoma" panose="020B0604030504040204" pitchFamily="34" charset="0"/>
                <a:ea typeface="Tahoma" panose="020B0604030504040204" pitchFamily="34" charset="0"/>
                <a:cs typeface="Tahoma" panose="020B0604030504040204" pitchFamily="34" charset="0"/>
              </a:rPr>
              <a:t> </a:t>
            </a:r>
            <a:r>
              <a:rPr sz="2000" b="1" i="1" dirty="0">
                <a:latin typeface="Tahoma" panose="020B0604030504040204" pitchFamily="34" charset="0"/>
                <a:ea typeface="Tahoma" panose="020B0604030504040204" pitchFamily="34" charset="0"/>
                <a:cs typeface="Tahoma" panose="020B0604030504040204" pitchFamily="34" charset="0"/>
              </a:rPr>
              <a:t>marco</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285"/>
              </a:spcBef>
            </a:pPr>
            <a:r>
              <a:rPr sz="2000" spc="-5" dirty="0">
                <a:latin typeface="Tahoma" panose="020B0604030504040204" pitchFamily="34" charset="0"/>
                <a:ea typeface="Tahoma" panose="020B0604030504040204" pitchFamily="34" charset="0"/>
                <a:cs typeface="Tahoma" panose="020B0604030504040204" pitchFamily="34" charset="0"/>
              </a:rPr>
              <a:t>Orden de compra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Certificado disponibilidad</a:t>
            </a:r>
            <a:r>
              <a:rPr sz="2000" spc="13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presupuestaria.</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pPr>
            <a:r>
              <a:rPr sz="2000" dirty="0">
                <a:latin typeface="Tahoma" panose="020B0604030504040204" pitchFamily="34" charset="0"/>
                <a:ea typeface="Tahoma" panose="020B0604030504040204" pitchFamily="34" charset="0"/>
                <a:cs typeface="Tahoma" panose="020B0604030504040204" pitchFamily="34" charset="0"/>
              </a:rPr>
              <a:t>•</a:t>
            </a:r>
            <a:r>
              <a:rPr sz="2000" b="1" i="1" dirty="0">
                <a:latin typeface="Tahoma" panose="020B0604030504040204" pitchFamily="34" charset="0"/>
                <a:ea typeface="Tahoma" panose="020B0604030504040204" pitchFamily="34" charset="0"/>
                <a:cs typeface="Tahoma" panose="020B0604030504040204" pitchFamily="34" charset="0"/>
              </a:rPr>
              <a:t>Licitación</a:t>
            </a:r>
            <a:r>
              <a:rPr sz="2000" b="1" i="1" spc="-90"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pública</a:t>
            </a:r>
            <a:endParaRPr sz="2000" dirty="0">
              <a:latin typeface="Tahoma" panose="020B0604030504040204" pitchFamily="34" charset="0"/>
              <a:ea typeface="Tahoma" panose="020B0604030504040204" pitchFamily="34" charset="0"/>
              <a:cs typeface="Tahoma" panose="020B0604030504040204" pitchFamily="34" charset="0"/>
            </a:endParaRPr>
          </a:p>
          <a:p>
            <a:pPr marL="12700" marR="3928745">
              <a:lnSpc>
                <a:spcPct val="110000"/>
              </a:lnSpc>
            </a:pPr>
            <a:r>
              <a:rPr sz="2000" spc="-5" dirty="0">
                <a:latin typeface="Tahoma" panose="020B0604030504040204" pitchFamily="34" charset="0"/>
                <a:ea typeface="Tahoma" panose="020B0604030504040204" pitchFamily="34" charset="0"/>
                <a:cs typeface="Tahoma" panose="020B0604030504040204" pitchFamily="34" charset="0"/>
              </a:rPr>
              <a:t>Bases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documentos </a:t>
            </a:r>
            <a:r>
              <a:rPr sz="2000" dirty="0">
                <a:latin typeface="Tahoma" panose="020B0604030504040204" pitchFamily="34" charset="0"/>
                <a:ea typeface="Tahoma" panose="020B0604030504040204" pitchFamily="34" charset="0"/>
                <a:cs typeface="Tahoma" panose="020B0604030504040204" pitchFamily="34" charset="0"/>
              </a:rPr>
              <a:t>o </a:t>
            </a:r>
            <a:r>
              <a:rPr sz="2000" spc="-5" dirty="0">
                <a:latin typeface="Tahoma" panose="020B0604030504040204" pitchFamily="34" charset="0"/>
                <a:ea typeface="Tahoma" panose="020B0604030504040204" pitchFamily="34" charset="0"/>
                <a:cs typeface="Tahoma" panose="020B0604030504040204" pitchFamily="34" charset="0"/>
              </a:rPr>
              <a:t>anexos.  Respuesta preguntas</a:t>
            </a:r>
            <a:r>
              <a:rPr sz="2000" spc="-40"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foro.</a:t>
            </a:r>
          </a:p>
          <a:p>
            <a:pPr marL="12700" marR="1283335">
              <a:lnSpc>
                <a:spcPct val="110000"/>
              </a:lnSpc>
            </a:pPr>
            <a:r>
              <a:rPr sz="2000" spc="-5" dirty="0">
                <a:latin typeface="Tahoma" panose="020B0604030504040204" pitchFamily="34" charset="0"/>
                <a:ea typeface="Tahoma" panose="020B0604030504040204" pitchFamily="34" charset="0"/>
                <a:cs typeface="Tahoma" panose="020B0604030504040204" pitchFamily="34" charset="0"/>
              </a:rPr>
              <a:t>Integrantes </a:t>
            </a:r>
            <a:r>
              <a:rPr sz="2000" dirty="0">
                <a:latin typeface="Tahoma" panose="020B0604030504040204" pitchFamily="34" charset="0"/>
                <a:ea typeface="Tahoma" panose="020B0604030504040204" pitchFamily="34" charset="0"/>
                <a:cs typeface="Tahoma" panose="020B0604030504040204" pitchFamily="34" charset="0"/>
              </a:rPr>
              <a:t>comisión </a:t>
            </a:r>
            <a:r>
              <a:rPr sz="2000" spc="-5" dirty="0">
                <a:latin typeface="Tahoma" panose="020B0604030504040204" pitchFamily="34" charset="0"/>
                <a:ea typeface="Tahoma" panose="020B0604030504040204" pitchFamily="34" charset="0"/>
                <a:cs typeface="Tahoma" panose="020B0604030504040204" pitchFamily="34" charset="0"/>
              </a:rPr>
              <a:t>evaluadora, </a:t>
            </a:r>
            <a:r>
              <a:rPr sz="2000" dirty="0">
                <a:latin typeface="Tahoma" panose="020B0604030504040204" pitchFamily="34" charset="0"/>
                <a:ea typeface="Tahoma" panose="020B0604030504040204" pitchFamily="34" charset="0"/>
                <a:cs typeface="Tahoma" panose="020B0604030504040204" pitchFamily="34" charset="0"/>
              </a:rPr>
              <a:t>informes </a:t>
            </a:r>
            <a:r>
              <a:rPr sz="2000" spc="-5" dirty="0">
                <a:latin typeface="Tahoma" panose="020B0604030504040204" pitchFamily="34" charset="0"/>
                <a:ea typeface="Tahoma" panose="020B0604030504040204" pitchFamily="34" charset="0"/>
                <a:cs typeface="Tahoma" panose="020B0604030504040204" pitchFamily="34" charset="0"/>
              </a:rPr>
              <a:t>de esta.  Recepción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cuadro de</a:t>
            </a:r>
            <a:r>
              <a:rPr sz="2000" spc="3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ofertas.</a:t>
            </a:r>
            <a:endParaRPr sz="2000" dirty="0">
              <a:latin typeface="Tahoma" panose="020B0604030504040204" pitchFamily="34" charset="0"/>
              <a:ea typeface="Tahoma" panose="020B0604030504040204" pitchFamily="34" charset="0"/>
              <a:cs typeface="Tahoma" panose="020B0604030504040204" pitchFamily="34" charset="0"/>
            </a:endParaRPr>
          </a:p>
          <a:p>
            <a:pPr marL="12700" marR="1037590">
              <a:lnSpc>
                <a:spcPct val="110000"/>
              </a:lnSpc>
            </a:pPr>
            <a:r>
              <a:rPr sz="2000" spc="-5" dirty="0">
                <a:latin typeface="Tahoma" panose="020B0604030504040204" pitchFamily="34" charset="0"/>
                <a:ea typeface="Tahoma" panose="020B0604030504040204" pitchFamily="34" charset="0"/>
                <a:cs typeface="Tahoma" panose="020B0604030504040204" pitchFamily="34" charset="0"/>
              </a:rPr>
              <a:t>Resolución adjudicación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datos del contrato básicos.  </a:t>
            </a:r>
            <a:r>
              <a:rPr sz="2000" spc="-30" dirty="0">
                <a:latin typeface="Tahoma" panose="020B0604030504040204" pitchFamily="34" charset="0"/>
                <a:ea typeface="Tahoma" panose="020B0604030504040204" pitchFamily="34" charset="0"/>
                <a:cs typeface="Tahoma" panose="020B0604030504040204" pitchFamily="34" charset="0"/>
              </a:rPr>
              <a:t>Texto </a:t>
            </a:r>
            <a:r>
              <a:rPr sz="2000" spc="-5" dirty="0">
                <a:latin typeface="Tahoma" panose="020B0604030504040204" pitchFamily="34" charset="0"/>
                <a:ea typeface="Tahoma" panose="020B0604030504040204" pitchFamily="34" charset="0"/>
                <a:cs typeface="Tahoma" panose="020B0604030504040204" pitchFamily="34" charset="0"/>
              </a:rPr>
              <a:t>del</a:t>
            </a:r>
            <a:r>
              <a:rPr sz="2000" spc="-1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contrato.</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290"/>
              </a:spcBef>
            </a:pPr>
            <a:r>
              <a:rPr sz="2000" spc="-5" dirty="0">
                <a:latin typeface="Tahoma" panose="020B0604030504040204" pitchFamily="34" charset="0"/>
                <a:ea typeface="Tahoma" panose="020B0604030504040204" pitchFamily="34" charset="0"/>
                <a:cs typeface="Tahoma" panose="020B0604030504040204" pitchFamily="34" charset="0"/>
              </a:rPr>
              <a:t>Orden de compra, </a:t>
            </a:r>
            <a:r>
              <a:rPr sz="2000" dirty="0">
                <a:latin typeface="Tahoma" panose="020B0604030504040204" pitchFamily="34" charset="0"/>
                <a:ea typeface="Tahoma" panose="020B0604030504040204" pitchFamily="34" charset="0"/>
                <a:cs typeface="Tahoma" panose="020B0604030504040204" pitchFamily="34" charset="0"/>
              </a:rPr>
              <a:t>forma y tiempo</a:t>
            </a:r>
            <a:r>
              <a:rPr sz="2000" spc="-3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pago.</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633845" y="570826"/>
            <a:ext cx="7886700" cy="915428"/>
          </a:xfrm>
          <a:prstGeom prst="rect">
            <a:avLst/>
          </a:prstGeom>
        </p:spPr>
        <p:txBody>
          <a:bodyPr vert="horz" wrap="square" lIns="0" tIns="53135" rIns="0" bIns="0" rtlCol="0">
            <a:spAutoFit/>
          </a:bodyPr>
          <a:lstStyle/>
          <a:p>
            <a:pPr marL="1007744" marR="5080" indent="-621665">
              <a:lnSpc>
                <a:spcPct val="100000"/>
              </a:lnSpc>
            </a:pPr>
            <a:r>
              <a:rPr sz="2800" b="1" spc="-10" dirty="0">
                <a:latin typeface="Tahoma" panose="020B0604030504040204" pitchFamily="34" charset="0"/>
                <a:ea typeface="Tahoma" panose="020B0604030504040204" pitchFamily="34" charset="0"/>
                <a:cs typeface="Tahoma" panose="020B0604030504040204" pitchFamily="34" charset="0"/>
              </a:rPr>
              <a:t>Información </a:t>
            </a:r>
            <a:r>
              <a:rPr sz="2800" b="1" spc="-5" dirty="0">
                <a:latin typeface="Tahoma" panose="020B0604030504040204" pitchFamily="34" charset="0"/>
                <a:ea typeface="Tahoma" panose="020B0604030504040204" pitchFamily="34" charset="0"/>
                <a:cs typeface="Tahoma" panose="020B0604030504040204" pitchFamily="34" charset="0"/>
              </a:rPr>
              <a:t>debe remitirse en el  portal (Art.57</a:t>
            </a:r>
            <a:r>
              <a:rPr sz="2800" b="1" spc="-60" dirty="0">
                <a:latin typeface="Tahoma" panose="020B0604030504040204" pitchFamily="34" charset="0"/>
                <a:ea typeface="Tahoma" panose="020B0604030504040204" pitchFamily="34" charset="0"/>
                <a:cs typeface="Tahoma" panose="020B0604030504040204" pitchFamily="34" charset="0"/>
              </a:rPr>
              <a:t> </a:t>
            </a:r>
            <a:r>
              <a:rPr sz="2800" b="1" spc="-5" dirty="0">
                <a:latin typeface="Tahoma" panose="020B0604030504040204" pitchFamily="34" charset="0"/>
                <a:ea typeface="Tahoma" panose="020B0604030504040204" pitchFamily="34" charset="0"/>
                <a:cs typeface="Tahoma" panose="020B0604030504040204" pitchFamily="34" charset="0"/>
              </a:rPr>
              <a:t>Reglamento)</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5612" y="2438400"/>
            <a:ext cx="7674933" cy="2285241"/>
          </a:xfrm>
          <a:prstGeom prst="rect">
            <a:avLst/>
          </a:prstGeom>
        </p:spPr>
        <p:txBody>
          <a:bodyPr vert="horz" wrap="square" lIns="0" tIns="0" rIns="0" bIns="0" rtlCol="0">
            <a:spAutoFit/>
          </a:bodyPr>
          <a:lstStyle/>
          <a:p>
            <a:pPr marL="12700" algn="just">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a:t>
            </a:r>
            <a:r>
              <a:rPr sz="2000" b="1" i="1" spc="-5" dirty="0">
                <a:latin typeface="Tahoma" panose="020B0604030504040204" pitchFamily="34" charset="0"/>
                <a:ea typeface="Tahoma" panose="020B0604030504040204" pitchFamily="34" charset="0"/>
                <a:cs typeface="Tahoma" panose="020B0604030504040204" pitchFamily="34" charset="0"/>
              </a:rPr>
              <a:t>Licitación</a:t>
            </a:r>
            <a:r>
              <a:rPr sz="2000" b="1" i="1" spc="-6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privada</a:t>
            </a: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10000"/>
              </a:lnSpc>
            </a:pPr>
            <a:r>
              <a:rPr sz="2000" spc="-5" dirty="0">
                <a:latin typeface="Tahoma" panose="020B0604030504040204" pitchFamily="34" charset="0"/>
                <a:ea typeface="Tahoma" panose="020B0604030504040204" pitchFamily="34" charset="0"/>
                <a:cs typeface="Tahoma" panose="020B0604030504040204" pitchFamily="34" charset="0"/>
              </a:rPr>
              <a:t>Mismos mas invitación proveedores.  Resolución que la</a:t>
            </a:r>
            <a:r>
              <a:rPr sz="2000" spc="-8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autoriza.</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spc="-20" dirty="0">
                <a:latin typeface="Tahoma" panose="020B0604030504040204" pitchFamily="34" charset="0"/>
                <a:ea typeface="Tahoma" panose="020B0604030504040204" pitchFamily="34" charset="0"/>
                <a:cs typeface="Tahoma" panose="020B0604030504040204" pitchFamily="34" charset="0"/>
              </a:rPr>
              <a:t>•</a:t>
            </a:r>
            <a:r>
              <a:rPr sz="2000" b="1" i="1" spc="-20" dirty="0">
                <a:latin typeface="Tahoma" panose="020B0604030504040204" pitchFamily="34" charset="0"/>
                <a:ea typeface="Tahoma" panose="020B0604030504040204" pitchFamily="34" charset="0"/>
                <a:cs typeface="Tahoma" panose="020B0604030504040204" pitchFamily="34" charset="0"/>
              </a:rPr>
              <a:t>Trato</a:t>
            </a:r>
            <a:r>
              <a:rPr sz="2000" b="1" i="1" spc="-7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directo</a:t>
            </a:r>
            <a:endParaRPr sz="2000" dirty="0">
              <a:latin typeface="Tahoma" panose="020B0604030504040204" pitchFamily="34" charset="0"/>
              <a:ea typeface="Tahoma" panose="020B0604030504040204" pitchFamily="34" charset="0"/>
              <a:cs typeface="Tahoma" panose="020B0604030504040204" pitchFamily="34" charset="0"/>
            </a:endParaRPr>
          </a:p>
          <a:p>
            <a:pPr marL="12700" marR="429259" algn="just">
              <a:lnSpc>
                <a:spcPct val="110000"/>
              </a:lnSpc>
            </a:pPr>
            <a:r>
              <a:rPr sz="2000" spc="-5" dirty="0">
                <a:latin typeface="Tahoma" panose="020B0604030504040204" pitchFamily="34" charset="0"/>
                <a:ea typeface="Tahoma" panose="020B0604030504040204" pitchFamily="34" charset="0"/>
                <a:cs typeface="Tahoma" panose="020B0604030504040204" pitchFamily="34" charset="0"/>
              </a:rPr>
              <a:t>Resolución fundada que autoriza  </a:t>
            </a:r>
            <a:r>
              <a:rPr sz="2000" spc="-20" dirty="0">
                <a:latin typeface="Tahoma" panose="020B0604030504040204" pitchFamily="34" charset="0"/>
                <a:ea typeface="Tahoma" panose="020B0604030504040204" pitchFamily="34" charset="0"/>
                <a:cs typeface="Tahoma" panose="020B0604030504040204" pitchFamily="34" charset="0"/>
              </a:rPr>
              <a:t>Términos </a:t>
            </a:r>
            <a:r>
              <a:rPr sz="2000" spc="-5" dirty="0">
                <a:latin typeface="Tahoma" panose="020B0604030504040204" pitchFamily="34" charset="0"/>
                <a:ea typeface="Tahoma" panose="020B0604030504040204" pitchFamily="34" charset="0"/>
                <a:cs typeface="Tahoma" panose="020B0604030504040204" pitchFamily="34" charset="0"/>
              </a:rPr>
              <a:t>de referencia  Cotizaciones (si corresponde)  Orden de</a:t>
            </a:r>
            <a:r>
              <a:rPr sz="2000" spc="-8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compra</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65"/>
              </a:spcBef>
            </a:pPr>
            <a:r>
              <a:rPr sz="2000" spc="-5" dirty="0">
                <a:latin typeface="Tahoma" panose="020B0604030504040204" pitchFamily="34" charset="0"/>
                <a:ea typeface="Tahoma" panose="020B0604030504040204" pitchFamily="34" charset="0"/>
                <a:cs typeface="Tahoma" panose="020B0604030504040204" pitchFamily="34" charset="0"/>
              </a:rPr>
              <a:t>Datos contrato y texto del</a:t>
            </a:r>
            <a:r>
              <a:rPr sz="2000" spc="-7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contrato</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633845" y="570826"/>
            <a:ext cx="7886700" cy="915428"/>
          </a:xfrm>
          <a:prstGeom prst="rect">
            <a:avLst/>
          </a:prstGeom>
        </p:spPr>
        <p:txBody>
          <a:bodyPr vert="horz" wrap="square" lIns="0" tIns="53135" rIns="0" bIns="0" rtlCol="0">
            <a:spAutoFit/>
          </a:bodyPr>
          <a:lstStyle/>
          <a:p>
            <a:pPr marL="1007744" marR="5080" indent="-621665">
              <a:lnSpc>
                <a:spcPct val="100000"/>
              </a:lnSpc>
            </a:pPr>
            <a:r>
              <a:rPr sz="2800" b="1" spc="-10" dirty="0">
                <a:latin typeface="Tahoma" panose="020B0604030504040204" pitchFamily="34" charset="0"/>
                <a:ea typeface="Tahoma" panose="020B0604030504040204" pitchFamily="34" charset="0"/>
                <a:cs typeface="Tahoma" panose="020B0604030504040204" pitchFamily="34" charset="0"/>
              </a:rPr>
              <a:t>Información </a:t>
            </a:r>
            <a:r>
              <a:rPr sz="2800" b="1" spc="-5" dirty="0">
                <a:latin typeface="Tahoma" panose="020B0604030504040204" pitchFamily="34" charset="0"/>
                <a:ea typeface="Tahoma" panose="020B0604030504040204" pitchFamily="34" charset="0"/>
                <a:cs typeface="Tahoma" panose="020B0604030504040204" pitchFamily="34" charset="0"/>
              </a:rPr>
              <a:t>debe remitirse en el  portal (Art.57</a:t>
            </a:r>
            <a:r>
              <a:rPr sz="2800" b="1" spc="-60" dirty="0">
                <a:latin typeface="Tahoma" panose="020B0604030504040204" pitchFamily="34" charset="0"/>
                <a:ea typeface="Tahoma" panose="020B0604030504040204" pitchFamily="34" charset="0"/>
                <a:cs typeface="Tahoma" panose="020B0604030504040204" pitchFamily="34" charset="0"/>
              </a:rPr>
              <a:t> </a:t>
            </a:r>
            <a:r>
              <a:rPr sz="2800" b="1" spc="-5" dirty="0">
                <a:latin typeface="Tahoma" panose="020B0604030504040204" pitchFamily="34" charset="0"/>
                <a:ea typeface="Tahoma" panose="020B0604030504040204" pitchFamily="34" charset="0"/>
                <a:cs typeface="Tahoma" panose="020B0604030504040204" pitchFamily="34" charset="0"/>
              </a:rPr>
              <a:t>Reglamento)</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414" y="1905000"/>
            <a:ext cx="8352790" cy="3919022"/>
          </a:xfrm>
          <a:prstGeom prst="rect">
            <a:avLst/>
          </a:prstGeom>
        </p:spPr>
        <p:txBody>
          <a:bodyPr vert="horz" wrap="square" lIns="0" tIns="0" rIns="0" bIns="0" rtlCol="0">
            <a:spAutoFit/>
          </a:bodyPr>
          <a:lstStyle/>
          <a:p>
            <a:pPr marL="12700" algn="just">
              <a:lnSpc>
                <a:spcPct val="100000"/>
              </a:lnSpc>
            </a:pPr>
            <a:r>
              <a:rPr sz="2000" b="1" i="1" spc="-10" dirty="0">
                <a:latin typeface="Tahoma" panose="020B0604030504040204" pitchFamily="34" charset="0"/>
                <a:ea typeface="Tahoma" panose="020B0604030504040204" pitchFamily="34" charset="0"/>
                <a:cs typeface="Tahoma" panose="020B0604030504040204" pitchFamily="34" charset="0"/>
              </a:rPr>
              <a:t>Formalización </a:t>
            </a:r>
            <a:r>
              <a:rPr sz="2000" b="1" i="1" spc="-5" dirty="0">
                <a:latin typeface="Tahoma" panose="020B0604030504040204" pitchFamily="34" charset="0"/>
                <a:ea typeface="Tahoma" panose="020B0604030504040204" pitchFamily="34" charset="0"/>
                <a:cs typeface="Tahoma" panose="020B0604030504040204" pitchFamily="34" charset="0"/>
              </a:rPr>
              <a:t>de las contrataciones (Art.63</a:t>
            </a:r>
            <a:r>
              <a:rPr sz="2000" b="1" i="1" spc="75" dirty="0">
                <a:latin typeface="Tahoma" panose="020B0604030504040204" pitchFamily="34" charset="0"/>
                <a:ea typeface="Tahoma" panose="020B0604030504040204" pitchFamily="34" charset="0"/>
                <a:cs typeface="Tahoma" panose="020B0604030504040204" pitchFamily="34" charset="0"/>
              </a:rPr>
              <a:t> </a:t>
            </a:r>
            <a:r>
              <a:rPr sz="2000" b="1" i="1" spc="-10"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3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har char="-"/>
              <a:tabLst>
                <a:tab pos="126364" algn="l"/>
              </a:tabLst>
            </a:pPr>
            <a:r>
              <a:rPr sz="2000" spc="-5" dirty="0">
                <a:latin typeface="Tahoma" panose="020B0604030504040204" pitchFamily="34" charset="0"/>
                <a:ea typeface="Tahoma" panose="020B0604030504040204" pitchFamily="34" charset="0"/>
                <a:cs typeface="Tahoma" panose="020B0604030504040204" pitchFamily="34" charset="0"/>
              </a:rPr>
              <a:t>Las contracciones menores a 100 utm basta la aceptación de la orden de</a:t>
            </a:r>
            <a:r>
              <a:rPr sz="2000" spc="20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compra.</a:t>
            </a:r>
            <a:endParaRPr sz="2000" dirty="0">
              <a:latin typeface="Tahoma" panose="020B0604030504040204" pitchFamily="34" charset="0"/>
              <a:ea typeface="Tahoma" panose="020B0604030504040204" pitchFamily="34" charset="0"/>
              <a:cs typeface="Tahoma" panose="020B0604030504040204" pitchFamily="34" charset="0"/>
            </a:endParaRPr>
          </a:p>
          <a:p>
            <a:pPr marL="12700" marR="398780" algn="just">
              <a:lnSpc>
                <a:spcPct val="80000"/>
              </a:lnSpc>
              <a:spcBef>
                <a:spcPts val="455"/>
              </a:spcBef>
              <a:buChar char="-"/>
              <a:tabLst>
                <a:tab pos="125730" algn="l"/>
              </a:tabLst>
            </a:pPr>
            <a:r>
              <a:rPr sz="2000" spc="-5" dirty="0">
                <a:latin typeface="Tahoma" panose="020B0604030504040204" pitchFamily="34" charset="0"/>
                <a:ea typeface="Tahoma" panose="020B0604030504040204" pitchFamily="34" charset="0"/>
                <a:cs typeface="Tahoma" panose="020B0604030504040204" pitchFamily="34" charset="0"/>
              </a:rPr>
              <a:t>Entre 100 y 1.000 </a:t>
            </a:r>
            <a:r>
              <a:rPr sz="2000" spc="-10" dirty="0">
                <a:latin typeface="Tahoma" panose="020B0604030504040204" pitchFamily="34" charset="0"/>
                <a:ea typeface="Tahoma" panose="020B0604030504040204" pitchFamily="34" charset="0"/>
                <a:cs typeface="Tahoma" panose="020B0604030504040204" pitchFamily="34" charset="0"/>
              </a:rPr>
              <a:t>UTM </a:t>
            </a:r>
            <a:r>
              <a:rPr sz="2000" spc="-5" dirty="0">
                <a:latin typeface="Tahoma" panose="020B0604030504040204" pitchFamily="34" charset="0"/>
                <a:ea typeface="Tahoma" panose="020B0604030504040204" pitchFamily="34" charset="0"/>
                <a:cs typeface="Tahoma" panose="020B0604030504040204" pitchFamily="34" charset="0"/>
              </a:rPr>
              <a:t>o bienes o </a:t>
            </a:r>
            <a:r>
              <a:rPr sz="2000" spc="-10" dirty="0">
                <a:latin typeface="Tahoma" panose="020B0604030504040204" pitchFamily="34" charset="0"/>
                <a:ea typeface="Tahoma" panose="020B0604030504040204" pitchFamily="34" charset="0"/>
                <a:cs typeface="Tahoma" panose="020B0604030504040204" pitchFamily="34" charset="0"/>
              </a:rPr>
              <a:t>servicios </a:t>
            </a:r>
            <a:r>
              <a:rPr sz="2000" spc="-5" dirty="0">
                <a:latin typeface="Tahoma" panose="020B0604030504040204" pitchFamily="34" charset="0"/>
                <a:ea typeface="Tahoma" panose="020B0604030504040204" pitchFamily="34" charset="0"/>
                <a:cs typeface="Tahoma" panose="020B0604030504040204" pitchFamily="34" charset="0"/>
              </a:rPr>
              <a:t>de </a:t>
            </a:r>
            <a:r>
              <a:rPr sz="2000" spc="-10" dirty="0">
                <a:latin typeface="Tahoma" panose="020B0604030504040204" pitchFamily="34" charset="0"/>
                <a:ea typeface="Tahoma" panose="020B0604030504040204" pitchFamily="34" charset="0"/>
                <a:cs typeface="Tahoma" panose="020B0604030504040204" pitchFamily="34" charset="0"/>
              </a:rPr>
              <a:t>simple </a:t>
            </a:r>
            <a:r>
              <a:rPr sz="2000" spc="-5" dirty="0">
                <a:latin typeface="Tahoma" panose="020B0604030504040204" pitchFamily="34" charset="0"/>
                <a:ea typeface="Tahoma" panose="020B0604030504040204" pitchFamily="34" charset="0"/>
                <a:cs typeface="Tahoma" panose="020B0604030504040204" pitchFamily="34" charset="0"/>
              </a:rPr>
              <a:t>y objetiva especificación  basta la aceptación de la orden de</a:t>
            </a:r>
            <a:r>
              <a:rPr sz="2000" spc="6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compra.</a:t>
            </a:r>
            <a:endParaRPr sz="2000" dirty="0">
              <a:latin typeface="Tahoma" panose="020B0604030504040204" pitchFamily="34" charset="0"/>
              <a:ea typeface="Tahoma" panose="020B0604030504040204" pitchFamily="34" charset="0"/>
              <a:cs typeface="Tahoma" panose="020B0604030504040204" pitchFamily="34" charset="0"/>
            </a:endParaRPr>
          </a:p>
          <a:p>
            <a:pPr marL="125095" indent="-112395" algn="just">
              <a:lnSpc>
                <a:spcPct val="100000"/>
              </a:lnSpc>
              <a:buChar char="-"/>
              <a:tabLst>
                <a:tab pos="125730" algn="l"/>
              </a:tabLst>
            </a:pPr>
            <a:r>
              <a:rPr sz="2000" spc="-5" dirty="0">
                <a:latin typeface="Tahoma" panose="020B0604030504040204" pitchFamily="34" charset="0"/>
                <a:ea typeface="Tahoma" panose="020B0604030504040204" pitchFamily="34" charset="0"/>
                <a:cs typeface="Tahoma" panose="020B0604030504040204" pitchFamily="34" charset="0"/>
              </a:rPr>
              <a:t>Sobre 1000 es necesario realizar un</a:t>
            </a:r>
            <a:r>
              <a:rPr sz="2000" spc="2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contrato.</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3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Suscripción del contrato (Art.65</a:t>
            </a:r>
            <a:r>
              <a:rPr sz="2000" b="1" i="1" spc="-4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Según plazo de bases, si </a:t>
            </a:r>
            <a:r>
              <a:rPr sz="2000" dirty="0">
                <a:latin typeface="Tahoma" panose="020B0604030504040204" pitchFamily="34" charset="0"/>
                <a:ea typeface="Tahoma" panose="020B0604030504040204" pitchFamily="34" charset="0"/>
                <a:cs typeface="Tahoma" panose="020B0604030504040204" pitchFamily="34" charset="0"/>
              </a:rPr>
              <a:t>nada </a:t>
            </a:r>
            <a:r>
              <a:rPr sz="2000" spc="-5" dirty="0">
                <a:latin typeface="Tahoma" panose="020B0604030504040204" pitchFamily="34" charset="0"/>
                <a:ea typeface="Tahoma" panose="020B0604030504040204" pitchFamily="34" charset="0"/>
                <a:cs typeface="Tahoma" panose="020B0604030504040204" pitchFamily="34" charset="0"/>
              </a:rPr>
              <a:t>dicen 30 días desde la notificación de</a:t>
            </a:r>
            <a:r>
              <a:rPr sz="2000" spc="22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adjudicación.</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3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i="1" spc="-10" dirty="0">
                <a:latin typeface="Tahoma" panose="020B0604030504040204" pitchFamily="34" charset="0"/>
                <a:ea typeface="Tahoma" panose="020B0604030504040204" pitchFamily="34" charset="0"/>
                <a:cs typeface="Tahoma" panose="020B0604030504040204" pitchFamily="34" charset="0"/>
              </a:rPr>
              <a:t>Termino </a:t>
            </a:r>
            <a:r>
              <a:rPr sz="2000" b="1" i="1" spc="-5" dirty="0">
                <a:latin typeface="Tahoma" panose="020B0604030504040204" pitchFamily="34" charset="0"/>
                <a:ea typeface="Tahoma" panose="020B0604030504040204" pitchFamily="34" charset="0"/>
                <a:cs typeface="Tahoma" panose="020B0604030504040204" pitchFamily="34" charset="0"/>
              </a:rPr>
              <a:t>anticipado contrato (Art.77</a:t>
            </a:r>
            <a:r>
              <a:rPr sz="2000" b="1" i="1" spc="-1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2331847" y="449747"/>
            <a:ext cx="4479925" cy="1015663"/>
          </a:xfrm>
          <a:prstGeom prst="rect">
            <a:avLst/>
          </a:prstGeom>
        </p:spPr>
        <p:txBody>
          <a:bodyPr vert="horz" wrap="square" lIns="0" tIns="0" rIns="0" bIns="0" rtlCol="0">
            <a:spAutoFit/>
          </a:bodyPr>
          <a:lstStyle/>
          <a:p>
            <a:pPr marL="12700">
              <a:lnSpc>
                <a:spcPct val="100000"/>
              </a:lnSpc>
            </a:pPr>
            <a:r>
              <a:rPr sz="3200" b="1" spc="-5" dirty="0">
                <a:latin typeface="Tahoma" panose="020B0604030504040204" pitchFamily="34" charset="0"/>
                <a:ea typeface="Tahoma" panose="020B0604030504040204" pitchFamily="34" charset="0"/>
                <a:cs typeface="Tahoma" panose="020B0604030504040204" pitchFamily="34" charset="0"/>
              </a:rPr>
              <a:t>Relación</a:t>
            </a:r>
            <a:r>
              <a:rPr sz="3200" b="1" spc="-35" dirty="0">
                <a:latin typeface="Tahoma" panose="020B0604030504040204" pitchFamily="34" charset="0"/>
                <a:ea typeface="Tahoma" panose="020B0604030504040204" pitchFamily="34" charset="0"/>
                <a:cs typeface="Tahoma" panose="020B0604030504040204" pitchFamily="34" charset="0"/>
              </a:rPr>
              <a:t> </a:t>
            </a:r>
            <a:r>
              <a:rPr sz="3200" b="1" spc="-5" dirty="0">
                <a:latin typeface="Tahoma" panose="020B0604030504040204" pitchFamily="34" charset="0"/>
                <a:ea typeface="Tahoma" panose="020B0604030504040204" pitchFamily="34" charset="0"/>
                <a:cs typeface="Tahoma" panose="020B0604030504040204" pitchFamily="34" charset="0"/>
              </a:rPr>
              <a:t>contractual</a:t>
            </a:r>
          </a:p>
          <a:p>
            <a:pPr marL="64135">
              <a:lnSpc>
                <a:spcPct val="100000"/>
              </a:lnSpc>
            </a:pPr>
            <a:r>
              <a:rPr sz="3200" b="1" i="1" spc="-10" dirty="0">
                <a:latin typeface="Tahoma" panose="020B0604030504040204" pitchFamily="34" charset="0"/>
                <a:ea typeface="Tahoma" panose="020B0604030504040204" pitchFamily="34" charset="0"/>
                <a:cs typeface="Tahoma" panose="020B0604030504040204" pitchFamily="34" charset="0"/>
              </a:rPr>
              <a:t>(Art.63 Reglamento)</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2057400"/>
            <a:ext cx="7391400" cy="2908489"/>
          </a:xfrm>
          <a:prstGeom prst="rect">
            <a:avLst/>
          </a:prstGeom>
        </p:spPr>
        <p:txBody>
          <a:bodyPr vert="horz" wrap="square" lIns="0" tIns="0" rIns="0" bIns="0" rtlCol="0">
            <a:spAutoFit/>
          </a:bodyPr>
          <a:lstStyle/>
          <a:p>
            <a:pPr marL="12700" algn="just">
              <a:lnSpc>
                <a:spcPct val="100000"/>
              </a:lnSpc>
            </a:pPr>
            <a:r>
              <a:rPr sz="2400" b="1" i="1" spc="-5" dirty="0">
                <a:latin typeface="Tahoma" panose="020B0604030504040204" pitchFamily="34" charset="0"/>
                <a:ea typeface="Tahoma" panose="020B0604030504040204" pitchFamily="34" charset="0"/>
                <a:cs typeface="Tahoma" panose="020B0604030504040204" pitchFamily="34" charset="0"/>
              </a:rPr>
              <a:t>Cancelación automática </a:t>
            </a:r>
            <a:r>
              <a:rPr sz="2400" b="1" i="1" dirty="0">
                <a:latin typeface="Tahoma" panose="020B0604030504040204" pitchFamily="34" charset="0"/>
                <a:ea typeface="Tahoma" panose="020B0604030504040204" pitchFamily="34" charset="0"/>
                <a:cs typeface="Tahoma" panose="020B0604030504040204" pitchFamily="34" charset="0"/>
              </a:rPr>
              <a:t>de la </a:t>
            </a:r>
            <a:r>
              <a:rPr sz="2400" b="1" i="1" spc="-5" dirty="0">
                <a:latin typeface="Tahoma" panose="020B0604030504040204" pitchFamily="34" charset="0"/>
                <a:ea typeface="Tahoma" panose="020B0604030504040204" pitchFamily="34" charset="0"/>
                <a:cs typeface="Tahoma" panose="020B0604030504040204" pitchFamily="34" charset="0"/>
              </a:rPr>
              <a:t>orden </a:t>
            </a:r>
            <a:r>
              <a:rPr sz="2400" b="1" i="1" dirty="0">
                <a:latin typeface="Tahoma" panose="020B0604030504040204" pitchFamily="34" charset="0"/>
                <a:ea typeface="Tahoma" panose="020B0604030504040204" pitchFamily="34" charset="0"/>
                <a:cs typeface="Tahoma" panose="020B0604030504040204" pitchFamily="34" charset="0"/>
              </a:rPr>
              <a:t>de</a:t>
            </a:r>
            <a:r>
              <a:rPr sz="2400" b="1" i="1" spc="-25" dirty="0">
                <a:latin typeface="Tahoma" panose="020B0604030504040204" pitchFamily="34" charset="0"/>
                <a:ea typeface="Tahoma" panose="020B0604030504040204" pitchFamily="34" charset="0"/>
                <a:cs typeface="Tahoma" panose="020B0604030504040204" pitchFamily="34" charset="0"/>
              </a:rPr>
              <a:t> </a:t>
            </a:r>
            <a:r>
              <a:rPr sz="2400" b="1" i="1" dirty="0">
                <a:latin typeface="Tahoma" panose="020B0604030504040204" pitchFamily="34" charset="0"/>
                <a:ea typeface="Tahoma" panose="020B0604030504040204" pitchFamily="34" charset="0"/>
                <a:cs typeface="Tahoma" panose="020B0604030504040204" pitchFamily="34" charset="0"/>
              </a:rPr>
              <a:t>compra</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pPr>
            <a:r>
              <a:rPr sz="2400" spc="-5" dirty="0">
                <a:latin typeface="Tahoma" panose="020B0604030504040204" pitchFamily="34" charset="0"/>
                <a:ea typeface="Tahoma" panose="020B0604030504040204" pitchFamily="34" charset="0"/>
                <a:cs typeface="Tahoma" panose="020B0604030504040204" pitchFamily="34" charset="0"/>
              </a:rPr>
              <a:t>Orden de compra no aceptada </a:t>
            </a:r>
            <a:r>
              <a:rPr sz="2400" dirty="0">
                <a:latin typeface="Tahoma" panose="020B0604030504040204" pitchFamily="34" charset="0"/>
                <a:ea typeface="Tahoma" panose="020B0604030504040204" pitchFamily="34" charset="0"/>
                <a:cs typeface="Tahoma" panose="020B0604030504040204" pitchFamily="34" charset="0"/>
              </a:rPr>
              <a:t>y </a:t>
            </a:r>
            <a:r>
              <a:rPr sz="2400" spc="-5" dirty="0">
                <a:latin typeface="Tahoma" panose="020B0604030504040204" pitchFamily="34" charset="0"/>
                <a:ea typeface="Tahoma" panose="020B0604030504040204" pitchFamily="34" charset="0"/>
                <a:cs typeface="Tahoma" panose="020B0604030504040204" pitchFamily="34" charset="0"/>
              </a:rPr>
              <a:t>realizada </a:t>
            </a:r>
            <a:r>
              <a:rPr sz="2400" dirty="0">
                <a:latin typeface="Tahoma" panose="020B0604030504040204" pitchFamily="34" charset="0"/>
                <a:ea typeface="Tahoma" panose="020B0604030504040204" pitchFamily="34" charset="0"/>
                <a:cs typeface="Tahoma" panose="020B0604030504040204" pitchFamily="34" charset="0"/>
              </a:rPr>
              <a:t>la </a:t>
            </a:r>
            <a:r>
              <a:rPr sz="2400" spc="-5" dirty="0">
                <a:latin typeface="Tahoma" panose="020B0604030504040204" pitchFamily="34" charset="0"/>
                <a:ea typeface="Tahoma" panose="020B0604030504040204" pitchFamily="34" charset="0"/>
                <a:cs typeface="Tahoma" panose="020B0604030504040204" pitchFamily="34" charset="0"/>
              </a:rPr>
              <a:t>solicitad  de cancelación, </a:t>
            </a:r>
            <a:r>
              <a:rPr sz="2400" dirty="0">
                <a:latin typeface="Tahoma" panose="020B0604030504040204" pitchFamily="34" charset="0"/>
                <a:ea typeface="Tahoma" panose="020B0604030504040204" pitchFamily="34" charset="0"/>
                <a:cs typeface="Tahoma" panose="020B0604030504040204" pitchFamily="34" charset="0"/>
              </a:rPr>
              <a:t>si el </a:t>
            </a:r>
            <a:r>
              <a:rPr sz="2400" spc="-5" dirty="0">
                <a:latin typeface="Tahoma" panose="020B0604030504040204" pitchFamily="34" charset="0"/>
                <a:ea typeface="Tahoma" panose="020B0604030504040204" pitchFamily="34" charset="0"/>
                <a:cs typeface="Tahoma" panose="020B0604030504040204" pitchFamily="34" charset="0"/>
              </a:rPr>
              <a:t>proveedor no </a:t>
            </a:r>
            <a:r>
              <a:rPr sz="2400" dirty="0">
                <a:latin typeface="Tahoma" panose="020B0604030504040204" pitchFamily="34" charset="0"/>
                <a:ea typeface="Tahoma" panose="020B0604030504040204" pitchFamily="34" charset="0"/>
                <a:cs typeface="Tahoma" panose="020B0604030504040204" pitchFamily="34" charset="0"/>
              </a:rPr>
              <a:t>se </a:t>
            </a:r>
            <a:r>
              <a:rPr sz="2400" spc="-5" dirty="0">
                <a:latin typeface="Tahoma" panose="020B0604030504040204" pitchFamily="34" charset="0"/>
                <a:ea typeface="Tahoma" panose="020B0604030504040204" pitchFamily="34" charset="0"/>
                <a:cs typeface="Tahoma" panose="020B0604030504040204" pitchFamily="34" charset="0"/>
              </a:rPr>
              <a:t>pronuncia, </a:t>
            </a:r>
            <a:r>
              <a:rPr sz="2400" dirty="0">
                <a:latin typeface="Tahoma" panose="020B0604030504040204" pitchFamily="34" charset="0"/>
                <a:ea typeface="Tahoma" panose="020B0604030504040204" pitchFamily="34" charset="0"/>
                <a:cs typeface="Tahoma" panose="020B0604030504040204" pitchFamily="34" charset="0"/>
              </a:rPr>
              <a:t>se  </a:t>
            </a:r>
            <a:r>
              <a:rPr sz="2400" spc="-5" dirty="0">
                <a:latin typeface="Tahoma" panose="020B0604030504040204" pitchFamily="34" charset="0"/>
                <a:ea typeface="Tahoma" panose="020B0604030504040204" pitchFamily="34" charset="0"/>
                <a:cs typeface="Tahoma" panose="020B0604030504040204" pitchFamily="34" charset="0"/>
              </a:rPr>
              <a:t>entiende cancelada dentro de las próximas 24</a:t>
            </a:r>
            <a:r>
              <a:rPr sz="2400" spc="11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horas.</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pPr>
            <a:endParaRPr sz="35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400" b="1" i="1" dirty="0">
                <a:latin typeface="Tahoma" panose="020B0604030504040204" pitchFamily="34" charset="0"/>
                <a:ea typeface="Tahoma" panose="020B0604030504040204" pitchFamily="34" charset="0"/>
                <a:cs typeface="Tahoma" panose="020B0604030504040204" pitchFamily="34" charset="0"/>
              </a:rPr>
              <a:t>Plazo </a:t>
            </a:r>
            <a:r>
              <a:rPr sz="2400" b="1" i="1" spc="-5" dirty="0">
                <a:latin typeface="Tahoma" panose="020B0604030504040204" pitchFamily="34" charset="0"/>
                <a:ea typeface="Tahoma" panose="020B0604030504040204" pitchFamily="34" charset="0"/>
                <a:cs typeface="Tahoma" panose="020B0604030504040204" pitchFamily="34" charset="0"/>
              </a:rPr>
              <a:t>validez </a:t>
            </a:r>
            <a:r>
              <a:rPr sz="2400" b="1" i="1" spc="-10" dirty="0">
                <a:latin typeface="Tahoma" panose="020B0604030504040204" pitchFamily="34" charset="0"/>
                <a:ea typeface="Tahoma" panose="020B0604030504040204" pitchFamily="34" charset="0"/>
                <a:cs typeface="Tahoma" panose="020B0604030504040204" pitchFamily="34" charset="0"/>
              </a:rPr>
              <a:t>ofertas </a:t>
            </a:r>
            <a:r>
              <a:rPr sz="2400" b="1" i="1" spc="-5" dirty="0">
                <a:latin typeface="Tahoma" panose="020B0604030504040204" pitchFamily="34" charset="0"/>
                <a:ea typeface="Tahoma" panose="020B0604030504040204" pitchFamily="34" charset="0"/>
                <a:cs typeface="Tahoma" panose="020B0604030504040204" pitchFamily="34" charset="0"/>
              </a:rPr>
              <a:t>(Art.63</a:t>
            </a:r>
            <a:r>
              <a:rPr sz="2400" b="1" i="1" spc="45" dirty="0">
                <a:latin typeface="Tahoma" panose="020B0604030504040204" pitchFamily="34" charset="0"/>
                <a:ea typeface="Tahoma" panose="020B0604030504040204" pitchFamily="34" charset="0"/>
                <a:cs typeface="Tahoma" panose="020B0604030504040204" pitchFamily="34" charset="0"/>
              </a:rPr>
              <a:t> </a:t>
            </a:r>
            <a:r>
              <a:rPr sz="2400" b="1" i="1" spc="-5" dirty="0">
                <a:latin typeface="Tahoma" panose="020B0604030504040204" pitchFamily="34" charset="0"/>
                <a:ea typeface="Tahoma" panose="020B0604030504040204" pitchFamily="34" charset="0"/>
                <a:cs typeface="Tahoma" panose="020B0604030504040204" pitchFamily="34" charset="0"/>
              </a:rPr>
              <a:t>Reglamento)</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pPr>
            <a:r>
              <a:rPr sz="2400" i="1" spc="-5" dirty="0">
                <a:latin typeface="Tahoma" panose="020B0604030504040204" pitchFamily="34" charset="0"/>
                <a:ea typeface="Tahoma" panose="020B0604030504040204" pitchFamily="34" charset="0"/>
                <a:cs typeface="Tahoma" panose="020B0604030504040204" pitchFamily="34" charset="0"/>
              </a:rPr>
              <a:t>Es </a:t>
            </a:r>
            <a:r>
              <a:rPr sz="2400" i="1" dirty="0">
                <a:latin typeface="Tahoma" panose="020B0604030504040204" pitchFamily="34" charset="0"/>
                <a:ea typeface="Tahoma" panose="020B0604030504040204" pitchFamily="34" charset="0"/>
                <a:cs typeface="Tahoma" panose="020B0604030504040204" pitchFamily="34" charset="0"/>
              </a:rPr>
              <a:t>de 60 </a:t>
            </a:r>
            <a:r>
              <a:rPr sz="2400" spc="-5" dirty="0">
                <a:latin typeface="Tahoma" panose="020B0604030504040204" pitchFamily="34" charset="0"/>
                <a:ea typeface="Tahoma" panose="020B0604030504040204" pitchFamily="34" charset="0"/>
                <a:cs typeface="Tahoma" panose="020B0604030504040204" pitchFamily="34" charset="0"/>
              </a:rPr>
              <a:t>días desde </a:t>
            </a:r>
            <a:r>
              <a:rPr sz="2400" dirty="0">
                <a:latin typeface="Tahoma" panose="020B0604030504040204" pitchFamily="34" charset="0"/>
                <a:ea typeface="Tahoma" panose="020B0604030504040204" pitchFamily="34" charset="0"/>
                <a:cs typeface="Tahoma" panose="020B0604030504040204" pitchFamily="34" charset="0"/>
              </a:rPr>
              <a:t>el cierre </a:t>
            </a:r>
            <a:r>
              <a:rPr sz="2400" spc="-5" dirty="0">
                <a:latin typeface="Tahoma" panose="020B0604030504040204" pitchFamily="34" charset="0"/>
                <a:ea typeface="Tahoma" panose="020B0604030504040204" pitchFamily="34" charset="0"/>
                <a:cs typeface="Tahoma" panose="020B0604030504040204" pitchFamily="34" charset="0"/>
              </a:rPr>
              <a:t>de ofertas</a:t>
            </a:r>
            <a:r>
              <a:rPr sz="2400" spc="15" dirty="0">
                <a:latin typeface="Tahoma" panose="020B0604030504040204" pitchFamily="34" charset="0"/>
                <a:ea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cs typeface="Tahoma" panose="020B0604030504040204" pitchFamily="34" charset="0"/>
              </a:rPr>
              <a:t>.</a:t>
            </a:r>
          </a:p>
        </p:txBody>
      </p:sp>
      <p:sp>
        <p:nvSpPr>
          <p:cNvPr id="3" name="object 3"/>
          <p:cNvSpPr txBox="1">
            <a:spLocks noGrp="1"/>
          </p:cNvSpPr>
          <p:nvPr>
            <p:ph type="title"/>
          </p:nvPr>
        </p:nvSpPr>
        <p:spPr>
          <a:xfrm>
            <a:off x="2331847" y="465136"/>
            <a:ext cx="4479925" cy="984885"/>
          </a:xfrm>
          <a:prstGeom prst="rect">
            <a:avLst/>
          </a:prstGeom>
        </p:spPr>
        <p:txBody>
          <a:bodyPr vert="horz" wrap="square" lIns="0" tIns="0" rIns="0" bIns="0" rtlCol="0">
            <a:spAutoFit/>
          </a:bodyPr>
          <a:lstStyle/>
          <a:p>
            <a:pPr marL="12700">
              <a:lnSpc>
                <a:spcPct val="100000"/>
              </a:lnSpc>
            </a:pPr>
            <a:r>
              <a:rPr sz="3200" b="1" spc="-5" dirty="0">
                <a:latin typeface="Tahoma" panose="020B0604030504040204" pitchFamily="34" charset="0"/>
                <a:ea typeface="Tahoma" panose="020B0604030504040204" pitchFamily="34" charset="0"/>
                <a:cs typeface="Tahoma" panose="020B0604030504040204" pitchFamily="34" charset="0"/>
              </a:rPr>
              <a:t>Relación</a:t>
            </a:r>
            <a:r>
              <a:rPr sz="3200" b="1" spc="-35" dirty="0">
                <a:latin typeface="Tahoma" panose="020B0604030504040204" pitchFamily="34" charset="0"/>
                <a:ea typeface="Tahoma" panose="020B0604030504040204" pitchFamily="34" charset="0"/>
                <a:cs typeface="Tahoma" panose="020B0604030504040204" pitchFamily="34" charset="0"/>
              </a:rPr>
              <a:t> </a:t>
            </a:r>
            <a:r>
              <a:rPr sz="3200" b="1" spc="-5" dirty="0">
                <a:latin typeface="Tahoma" panose="020B0604030504040204" pitchFamily="34" charset="0"/>
                <a:ea typeface="Tahoma" panose="020B0604030504040204" pitchFamily="34" charset="0"/>
                <a:cs typeface="Tahoma" panose="020B0604030504040204" pitchFamily="34" charset="0"/>
              </a:rPr>
              <a:t>contractual</a:t>
            </a:r>
          </a:p>
          <a:p>
            <a:pPr marL="64135">
              <a:lnSpc>
                <a:spcPct val="100000"/>
              </a:lnSpc>
            </a:pPr>
            <a:r>
              <a:rPr sz="3200" b="1" i="1" spc="-10" dirty="0">
                <a:latin typeface="Tahoma" panose="020B0604030504040204" pitchFamily="34" charset="0"/>
                <a:ea typeface="Tahoma" panose="020B0604030504040204" pitchFamily="34" charset="0"/>
                <a:cs typeface="Tahoma" panose="020B0604030504040204" pitchFamily="34" charset="0"/>
              </a:rPr>
              <a:t>(Art.63 Reglamento)</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2268" y="2244360"/>
            <a:ext cx="8151495" cy="3064942"/>
          </a:xfrm>
          <a:prstGeom prst="rect">
            <a:avLst/>
          </a:prstGeom>
        </p:spPr>
        <p:txBody>
          <a:bodyPr vert="horz" wrap="square" lIns="0" tIns="0" rIns="0" bIns="0" rtlCol="0">
            <a:spAutoFit/>
          </a:bodyPr>
          <a:lstStyle/>
          <a:p>
            <a:pPr marL="12700">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Prohibición de cesión (Art.74</a:t>
            </a:r>
            <a:r>
              <a:rPr sz="2000" b="1" i="1" spc="-30"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Prohibida, salvo autorización expresa de </a:t>
            </a:r>
            <a:r>
              <a:rPr sz="2000" spc="-10" dirty="0">
                <a:latin typeface="Tahoma" panose="020B0604030504040204" pitchFamily="34" charset="0"/>
                <a:ea typeface="Tahoma" panose="020B0604030504040204" pitchFamily="34" charset="0"/>
                <a:cs typeface="Tahoma" panose="020B0604030504040204" pitchFamily="34" charset="0"/>
              </a:rPr>
              <a:t>una </a:t>
            </a:r>
            <a:r>
              <a:rPr sz="2000" spc="-5" dirty="0">
                <a:latin typeface="Tahoma" panose="020B0604030504040204" pitchFamily="34" charset="0"/>
                <a:ea typeface="Tahoma" panose="020B0604030504040204" pitchFamily="34" charset="0"/>
                <a:cs typeface="Tahoma" panose="020B0604030504040204" pitchFamily="34" charset="0"/>
              </a:rPr>
              <a:t>norma</a:t>
            </a:r>
            <a:r>
              <a:rPr sz="2000" spc="-5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legal.</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5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pPr>
            <a:r>
              <a:rPr sz="2000" b="1" i="1" spc="-10" dirty="0">
                <a:latin typeface="Tahoma" panose="020B0604030504040204" pitchFamily="34" charset="0"/>
                <a:ea typeface="Tahoma" panose="020B0604030504040204" pitchFamily="34" charset="0"/>
                <a:cs typeface="Tahoma" panose="020B0604030504040204" pitchFamily="34" charset="0"/>
              </a:rPr>
              <a:t>Factoring </a:t>
            </a:r>
            <a:r>
              <a:rPr sz="2000" b="1" i="1" spc="-5" dirty="0">
                <a:latin typeface="Tahoma" panose="020B0604030504040204" pitchFamily="34" charset="0"/>
                <a:ea typeface="Tahoma" panose="020B0604030504040204" pitchFamily="34" charset="0"/>
                <a:cs typeface="Tahoma" panose="020B0604030504040204" pitchFamily="34" charset="0"/>
              </a:rPr>
              <a:t>(Art.75</a:t>
            </a:r>
            <a:r>
              <a:rPr sz="2000" b="1" i="1" spc="-7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marR="744220">
              <a:lnSpc>
                <a:spcPts val="2110"/>
              </a:lnSpc>
              <a:spcBef>
                <a:spcPts val="509"/>
              </a:spcBef>
            </a:pPr>
            <a:r>
              <a:rPr sz="2000" spc="-5" dirty="0">
                <a:latin typeface="Tahoma" panose="020B0604030504040204" pitchFamily="34" charset="0"/>
                <a:ea typeface="Tahoma" panose="020B0604030504040204" pitchFamily="34" charset="0"/>
                <a:cs typeface="Tahoma" panose="020B0604030504040204" pitchFamily="34" charset="0"/>
              </a:rPr>
              <a:t>Posible de realizar este tipo de contratación y deben cumplir el  contrato los organismos públicos, siempre que se les</a:t>
            </a:r>
            <a:r>
              <a:rPr sz="2000" spc="-5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notifique.</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1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Subcontratación (Art.76</a:t>
            </a:r>
            <a:r>
              <a:rPr sz="2000" b="1" i="1" spc="-50"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nSpc>
                <a:spcPts val="2110"/>
              </a:lnSpc>
              <a:spcBef>
                <a:spcPts val="505"/>
              </a:spcBef>
            </a:pPr>
            <a:r>
              <a:rPr sz="2000" spc="-5" dirty="0" err="1">
                <a:latin typeface="Tahoma" panose="020B0604030504040204" pitchFamily="34" charset="0"/>
                <a:ea typeface="Tahoma" panose="020B0604030504040204" pitchFamily="34" charset="0"/>
                <a:cs typeface="Tahoma" panose="020B0604030504040204" pitchFamily="34" charset="0"/>
              </a:rPr>
              <a:t>Esta</a:t>
            </a:r>
            <a:r>
              <a:rPr sz="2000" spc="-5" dirty="0">
                <a:latin typeface="Tahoma" panose="020B0604030504040204" pitchFamily="34" charset="0"/>
                <a:ea typeface="Tahoma" panose="020B0604030504040204" pitchFamily="34" charset="0"/>
                <a:cs typeface="Tahoma" panose="020B0604030504040204" pitchFamily="34" charset="0"/>
              </a:rPr>
              <a:t> </a:t>
            </a:r>
            <a:r>
              <a:rPr sz="2000" spc="-5" dirty="0" err="1" smtClean="0">
                <a:latin typeface="Tahoma" panose="020B0604030504040204" pitchFamily="34" charset="0"/>
                <a:ea typeface="Tahoma" panose="020B0604030504040204" pitchFamily="34" charset="0"/>
                <a:cs typeface="Tahoma" panose="020B0604030504040204" pitchFamily="34" charset="0"/>
              </a:rPr>
              <a:t>permitida</a:t>
            </a:r>
            <a:r>
              <a:rPr sz="2000" spc="-5" dirty="0" smtClean="0">
                <a:latin typeface="Tahoma" panose="020B0604030504040204" pitchFamily="34" charset="0"/>
                <a:ea typeface="Tahoma" panose="020B0604030504040204" pitchFamily="34" charset="0"/>
                <a:cs typeface="Tahoma" panose="020B0604030504040204" pitchFamily="34" charset="0"/>
              </a:rPr>
              <a:t> a </a:t>
            </a:r>
            <a:r>
              <a:rPr sz="2000" spc="-5" dirty="0" err="1" smtClean="0">
                <a:latin typeface="Tahoma" panose="020B0604030504040204" pitchFamily="34" charset="0"/>
                <a:ea typeface="Tahoma" panose="020B0604030504040204" pitchFamily="34" charset="0"/>
                <a:cs typeface="Tahoma" panose="020B0604030504040204" pitchFamily="34" charset="0"/>
              </a:rPr>
              <a:t>menos</a:t>
            </a:r>
            <a:r>
              <a:rPr sz="2000" spc="-5" dirty="0" smtClean="0">
                <a:latin typeface="Tahoma" panose="020B0604030504040204" pitchFamily="34" charset="0"/>
                <a:ea typeface="Tahoma" panose="020B0604030504040204" pitchFamily="34" charset="0"/>
                <a:cs typeface="Tahoma" panose="020B0604030504040204" pitchFamily="34" charset="0"/>
              </a:rPr>
              <a:t> bases </a:t>
            </a:r>
            <a:r>
              <a:rPr sz="2000" spc="-5" dirty="0" err="1" smtClean="0">
                <a:latin typeface="Tahoma" panose="020B0604030504040204" pitchFamily="34" charset="0"/>
                <a:ea typeface="Tahoma" panose="020B0604030504040204" pitchFamily="34" charset="0"/>
                <a:cs typeface="Tahoma" panose="020B0604030504040204" pitchFamily="34" charset="0"/>
              </a:rPr>
              <a:t>digan</a:t>
            </a:r>
            <a:r>
              <a:rPr sz="2000" spc="-5" dirty="0" smtClean="0">
                <a:latin typeface="Tahoma" panose="020B0604030504040204" pitchFamily="34" charset="0"/>
                <a:ea typeface="Tahoma" panose="020B0604030504040204" pitchFamily="34" charset="0"/>
                <a:cs typeface="Tahoma" panose="020B0604030504040204" pitchFamily="34" charset="0"/>
              </a:rPr>
              <a:t> lo </a:t>
            </a:r>
            <a:r>
              <a:rPr sz="2000" spc="-5" dirty="0" err="1" smtClean="0">
                <a:latin typeface="Tahoma" panose="020B0604030504040204" pitchFamily="34" charset="0"/>
                <a:ea typeface="Tahoma" panose="020B0604030504040204" pitchFamily="34" charset="0"/>
                <a:cs typeface="Tahoma" panose="020B0604030504040204" pitchFamily="34" charset="0"/>
              </a:rPr>
              <a:t>contrario</a:t>
            </a:r>
            <a:r>
              <a:rPr sz="2000" spc="-5" dirty="0" smtClean="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(servicios especiales  intuito</a:t>
            </a:r>
            <a:r>
              <a:rPr sz="2000" spc="-10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persona</a:t>
            </a:r>
            <a:r>
              <a:rPr sz="2000" spc="-5" dirty="0" smtClean="0">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2165730" y="710025"/>
            <a:ext cx="4812030" cy="492443"/>
          </a:xfrm>
          <a:prstGeom prst="rect">
            <a:avLst/>
          </a:prstGeom>
        </p:spPr>
        <p:txBody>
          <a:bodyPr vert="horz" wrap="square" lIns="0" tIns="0" rIns="0" bIns="0" rtlCol="0">
            <a:spAutoFit/>
          </a:bodyPr>
          <a:lstStyle/>
          <a:p>
            <a:pPr marL="12700">
              <a:lnSpc>
                <a:spcPct val="100000"/>
              </a:lnSpc>
            </a:pPr>
            <a:r>
              <a:rPr sz="3200" b="1" spc="-5" dirty="0">
                <a:latin typeface="Tahoma" panose="020B0604030504040204" pitchFamily="34" charset="0"/>
                <a:ea typeface="Tahoma" panose="020B0604030504040204" pitchFamily="34" charset="0"/>
                <a:cs typeface="Tahoma" panose="020B0604030504040204" pitchFamily="34" charset="0"/>
              </a:rPr>
              <a:t>Clausulas</a:t>
            </a:r>
            <a:r>
              <a:rPr sz="3200" b="1" spc="-60" dirty="0">
                <a:latin typeface="Tahoma" panose="020B0604030504040204" pitchFamily="34" charset="0"/>
                <a:ea typeface="Tahoma" panose="020B0604030504040204" pitchFamily="34" charset="0"/>
                <a:cs typeface="Tahoma" panose="020B0604030504040204" pitchFamily="34" charset="0"/>
              </a:rPr>
              <a:t> </a:t>
            </a:r>
            <a:r>
              <a:rPr sz="3200" b="1" spc="-5" dirty="0">
                <a:latin typeface="Tahoma" panose="020B0604030504040204" pitchFamily="34" charset="0"/>
                <a:ea typeface="Tahoma" panose="020B0604030504040204" pitchFamily="34" charset="0"/>
                <a:cs typeface="Tahoma" panose="020B0604030504040204" pitchFamily="34" charset="0"/>
              </a:rPr>
              <a:t>especiales</a:t>
            </a:r>
            <a:endParaRPr sz="3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2302780"/>
            <a:ext cx="8279130" cy="2385268"/>
          </a:xfrm>
          <a:prstGeom prst="rect">
            <a:avLst/>
          </a:prstGeom>
        </p:spPr>
        <p:txBody>
          <a:bodyPr vert="horz" wrap="square" lIns="0" tIns="0" rIns="0" bIns="0" rtlCol="0">
            <a:spAutoFit/>
          </a:bodyPr>
          <a:lstStyle/>
          <a:p>
            <a:pPr marL="12700" marR="303530" algn="just">
              <a:lnSpc>
                <a:spcPct val="100000"/>
              </a:lnSpc>
            </a:pPr>
            <a:r>
              <a:rPr sz="2000" dirty="0">
                <a:latin typeface="Tahoma" panose="020B0604030504040204" pitchFamily="34" charset="0"/>
                <a:ea typeface="Tahoma" panose="020B0604030504040204" pitchFamily="34" charset="0"/>
                <a:cs typeface="Tahoma" panose="020B0604030504040204" pitchFamily="34" charset="0"/>
              </a:rPr>
              <a:t>•Debe </a:t>
            </a:r>
            <a:r>
              <a:rPr sz="2000" spc="-5" dirty="0">
                <a:latin typeface="Tahoma" panose="020B0604030504040204" pitchFamily="34" charset="0"/>
                <a:ea typeface="Tahoma" panose="020B0604030504040204" pitchFamily="34" charset="0"/>
                <a:cs typeface="Tahoma" panose="020B0604030504040204" pitchFamily="34" charset="0"/>
              </a:rPr>
              <a:t>contener </a:t>
            </a:r>
            <a:r>
              <a:rPr sz="2000" dirty="0">
                <a:latin typeface="Tahoma" panose="020B0604030504040204" pitchFamily="34" charset="0"/>
                <a:ea typeface="Tahoma" panose="020B0604030504040204" pitchFamily="34" charset="0"/>
                <a:cs typeface="Tahoma" panose="020B0604030504040204" pitchFamily="34" charset="0"/>
              </a:rPr>
              <a:t>el </a:t>
            </a:r>
            <a:r>
              <a:rPr sz="2000" spc="-5" dirty="0">
                <a:latin typeface="Tahoma" panose="020B0604030504040204" pitchFamily="34" charset="0"/>
                <a:ea typeface="Tahoma" panose="020B0604030504040204" pitchFamily="34" charset="0"/>
                <a:cs typeface="Tahoma" panose="020B0604030504040204" pitchFamily="34" charset="0"/>
              </a:rPr>
              <a:t>listado de </a:t>
            </a:r>
            <a:r>
              <a:rPr sz="2000" dirty="0">
                <a:latin typeface="Tahoma" panose="020B0604030504040204" pitchFamily="34" charset="0"/>
                <a:ea typeface="Tahoma" panose="020B0604030504040204" pitchFamily="34" charset="0"/>
                <a:cs typeface="Tahoma" panose="020B0604030504040204" pitchFamily="34" charset="0"/>
              </a:rPr>
              <a:t>los </a:t>
            </a:r>
            <a:r>
              <a:rPr sz="2000" spc="-5" dirty="0">
                <a:latin typeface="Tahoma" panose="020B0604030504040204" pitchFamily="34" charset="0"/>
                <a:ea typeface="Tahoma" panose="020B0604030504040204" pitchFamily="34" charset="0"/>
                <a:cs typeface="Tahoma" panose="020B0604030504040204" pitchFamily="34" charset="0"/>
              </a:rPr>
              <a:t>bienes </a:t>
            </a:r>
            <a:r>
              <a:rPr sz="2000" dirty="0">
                <a:latin typeface="Tahoma" panose="020B0604030504040204" pitchFamily="34" charset="0"/>
                <a:ea typeface="Tahoma" panose="020B0604030504040204" pitchFamily="34" charset="0"/>
                <a:cs typeface="Tahoma" panose="020B0604030504040204" pitchFamily="34" charset="0"/>
              </a:rPr>
              <a:t>y servicios a </a:t>
            </a:r>
            <a:r>
              <a:rPr sz="2000" spc="-5" dirty="0">
                <a:latin typeface="Tahoma" panose="020B0604030504040204" pitchFamily="34" charset="0"/>
                <a:ea typeface="Tahoma" panose="020B0604030504040204" pitchFamily="34" charset="0"/>
                <a:cs typeface="Tahoma" panose="020B0604030504040204" pitchFamily="34" charset="0"/>
              </a:rPr>
              <a:t>contratar  durante cada </a:t>
            </a:r>
            <a:r>
              <a:rPr sz="2000" dirty="0">
                <a:latin typeface="Tahoma" panose="020B0604030504040204" pitchFamily="34" charset="0"/>
                <a:ea typeface="Tahoma" panose="020B0604030504040204" pitchFamily="34" charset="0"/>
                <a:cs typeface="Tahoma" panose="020B0604030504040204" pitchFamily="34" charset="0"/>
              </a:rPr>
              <a:t>mes </a:t>
            </a:r>
            <a:r>
              <a:rPr sz="2000" spc="-5" dirty="0">
                <a:latin typeface="Tahoma" panose="020B0604030504040204" pitchFamily="34" charset="0"/>
                <a:ea typeface="Tahoma" panose="020B0604030504040204" pitchFamily="34" charset="0"/>
                <a:cs typeface="Tahoma" panose="020B0604030504040204" pitchFamily="34" charset="0"/>
              </a:rPr>
              <a:t>del año, indicación especificación, cantidad,  valor estimado, </a:t>
            </a:r>
            <a:r>
              <a:rPr sz="2000" dirty="0">
                <a:latin typeface="Tahoma" panose="020B0604030504040204" pitchFamily="34" charset="0"/>
                <a:ea typeface="Tahoma" panose="020B0604030504040204" pitchFamily="34" charset="0"/>
                <a:cs typeface="Tahoma" panose="020B0604030504040204" pitchFamily="34" charset="0"/>
              </a:rPr>
              <a:t>el </a:t>
            </a:r>
            <a:r>
              <a:rPr sz="2000" spc="-5" dirty="0">
                <a:latin typeface="Tahoma" panose="020B0604030504040204" pitchFamily="34" charset="0"/>
                <a:ea typeface="Tahoma" panose="020B0604030504040204" pitchFamily="34" charset="0"/>
                <a:cs typeface="Tahoma" panose="020B0604030504040204" pitchFamily="34" charset="0"/>
              </a:rPr>
              <a:t>proceso por </a:t>
            </a:r>
            <a:r>
              <a:rPr sz="2000" dirty="0">
                <a:latin typeface="Tahoma" panose="020B0604030504040204" pitchFamily="34" charset="0"/>
                <a:ea typeface="Tahoma" panose="020B0604030504040204" pitchFamily="34" charset="0"/>
                <a:cs typeface="Tahoma" panose="020B0604030504040204" pitchFamily="34" charset="0"/>
              </a:rPr>
              <a:t>el </a:t>
            </a:r>
            <a:r>
              <a:rPr sz="2000" spc="-5" dirty="0">
                <a:latin typeface="Tahoma" panose="020B0604030504040204" pitchFamily="34" charset="0"/>
                <a:ea typeface="Tahoma" panose="020B0604030504040204" pitchFamily="34" charset="0"/>
                <a:cs typeface="Tahoma" panose="020B0604030504040204" pitchFamily="34" charset="0"/>
              </a:rPr>
              <a:t>que </a:t>
            </a:r>
            <a:r>
              <a:rPr sz="2000" dirty="0">
                <a:latin typeface="Tahoma" panose="020B0604030504040204" pitchFamily="34" charset="0"/>
                <a:ea typeface="Tahoma" panose="020B0604030504040204" pitchFamily="34" charset="0"/>
                <a:cs typeface="Tahoma" panose="020B0604030504040204" pitchFamily="34" charset="0"/>
              </a:rPr>
              <a:t>se </a:t>
            </a:r>
            <a:r>
              <a:rPr sz="2000" spc="-5" dirty="0">
                <a:latin typeface="Tahoma" panose="020B0604030504040204" pitchFamily="34" charset="0"/>
                <a:ea typeface="Tahoma" panose="020B0604030504040204" pitchFamily="34" charset="0"/>
                <a:cs typeface="Tahoma" panose="020B0604030504040204" pitchFamily="34" charset="0"/>
              </a:rPr>
              <a:t>adquirirá </a:t>
            </a:r>
            <a:r>
              <a:rPr sz="2000" dirty="0">
                <a:latin typeface="Tahoma" panose="020B0604030504040204" pitchFamily="34" charset="0"/>
                <a:ea typeface="Tahoma" panose="020B0604030504040204" pitchFamily="34" charset="0"/>
                <a:cs typeface="Tahoma" panose="020B0604030504040204" pitchFamily="34" charset="0"/>
              </a:rPr>
              <a:t>y la </a:t>
            </a:r>
            <a:r>
              <a:rPr sz="2000" spc="-5" dirty="0">
                <a:latin typeface="Tahoma" panose="020B0604030504040204" pitchFamily="34" charset="0"/>
                <a:ea typeface="Tahoma" panose="020B0604030504040204" pitchFamily="34" charset="0"/>
                <a:cs typeface="Tahoma" panose="020B0604030504040204" pitchFamily="34" charset="0"/>
              </a:rPr>
              <a:t>fecha  aproximada de</a:t>
            </a:r>
            <a:r>
              <a:rPr sz="2000" spc="-3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compra.</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pPr>
            <a:r>
              <a:rPr sz="2000" dirty="0">
                <a:latin typeface="Tahoma" panose="020B0604030504040204" pitchFamily="34" charset="0"/>
                <a:ea typeface="Tahoma" panose="020B0604030504040204" pitchFamily="34" charset="0"/>
                <a:cs typeface="Tahoma" panose="020B0604030504040204" pitchFamily="34" charset="0"/>
              </a:rPr>
              <a:t>•</a:t>
            </a:r>
            <a:r>
              <a:rPr lang="es-CL" sz="2000" dirty="0">
                <a:latin typeface="Tahoma" panose="020B0604030504040204" pitchFamily="34" charset="0"/>
                <a:ea typeface="Tahoma" panose="020B0604030504040204" pitchFamily="34" charset="0"/>
                <a:cs typeface="Tahoma" panose="020B0604030504040204" pitchFamily="34" charset="0"/>
              </a:rPr>
              <a:t>Absolutamente Flexible.</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pPr>
            <a:r>
              <a:rPr sz="2000" spc="-5" dirty="0">
                <a:latin typeface="Tahoma" panose="020B0604030504040204" pitchFamily="34" charset="0"/>
                <a:ea typeface="Tahoma" panose="020B0604030504040204" pitchFamily="34" charset="0"/>
                <a:cs typeface="Tahoma" panose="020B0604030504040204" pitchFamily="34" charset="0"/>
              </a:rPr>
              <a:t>•</a:t>
            </a:r>
            <a:r>
              <a:rPr sz="2000" spc="-5" dirty="0" err="1">
                <a:latin typeface="Tahoma" panose="020B0604030504040204" pitchFamily="34" charset="0"/>
                <a:ea typeface="Tahoma" panose="020B0604030504040204" pitchFamily="34" charset="0"/>
                <a:cs typeface="Tahoma" panose="020B0604030504040204" pitchFamily="34" charset="0"/>
              </a:rPr>
              <a:t>Publicación</a:t>
            </a:r>
            <a:r>
              <a:rPr sz="2000" spc="-5" dirty="0">
                <a:latin typeface="Tahoma" panose="020B0604030504040204" pitchFamily="34" charset="0"/>
                <a:ea typeface="Tahoma" panose="020B0604030504040204" pitchFamily="34" charset="0"/>
                <a:cs typeface="Tahoma" panose="020B0604030504040204" pitchFamily="34" charset="0"/>
              </a:rPr>
              <a:t> </a:t>
            </a:r>
            <a:r>
              <a:rPr lang="es-CL" sz="2000" spc="-5" dirty="0">
                <a:latin typeface="Tahoma" panose="020B0604030504040204" pitchFamily="34" charset="0"/>
                <a:ea typeface="Tahoma" panose="020B0604030504040204" pitchFamily="34" charset="0"/>
                <a:cs typeface="Tahoma" panose="020B0604030504040204" pitchFamily="34" charset="0"/>
              </a:rPr>
              <a:t>y Modificaciones </a:t>
            </a:r>
            <a:r>
              <a:rPr sz="2000" dirty="0" err="1">
                <a:latin typeface="Tahoma" panose="020B0604030504040204" pitchFamily="34" charset="0"/>
                <a:ea typeface="Tahoma" panose="020B0604030504040204" pitchFamily="34" charset="0"/>
                <a:cs typeface="Tahoma" panose="020B0604030504040204" pitchFamily="34" charset="0"/>
              </a:rPr>
              <a:t>en</a:t>
            </a:r>
            <a:r>
              <a:rPr sz="2000" dirty="0">
                <a:latin typeface="Tahoma" panose="020B0604030504040204" pitchFamily="34" charset="0"/>
                <a:ea typeface="Tahoma" panose="020B0604030504040204" pitchFamily="34" charset="0"/>
                <a:cs typeface="Tahoma" panose="020B0604030504040204" pitchFamily="34" charset="0"/>
              </a:rPr>
              <a:t> forma y </a:t>
            </a:r>
            <a:r>
              <a:rPr sz="2000" spc="-5" dirty="0">
                <a:latin typeface="Tahoma" panose="020B0604030504040204" pitchFamily="34" charset="0"/>
                <a:ea typeface="Tahoma" panose="020B0604030504040204" pitchFamily="34" charset="0"/>
                <a:cs typeface="Tahoma" panose="020B0604030504040204" pitchFamily="34" charset="0"/>
              </a:rPr>
              <a:t>plazos establece </a:t>
            </a:r>
            <a:r>
              <a:rPr sz="2000" dirty="0">
                <a:latin typeface="Tahoma" panose="020B0604030504040204" pitchFamily="34" charset="0"/>
                <a:ea typeface="Tahoma" panose="020B0604030504040204" pitchFamily="34" charset="0"/>
                <a:cs typeface="Tahoma" panose="020B0604030504040204" pitchFamily="34" charset="0"/>
              </a:rPr>
              <a:t>Dirección </a:t>
            </a:r>
            <a:r>
              <a:rPr sz="2000" spc="-5" dirty="0">
                <a:latin typeface="Tahoma" panose="020B0604030504040204" pitchFamily="34" charset="0"/>
                <a:ea typeface="Tahoma" panose="020B0604030504040204" pitchFamily="34" charset="0"/>
                <a:cs typeface="Tahoma" panose="020B0604030504040204" pitchFamily="34" charset="0"/>
              </a:rPr>
              <a:t>de</a:t>
            </a:r>
            <a:r>
              <a:rPr sz="2000" spc="6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Compras.</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pP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1809114" y="710025"/>
            <a:ext cx="5523230" cy="492443"/>
          </a:xfrm>
          <a:prstGeom prst="rect">
            <a:avLst/>
          </a:prstGeom>
        </p:spPr>
        <p:txBody>
          <a:bodyPr vert="horz" wrap="square" lIns="0" tIns="0" rIns="0" bIns="0" rtlCol="0">
            <a:spAutoFit/>
          </a:bodyPr>
          <a:lstStyle/>
          <a:p>
            <a:pPr marL="12700">
              <a:lnSpc>
                <a:spcPct val="100000"/>
              </a:lnSpc>
            </a:pPr>
            <a:r>
              <a:rPr sz="3200" b="1" dirty="0">
                <a:latin typeface="Tahoma" panose="020B0604030504040204" pitchFamily="34" charset="0"/>
                <a:ea typeface="Tahoma" panose="020B0604030504040204" pitchFamily="34" charset="0"/>
                <a:cs typeface="Tahoma" panose="020B0604030504040204" pitchFamily="34" charset="0"/>
              </a:rPr>
              <a:t>Plan </a:t>
            </a:r>
            <a:r>
              <a:rPr sz="3200" b="1" spc="-5" dirty="0">
                <a:latin typeface="Tahoma" panose="020B0604030504040204" pitchFamily="34" charset="0"/>
                <a:ea typeface="Tahoma" panose="020B0604030504040204" pitchFamily="34" charset="0"/>
                <a:cs typeface="Tahoma" panose="020B0604030504040204" pitchFamily="34" charset="0"/>
              </a:rPr>
              <a:t>Anual de</a:t>
            </a:r>
            <a:r>
              <a:rPr sz="3200" b="1" spc="-40" dirty="0">
                <a:latin typeface="Tahoma" panose="020B0604030504040204" pitchFamily="34" charset="0"/>
                <a:ea typeface="Tahoma" panose="020B0604030504040204" pitchFamily="34" charset="0"/>
                <a:cs typeface="Tahoma" panose="020B0604030504040204" pitchFamily="34" charset="0"/>
              </a:rPr>
              <a:t> </a:t>
            </a:r>
            <a:r>
              <a:rPr sz="3200" b="1" spc="-5" dirty="0">
                <a:latin typeface="Tahoma" panose="020B0604030504040204" pitchFamily="34" charset="0"/>
                <a:ea typeface="Tahoma" panose="020B0604030504040204" pitchFamily="34" charset="0"/>
                <a:cs typeface="Tahoma" panose="020B0604030504040204" pitchFamily="34" charset="0"/>
              </a:rPr>
              <a:t>Compras</a:t>
            </a:r>
            <a:endParaRPr sz="3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3845" y="415143"/>
            <a:ext cx="7886700" cy="1226796"/>
          </a:xfrm>
          <a:prstGeom prst="rect">
            <a:avLst/>
          </a:prstGeom>
        </p:spPr>
        <p:txBody>
          <a:bodyPr vert="horz" wrap="square" lIns="0" tIns="117651" rIns="0" bIns="0" rtlCol="0">
            <a:spAutoFit/>
          </a:bodyPr>
          <a:lstStyle/>
          <a:p>
            <a:pPr marL="1583690" marR="5080" indent="-698500">
              <a:lnSpc>
                <a:spcPct val="100000"/>
              </a:lnSpc>
            </a:pPr>
            <a:r>
              <a:rPr sz="3600" spc="-5" dirty="0">
                <a:latin typeface="Tahoma" panose="020B0604030504040204" pitchFamily="34" charset="0"/>
                <a:ea typeface="Tahoma" panose="020B0604030504040204" pitchFamily="34" charset="0"/>
                <a:cs typeface="Tahoma" panose="020B0604030504040204" pitchFamily="34" charset="0"/>
              </a:rPr>
              <a:t>Causales secreto </a:t>
            </a:r>
            <a:r>
              <a:rPr sz="3600" dirty="0">
                <a:latin typeface="Tahoma" panose="020B0604030504040204" pitchFamily="34" charset="0"/>
                <a:ea typeface="Tahoma" panose="020B0604030504040204" pitchFamily="34" charset="0"/>
                <a:cs typeface="Tahoma" panose="020B0604030504040204" pitchFamily="34" charset="0"/>
              </a:rPr>
              <a:t>o </a:t>
            </a:r>
            <a:r>
              <a:rPr sz="3600" spc="-5" dirty="0">
                <a:latin typeface="Tahoma" panose="020B0604030504040204" pitchFamily="34" charset="0"/>
                <a:ea typeface="Tahoma" panose="020B0604030504040204" pitchFamily="34" charset="0"/>
                <a:cs typeface="Tahoma" panose="020B0604030504040204" pitchFamily="34" charset="0"/>
              </a:rPr>
              <a:t>reserva de </a:t>
            </a:r>
            <a:r>
              <a:rPr sz="3600" dirty="0">
                <a:latin typeface="Tahoma" panose="020B0604030504040204" pitchFamily="34" charset="0"/>
                <a:ea typeface="Tahoma" panose="020B0604030504040204" pitchFamily="34" charset="0"/>
                <a:cs typeface="Tahoma" panose="020B0604030504040204" pitchFamily="34" charset="0"/>
              </a:rPr>
              <a:t>la  </a:t>
            </a:r>
            <a:r>
              <a:rPr sz="3600" spc="-5" dirty="0">
                <a:latin typeface="Tahoma" panose="020B0604030504040204" pitchFamily="34" charset="0"/>
                <a:ea typeface="Tahoma" panose="020B0604030504040204" pitchFamily="34" charset="0"/>
                <a:cs typeface="Tahoma" panose="020B0604030504040204" pitchFamily="34" charset="0"/>
              </a:rPr>
              <a:t>información (Art. </a:t>
            </a:r>
            <a:r>
              <a:rPr sz="3600" dirty="0">
                <a:latin typeface="Tahoma" panose="020B0604030504040204" pitchFamily="34" charset="0"/>
                <a:ea typeface="Tahoma" panose="020B0604030504040204" pitchFamily="34" charset="0"/>
                <a:cs typeface="Tahoma" panose="020B0604030504040204" pitchFamily="34" charset="0"/>
              </a:rPr>
              <a:t>21</a:t>
            </a:r>
            <a:r>
              <a:rPr sz="3600" spc="-5" dirty="0">
                <a:latin typeface="Tahoma" panose="020B0604030504040204" pitchFamily="34" charset="0"/>
                <a:ea typeface="Tahoma" panose="020B0604030504040204" pitchFamily="34" charset="0"/>
                <a:cs typeface="Tahoma" panose="020B0604030504040204" pitchFamily="34" charset="0"/>
              </a:rPr>
              <a:t>)</a:t>
            </a:r>
            <a:endParaRPr sz="36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762000" y="1966247"/>
            <a:ext cx="7886700" cy="4476610"/>
          </a:xfrm>
          <a:prstGeom prst="rect">
            <a:avLst/>
          </a:prstGeom>
        </p:spPr>
        <p:txBody>
          <a:bodyPr vert="horz" wrap="square" lIns="0" tIns="0" rIns="0" bIns="0" rtlCol="0">
            <a:spAutoFit/>
          </a:bodyPr>
          <a:lstStyle/>
          <a:p>
            <a:pPr marL="12700" algn="just">
              <a:lnSpc>
                <a:spcPct val="100000"/>
              </a:lnSpc>
              <a:buClr>
                <a:srgbClr val="94C600"/>
              </a:buClr>
              <a:tabLst>
                <a:tab pos="286385" algn="l"/>
                <a:tab pos="287020" algn="l"/>
              </a:tabLst>
            </a:pPr>
            <a:r>
              <a:rPr sz="2400" b="1" i="1" spc="-10" dirty="0">
                <a:solidFill>
                  <a:srgbClr val="3E3D2D"/>
                </a:solidFill>
                <a:latin typeface="Tahoma" panose="020B0604030504040204" pitchFamily="34" charset="0"/>
                <a:ea typeface="Tahoma" panose="020B0604030504040204" pitchFamily="34" charset="0"/>
                <a:cs typeface="Tahoma" panose="020B0604030504040204" pitchFamily="34" charset="0"/>
              </a:rPr>
              <a:t>Temporal:</a:t>
            </a:r>
            <a:endParaRPr sz="2400" dirty="0">
              <a:latin typeface="Tahoma" panose="020B0604030504040204" pitchFamily="34" charset="0"/>
              <a:ea typeface="Tahoma" panose="020B0604030504040204" pitchFamily="34" charset="0"/>
              <a:cs typeface="Tahoma" panose="020B0604030504040204" pitchFamily="34" charset="0"/>
            </a:endParaRPr>
          </a:p>
          <a:p>
            <a:pPr marL="12700" marR="1090295" algn="just">
              <a:lnSpc>
                <a:spcPct val="80000"/>
              </a:lnSpc>
              <a:spcBef>
                <a:spcPts val="455"/>
              </a:spcBef>
              <a:buClr>
                <a:srgbClr val="94C600"/>
              </a:buClr>
              <a:tabLst>
                <a:tab pos="286385" algn="l"/>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•5 años de reserva, desde la notificación que la declara,  prorrogable una vez por 5 años</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mas.</a:t>
            </a:r>
            <a:endParaRPr sz="2400" dirty="0">
              <a:latin typeface="Tahoma" panose="020B0604030504040204" pitchFamily="34" charset="0"/>
              <a:ea typeface="Tahoma" panose="020B0604030504040204" pitchFamily="34" charset="0"/>
              <a:cs typeface="Tahoma" panose="020B0604030504040204" pitchFamily="34" charset="0"/>
            </a:endParaRPr>
          </a:p>
          <a:p>
            <a:pPr marL="12700" marR="222250" algn="just">
              <a:lnSpc>
                <a:spcPct val="80000"/>
              </a:lnSpc>
              <a:spcBef>
                <a:spcPts val="455"/>
              </a:spcBef>
              <a:buClr>
                <a:srgbClr val="94C600"/>
              </a:buClr>
              <a:tabLst>
                <a:tab pos="286385" algn="l"/>
                <a:tab pos="287020" algn="l"/>
              </a:tabLst>
            </a:pPr>
            <a:r>
              <a:rPr sz="2400" spc="-10" dirty="0">
                <a:solidFill>
                  <a:srgbClr val="3E3D2D"/>
                </a:solidFill>
                <a:latin typeface="Tahoma" panose="020B0604030504040204" pitchFamily="34" charset="0"/>
                <a:ea typeface="Tahoma" panose="020B0604030504040204" pitchFamily="34" charset="0"/>
                <a:cs typeface="Tahoma" panose="020B0604030504040204" pitchFamily="34" charset="0"/>
              </a:rPr>
              <a:t>•Actos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que </a:t>
            </a:r>
            <a:r>
              <a:rPr sz="2400" spc="-10" dirty="0">
                <a:solidFill>
                  <a:srgbClr val="3E3D2D"/>
                </a:solidFill>
                <a:latin typeface="Tahoma" panose="020B0604030504040204" pitchFamily="34" charset="0"/>
                <a:ea typeface="Tahoma" panose="020B0604030504040204" pitchFamily="34" charset="0"/>
                <a:cs typeface="Tahoma" panose="020B0604030504040204" pitchFamily="34" charset="0"/>
              </a:rPr>
              <a:t>Ley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quórum calificado </a:t>
            </a:r>
            <a:r>
              <a:rPr sz="2400" spc="-10" dirty="0">
                <a:solidFill>
                  <a:srgbClr val="3E3D2D"/>
                </a:solidFill>
                <a:latin typeface="Tahoma" panose="020B0604030504040204" pitchFamily="34" charset="0"/>
                <a:ea typeface="Tahoma" panose="020B0604030504040204" pitchFamily="34" charset="0"/>
                <a:cs typeface="Tahoma" panose="020B0604030504040204" pitchFamily="34" charset="0"/>
              </a:rPr>
              <a:t>reserve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hasta que otra </a:t>
            </a:r>
            <a:r>
              <a:rPr sz="2400" spc="-10" dirty="0">
                <a:solidFill>
                  <a:srgbClr val="3E3D2D"/>
                </a:solidFill>
                <a:latin typeface="Tahoma" panose="020B0604030504040204" pitchFamily="34" charset="0"/>
                <a:ea typeface="Tahoma" panose="020B0604030504040204" pitchFamily="34" charset="0"/>
                <a:cs typeface="Tahoma" panose="020B0604030504040204" pitchFamily="34" charset="0"/>
              </a:rPr>
              <a:t>Ley  misma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jerarquía quite</a:t>
            </a:r>
            <a:r>
              <a:rPr sz="2400" spc="1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restricción.</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35"/>
              </a:spcBef>
              <a:buClr>
                <a:srgbClr val="94C600"/>
              </a:buClr>
              <a:buFont typeface="Symbol"/>
              <a:buChar char=""/>
            </a:pP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Indefinida: </a:t>
            </a:r>
            <a:r>
              <a:rPr sz="2400" b="1" spc="-35" dirty="0">
                <a:solidFill>
                  <a:srgbClr val="3E3D2D"/>
                </a:solidFill>
                <a:latin typeface="Tahoma" panose="020B0604030504040204" pitchFamily="34" charset="0"/>
                <a:ea typeface="Tahoma" panose="020B0604030504040204" pitchFamily="34" charset="0"/>
                <a:cs typeface="Tahoma" panose="020B0604030504040204" pitchFamily="34" charset="0"/>
              </a:rPr>
              <a:t>Todo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acto que tenga relación</a:t>
            </a:r>
            <a:r>
              <a:rPr sz="2400" b="1" spc="12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con:</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•Defensa nacional y</a:t>
            </a:r>
            <a:r>
              <a:rPr sz="2400" spc="2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territorial</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•Afecte derecho de las</a:t>
            </a:r>
            <a:r>
              <a:rPr sz="2400" spc="3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personas.</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•Seguridad</a:t>
            </a:r>
            <a:r>
              <a:rPr sz="2400" spc="-3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nacional.</a:t>
            </a:r>
            <a:r>
              <a:rPr lang="es-MX"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Interés</a:t>
            </a:r>
            <a:r>
              <a:rPr sz="2400" spc="-5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nacional.</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80000"/>
              </a:lnSpc>
              <a:spcBef>
                <a:spcPts val="450"/>
              </a:spcBef>
              <a:buClr>
                <a:srgbClr val="94C600"/>
              </a:buClr>
              <a:tabLst>
                <a:tab pos="286385" algn="l"/>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•Cuando </a:t>
            </a:r>
            <a:r>
              <a:rPr sz="2400" spc="-10" dirty="0">
                <a:solidFill>
                  <a:srgbClr val="3E3D2D"/>
                </a:solidFill>
                <a:latin typeface="Tahoma" panose="020B0604030504040204" pitchFamily="34" charset="0"/>
                <a:ea typeface="Tahoma" panose="020B0604030504040204" pitchFamily="34" charset="0"/>
                <a:cs typeface="Tahoma" panose="020B0604030504040204" pitchFamily="34" charset="0"/>
              </a:rPr>
              <a:t>Ley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quórum calificado declara el </a:t>
            </a:r>
            <a:r>
              <a:rPr sz="2400" spc="-10" dirty="0">
                <a:solidFill>
                  <a:srgbClr val="3E3D2D"/>
                </a:solidFill>
                <a:latin typeface="Tahoma" panose="020B0604030504040204" pitchFamily="34" charset="0"/>
                <a:ea typeface="Tahoma" panose="020B0604030504040204" pitchFamily="34" charset="0"/>
                <a:cs typeface="Tahoma" panose="020B0604030504040204" pitchFamily="34" charset="0"/>
              </a:rPr>
              <a:t>secreto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o </a:t>
            </a:r>
            <a:r>
              <a:rPr sz="2400" spc="-10" dirty="0">
                <a:solidFill>
                  <a:srgbClr val="3E3D2D"/>
                </a:solidFill>
                <a:latin typeface="Tahoma" panose="020B0604030504040204" pitchFamily="34" charset="0"/>
                <a:ea typeface="Tahoma" panose="020B0604030504040204" pitchFamily="34" charset="0"/>
                <a:cs typeface="Tahoma" panose="020B0604030504040204" pitchFamily="34" charset="0"/>
              </a:rPr>
              <a:t>reserva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del  documento, según Art. 8 de la Constitución</a:t>
            </a:r>
            <a:r>
              <a:rPr sz="2400" spc="5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Política.</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9600" y="1219200"/>
            <a:ext cx="7543800" cy="3784434"/>
          </a:xfrm>
          <a:prstGeom prst="rect">
            <a:avLst/>
          </a:prstGeom>
        </p:spPr>
        <p:txBody>
          <a:bodyPr wrap="square">
            <a:spAutoFit/>
          </a:bodyPr>
          <a:lstStyle/>
          <a:p>
            <a:pPr marL="12700" algn="just" defTabSz="685800">
              <a:spcBef>
                <a:spcPct val="0"/>
              </a:spcBef>
            </a:pPr>
            <a:r>
              <a:rPr lang="es-CL" sz="3200" b="1" spc="-5" dirty="0">
                <a:latin typeface="Tahoma" panose="020B0604030504040204" pitchFamily="34" charset="0"/>
                <a:ea typeface="Tahoma" panose="020B0604030504040204" pitchFamily="34" charset="0"/>
                <a:cs typeface="Tahoma" panose="020B0604030504040204" pitchFamily="34" charset="0"/>
              </a:rPr>
              <a:t>Manual de Procedimiento</a:t>
            </a:r>
          </a:p>
          <a:p>
            <a:pPr algn="just">
              <a:lnSpc>
                <a:spcPct val="100000"/>
              </a:lnSpc>
              <a:spcBef>
                <a:spcPts val="20"/>
              </a:spcBef>
            </a:pPr>
            <a:endParaRPr lang="es-CL" sz="28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50000"/>
              </a:lnSpc>
            </a:pPr>
            <a:r>
              <a:rPr lang="es-CL" sz="2000" spc="-5" dirty="0">
                <a:latin typeface="Tahoma" panose="020B0604030504040204" pitchFamily="34" charset="0"/>
                <a:ea typeface="Tahoma" panose="020B0604030504040204" pitchFamily="34" charset="0"/>
                <a:cs typeface="Tahoma" panose="020B0604030504040204" pitchFamily="34" charset="0"/>
              </a:rPr>
              <a:t>Planificación de compras, selección de procediendo de compras, formulación de </a:t>
            </a:r>
            <a:r>
              <a:rPr lang="es-CL" sz="2000" dirty="0">
                <a:latin typeface="Tahoma" panose="020B0604030504040204" pitchFamily="34" charset="0"/>
                <a:ea typeface="Tahoma" panose="020B0604030504040204" pitchFamily="34" charset="0"/>
                <a:cs typeface="Tahoma" panose="020B0604030504040204" pitchFamily="34" charset="0"/>
              </a:rPr>
              <a:t>bases y  términos </a:t>
            </a:r>
            <a:r>
              <a:rPr lang="es-CL" sz="2000" spc="-5" dirty="0">
                <a:latin typeface="Tahoma" panose="020B0604030504040204" pitchFamily="34" charset="0"/>
                <a:ea typeface="Tahoma" panose="020B0604030504040204" pitchFamily="34" charset="0"/>
                <a:cs typeface="Tahoma" panose="020B0604030504040204" pitchFamily="34" charset="0"/>
              </a:rPr>
              <a:t>de referencia, criterios </a:t>
            </a:r>
            <a:r>
              <a:rPr lang="es-CL" sz="2000" dirty="0">
                <a:latin typeface="Tahoma" panose="020B0604030504040204" pitchFamily="34" charset="0"/>
                <a:ea typeface="Tahoma" panose="020B0604030504040204" pitchFamily="34" charset="0"/>
                <a:cs typeface="Tahoma" panose="020B0604030504040204" pitchFamily="34" charset="0"/>
              </a:rPr>
              <a:t>y </a:t>
            </a:r>
            <a:r>
              <a:rPr lang="es-CL" sz="2000" spc="-5" dirty="0">
                <a:latin typeface="Tahoma" panose="020B0604030504040204" pitchFamily="34" charset="0"/>
                <a:ea typeface="Tahoma" panose="020B0604030504040204" pitchFamily="34" charset="0"/>
                <a:cs typeface="Tahoma" panose="020B0604030504040204" pitchFamily="34" charset="0"/>
              </a:rPr>
              <a:t>mecanismo de </a:t>
            </a:r>
            <a:r>
              <a:rPr lang="es-CL" sz="2000" dirty="0">
                <a:latin typeface="Tahoma" panose="020B0604030504040204" pitchFamily="34" charset="0"/>
                <a:ea typeface="Tahoma" panose="020B0604030504040204" pitchFamily="34" charset="0"/>
                <a:cs typeface="Tahoma" panose="020B0604030504040204" pitchFamily="34" charset="0"/>
              </a:rPr>
              <a:t>evaluación, </a:t>
            </a:r>
            <a:r>
              <a:rPr lang="es-CL" sz="2000" spc="-5" dirty="0">
                <a:latin typeface="Tahoma" panose="020B0604030504040204" pitchFamily="34" charset="0"/>
                <a:ea typeface="Tahoma" panose="020B0604030504040204" pitchFamily="34" charset="0"/>
                <a:cs typeface="Tahoma" panose="020B0604030504040204" pitchFamily="34" charset="0"/>
              </a:rPr>
              <a:t>gestión de contrato, recepción  de </a:t>
            </a:r>
            <a:r>
              <a:rPr lang="es-CL" sz="2000" dirty="0">
                <a:latin typeface="Tahoma" panose="020B0604030504040204" pitchFamily="34" charset="0"/>
                <a:ea typeface="Tahoma" panose="020B0604030504040204" pitchFamily="34" charset="0"/>
                <a:cs typeface="Tahoma" panose="020B0604030504040204" pitchFamily="34" charset="0"/>
              </a:rPr>
              <a:t>bienes y </a:t>
            </a:r>
            <a:r>
              <a:rPr lang="es-CL" sz="2000" spc="-5" dirty="0">
                <a:latin typeface="Tahoma" panose="020B0604030504040204" pitchFamily="34" charset="0"/>
                <a:ea typeface="Tahoma" panose="020B0604030504040204" pitchFamily="34" charset="0"/>
                <a:cs typeface="Tahoma" panose="020B0604030504040204" pitchFamily="34" charset="0"/>
              </a:rPr>
              <a:t>servicios </a:t>
            </a:r>
            <a:r>
              <a:rPr lang="es-CL" sz="2000" dirty="0">
                <a:latin typeface="Tahoma" panose="020B0604030504040204" pitchFamily="34" charset="0"/>
                <a:ea typeface="Tahoma" panose="020B0604030504040204" pitchFamily="34" charset="0"/>
                <a:cs typeface="Tahoma" panose="020B0604030504040204" pitchFamily="34" charset="0"/>
              </a:rPr>
              <a:t>, </a:t>
            </a:r>
            <a:r>
              <a:rPr lang="es-CL" sz="2000" spc="-5" dirty="0">
                <a:latin typeface="Tahoma" panose="020B0604030504040204" pitchFamily="34" charset="0"/>
                <a:ea typeface="Tahoma" panose="020B0604030504040204" pitchFamily="34" charset="0"/>
                <a:cs typeface="Tahoma" panose="020B0604030504040204" pitchFamily="34" charset="0"/>
              </a:rPr>
              <a:t>procediendo de </a:t>
            </a:r>
            <a:r>
              <a:rPr lang="es-CL" sz="2000" dirty="0">
                <a:latin typeface="Tahoma" panose="020B0604030504040204" pitchFamily="34" charset="0"/>
                <a:ea typeface="Tahoma" panose="020B0604030504040204" pitchFamily="34" charset="0"/>
                <a:cs typeface="Tahoma" panose="020B0604030504040204" pitchFamily="34" charset="0"/>
              </a:rPr>
              <a:t>pago , autorizaciones internas, controles </a:t>
            </a:r>
            <a:r>
              <a:rPr lang="es-CL" sz="2000" spc="-5" dirty="0">
                <a:latin typeface="Tahoma" panose="020B0604030504040204" pitchFamily="34" charset="0"/>
                <a:ea typeface="Tahoma" panose="020B0604030504040204" pitchFamily="34" charset="0"/>
                <a:cs typeface="Tahoma" panose="020B0604030504040204" pitchFamily="34" charset="0"/>
              </a:rPr>
              <a:t>internos,  </a:t>
            </a:r>
            <a:r>
              <a:rPr lang="es-CL" sz="2000" dirty="0">
                <a:latin typeface="Tahoma" panose="020B0604030504040204" pitchFamily="34" charset="0"/>
                <a:ea typeface="Tahoma" panose="020B0604030504040204" pitchFamily="34" charset="0"/>
                <a:cs typeface="Tahoma" panose="020B0604030504040204" pitchFamily="34" charset="0"/>
              </a:rPr>
              <a:t>relativo a garantías, publicado en </a:t>
            </a:r>
            <a:r>
              <a:rPr lang="es-CL" sz="2000" spc="-5" dirty="0">
                <a:latin typeface="Tahoma" panose="020B0604030504040204" pitchFamily="34" charset="0"/>
                <a:ea typeface="Tahoma" panose="020B0604030504040204" pitchFamily="34" charset="0"/>
                <a:cs typeface="Tahoma" panose="020B0604030504040204" pitchFamily="34" charset="0"/>
              </a:rPr>
              <a:t>sistema </a:t>
            </a:r>
            <a:r>
              <a:rPr lang="es-CL" sz="2000" dirty="0">
                <a:latin typeface="Tahoma" panose="020B0604030504040204" pitchFamily="34" charset="0"/>
                <a:ea typeface="Tahoma" panose="020B0604030504040204" pitchFamily="34" charset="0"/>
                <a:cs typeface="Tahoma" panose="020B0604030504040204" pitchFamily="34" charset="0"/>
              </a:rPr>
              <a:t>y </a:t>
            </a:r>
            <a:r>
              <a:rPr lang="es-CL" sz="2000" spc="-5" dirty="0">
                <a:latin typeface="Tahoma" panose="020B0604030504040204" pitchFamily="34" charset="0"/>
                <a:ea typeface="Tahoma" panose="020B0604030504040204" pitchFamily="34" charset="0"/>
                <a:cs typeface="Tahoma" panose="020B0604030504040204" pitchFamily="34" charset="0"/>
              </a:rPr>
              <a:t>forma </a:t>
            </a:r>
            <a:r>
              <a:rPr lang="es-CL" sz="2000" dirty="0">
                <a:latin typeface="Tahoma" panose="020B0604030504040204" pitchFamily="34" charset="0"/>
                <a:ea typeface="Tahoma" panose="020B0604030504040204" pitchFamily="34" charset="0"/>
                <a:cs typeface="Tahoma" panose="020B0604030504040204" pitchFamily="34" charset="0"/>
              </a:rPr>
              <a:t>parte </a:t>
            </a:r>
            <a:r>
              <a:rPr lang="es-CL" sz="2000" spc="-5" dirty="0">
                <a:latin typeface="Tahoma" panose="020B0604030504040204" pitchFamily="34" charset="0"/>
                <a:ea typeface="Tahoma" panose="020B0604030504040204" pitchFamily="34" charset="0"/>
                <a:cs typeface="Tahoma" panose="020B0604030504040204" pitchFamily="34" charset="0"/>
              </a:rPr>
              <a:t>de </a:t>
            </a:r>
            <a:r>
              <a:rPr lang="es-CL" sz="2000" dirty="0">
                <a:latin typeface="Tahoma" panose="020B0604030504040204" pitchFamily="34" charset="0"/>
                <a:ea typeface="Tahoma" panose="020B0604030504040204" pitchFamily="34" charset="0"/>
                <a:cs typeface="Tahoma" panose="020B0604030504040204" pitchFamily="34" charset="0"/>
              </a:rPr>
              <a:t>la regulación interna </a:t>
            </a:r>
            <a:r>
              <a:rPr lang="es-CL" sz="2000" spc="-5" dirty="0">
                <a:latin typeface="Tahoma" panose="020B0604030504040204" pitchFamily="34" charset="0"/>
                <a:ea typeface="Tahoma" panose="020B0604030504040204" pitchFamily="34" charset="0"/>
                <a:cs typeface="Tahoma" panose="020B0604030504040204" pitchFamily="34" charset="0"/>
              </a:rPr>
              <a:t>de</a:t>
            </a:r>
            <a:r>
              <a:rPr lang="es-CL" sz="2000" spc="-135" dirty="0">
                <a:latin typeface="Tahoma" panose="020B0604030504040204" pitchFamily="34" charset="0"/>
                <a:ea typeface="Tahoma" panose="020B0604030504040204" pitchFamily="34" charset="0"/>
                <a:cs typeface="Tahoma" panose="020B0604030504040204" pitchFamily="34" charset="0"/>
              </a:rPr>
              <a:t> </a:t>
            </a:r>
            <a:r>
              <a:rPr lang="es-CL" sz="2000" spc="-5" dirty="0">
                <a:latin typeface="Tahoma" panose="020B0604030504040204" pitchFamily="34" charset="0"/>
                <a:ea typeface="Tahoma" panose="020B0604030504040204" pitchFamily="34" charset="0"/>
                <a:cs typeface="Tahoma" panose="020B0604030504040204" pitchFamily="34" charset="0"/>
              </a:rPr>
              <a:t>procesos.</a:t>
            </a:r>
            <a:endParaRPr lang="es-CL"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532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2829305" y="1709162"/>
            <a:ext cx="5468620" cy="774700"/>
          </a:xfrm>
          <a:custGeom>
            <a:avLst/>
            <a:gdLst/>
            <a:ahLst/>
            <a:cxnLst/>
            <a:rect l="l" t="t" r="r" b="b"/>
            <a:pathLst>
              <a:path w="5468620" h="774700">
                <a:moveTo>
                  <a:pt x="0" y="78092"/>
                </a:moveTo>
                <a:lnTo>
                  <a:pt x="19138" y="73634"/>
                </a:lnTo>
                <a:lnTo>
                  <a:pt x="76542" y="62471"/>
                </a:lnTo>
                <a:lnTo>
                  <a:pt x="174332" y="46850"/>
                </a:lnTo>
                <a:lnTo>
                  <a:pt x="238112" y="37934"/>
                </a:lnTo>
                <a:lnTo>
                  <a:pt x="312521" y="29006"/>
                </a:lnTo>
                <a:lnTo>
                  <a:pt x="395439" y="22313"/>
                </a:lnTo>
                <a:lnTo>
                  <a:pt x="491109" y="15621"/>
                </a:lnTo>
                <a:lnTo>
                  <a:pt x="595287" y="8928"/>
                </a:lnTo>
                <a:lnTo>
                  <a:pt x="712216" y="4470"/>
                </a:lnTo>
                <a:lnTo>
                  <a:pt x="839774" y="2235"/>
                </a:lnTo>
                <a:lnTo>
                  <a:pt x="977963" y="0"/>
                </a:lnTo>
                <a:lnTo>
                  <a:pt x="1126782" y="2235"/>
                </a:lnTo>
                <a:lnTo>
                  <a:pt x="1286243" y="6692"/>
                </a:lnTo>
                <a:lnTo>
                  <a:pt x="1458442" y="15621"/>
                </a:lnTo>
                <a:lnTo>
                  <a:pt x="1641284" y="26771"/>
                </a:lnTo>
                <a:lnTo>
                  <a:pt x="1834756" y="44627"/>
                </a:lnTo>
                <a:lnTo>
                  <a:pt x="2040978" y="64706"/>
                </a:lnTo>
                <a:lnTo>
                  <a:pt x="2259952" y="89242"/>
                </a:lnTo>
                <a:lnTo>
                  <a:pt x="2489568" y="118249"/>
                </a:lnTo>
                <a:lnTo>
                  <a:pt x="2731935" y="153949"/>
                </a:lnTo>
                <a:lnTo>
                  <a:pt x="2984931" y="194106"/>
                </a:lnTo>
                <a:lnTo>
                  <a:pt x="3250679" y="240957"/>
                </a:lnTo>
                <a:lnTo>
                  <a:pt x="3529190" y="296735"/>
                </a:lnTo>
                <a:lnTo>
                  <a:pt x="3820452" y="356984"/>
                </a:lnTo>
                <a:lnTo>
                  <a:pt x="4124464" y="423913"/>
                </a:lnTo>
                <a:lnTo>
                  <a:pt x="4441240" y="499770"/>
                </a:lnTo>
                <a:lnTo>
                  <a:pt x="4770780" y="582320"/>
                </a:lnTo>
                <a:lnTo>
                  <a:pt x="5113070" y="673798"/>
                </a:lnTo>
                <a:lnTo>
                  <a:pt x="5468112" y="774192"/>
                </a:lnTo>
              </a:path>
            </a:pathLst>
          </a:custGeom>
          <a:ln w="3175">
            <a:solidFill>
              <a:srgbClr val="FFFFFF"/>
            </a:solidFill>
          </a:ln>
        </p:spPr>
        <p:txBody>
          <a:bodyPr wrap="square" lIns="0" tIns="0" rIns="0" bIns="0" rtlCol="0"/>
          <a:lstStyle/>
          <a:p>
            <a:endParaRPr/>
          </a:p>
        </p:txBody>
      </p:sp>
      <p:sp>
        <p:nvSpPr>
          <p:cNvPr id="6" name="object 6"/>
          <p:cNvSpPr/>
          <p:nvPr/>
        </p:nvSpPr>
        <p:spPr>
          <a:xfrm>
            <a:off x="5610605" y="1695450"/>
            <a:ext cx="3307079" cy="652780"/>
          </a:xfrm>
          <a:custGeom>
            <a:avLst/>
            <a:gdLst/>
            <a:ahLst/>
            <a:cxnLst/>
            <a:rect l="l" t="t" r="r" b="b"/>
            <a:pathLst>
              <a:path w="3307079" h="652780">
                <a:moveTo>
                  <a:pt x="0" y="652272"/>
                </a:moveTo>
                <a:lnTo>
                  <a:pt x="95643" y="625462"/>
                </a:lnTo>
                <a:lnTo>
                  <a:pt x="357060" y="556221"/>
                </a:lnTo>
                <a:lnTo>
                  <a:pt x="537718" y="509308"/>
                </a:lnTo>
                <a:lnTo>
                  <a:pt x="746010" y="457936"/>
                </a:lnTo>
                <a:lnTo>
                  <a:pt x="977671" y="402082"/>
                </a:lnTo>
                <a:lnTo>
                  <a:pt x="1226337" y="341769"/>
                </a:lnTo>
                <a:lnTo>
                  <a:pt x="1489887" y="283692"/>
                </a:lnTo>
                <a:lnTo>
                  <a:pt x="1759813" y="225615"/>
                </a:lnTo>
                <a:lnTo>
                  <a:pt x="2036102" y="172008"/>
                </a:lnTo>
                <a:lnTo>
                  <a:pt x="2310282" y="120624"/>
                </a:lnTo>
                <a:lnTo>
                  <a:pt x="2446299" y="98285"/>
                </a:lnTo>
                <a:lnTo>
                  <a:pt x="2578074" y="75946"/>
                </a:lnTo>
                <a:lnTo>
                  <a:pt x="2709849" y="58077"/>
                </a:lnTo>
                <a:lnTo>
                  <a:pt x="2837370" y="40208"/>
                </a:lnTo>
                <a:lnTo>
                  <a:pt x="2962770" y="26809"/>
                </a:lnTo>
                <a:lnTo>
                  <a:pt x="3081794" y="15633"/>
                </a:lnTo>
                <a:lnTo>
                  <a:pt x="3196564" y="6705"/>
                </a:lnTo>
                <a:lnTo>
                  <a:pt x="3307079" y="0"/>
                </a:lnTo>
              </a:path>
            </a:pathLst>
          </a:custGeom>
          <a:ln w="3175">
            <a:solidFill>
              <a:srgbClr val="FFFFFF"/>
            </a:solidFill>
          </a:ln>
        </p:spPr>
        <p:txBody>
          <a:bodyPr wrap="square" lIns="0" tIns="0" rIns="0" bIns="0" rtlCol="0"/>
          <a:lstStyle/>
          <a:p>
            <a:endParaRPr/>
          </a:p>
        </p:txBody>
      </p:sp>
      <p:sp>
        <p:nvSpPr>
          <p:cNvPr id="7" name="object 7"/>
          <p:cNvSpPr/>
          <p:nvPr/>
        </p:nvSpPr>
        <p:spPr>
          <a:xfrm>
            <a:off x="211833" y="1679442"/>
            <a:ext cx="8723630" cy="1330960"/>
          </a:xfrm>
          <a:custGeom>
            <a:avLst/>
            <a:gdLst/>
            <a:ahLst/>
            <a:cxnLst/>
            <a:rect l="l" t="t" r="r" b="b"/>
            <a:pathLst>
              <a:path w="8723630" h="1330960">
                <a:moveTo>
                  <a:pt x="1556080" y="0"/>
                </a:moveTo>
                <a:lnTo>
                  <a:pt x="1402803" y="0"/>
                </a:lnTo>
                <a:lnTo>
                  <a:pt x="1258061" y="4470"/>
                </a:lnTo>
                <a:lnTo>
                  <a:pt x="1121829" y="11163"/>
                </a:lnTo>
                <a:lnTo>
                  <a:pt x="874890" y="33489"/>
                </a:lnTo>
                <a:lnTo>
                  <a:pt x="762076" y="49110"/>
                </a:lnTo>
                <a:lnTo>
                  <a:pt x="659891" y="64744"/>
                </a:lnTo>
                <a:lnTo>
                  <a:pt x="564108" y="82600"/>
                </a:lnTo>
                <a:lnTo>
                  <a:pt x="478955" y="102692"/>
                </a:lnTo>
                <a:lnTo>
                  <a:pt x="398068" y="120548"/>
                </a:lnTo>
                <a:lnTo>
                  <a:pt x="327825" y="140639"/>
                </a:lnTo>
                <a:lnTo>
                  <a:pt x="206489" y="178587"/>
                </a:lnTo>
                <a:lnTo>
                  <a:pt x="157530" y="196443"/>
                </a:lnTo>
                <a:lnTo>
                  <a:pt x="51092" y="241096"/>
                </a:lnTo>
                <a:lnTo>
                  <a:pt x="0" y="267881"/>
                </a:lnTo>
                <a:lnTo>
                  <a:pt x="0" y="1330452"/>
                </a:lnTo>
                <a:lnTo>
                  <a:pt x="8719121" y="1330452"/>
                </a:lnTo>
                <a:lnTo>
                  <a:pt x="8723376" y="1323759"/>
                </a:lnTo>
                <a:lnTo>
                  <a:pt x="8723376" y="850506"/>
                </a:lnTo>
                <a:lnTo>
                  <a:pt x="7182205" y="850506"/>
                </a:lnTo>
                <a:lnTo>
                  <a:pt x="7043839" y="848283"/>
                </a:lnTo>
                <a:lnTo>
                  <a:pt x="6899084" y="843813"/>
                </a:lnTo>
                <a:lnTo>
                  <a:pt x="6750088" y="837120"/>
                </a:lnTo>
                <a:lnTo>
                  <a:pt x="6594690" y="825957"/>
                </a:lnTo>
                <a:lnTo>
                  <a:pt x="6260477" y="792467"/>
                </a:lnTo>
                <a:lnTo>
                  <a:pt x="5900737" y="745591"/>
                </a:lnTo>
                <a:lnTo>
                  <a:pt x="5709158" y="716572"/>
                </a:lnTo>
                <a:lnTo>
                  <a:pt x="5509056" y="683094"/>
                </a:lnTo>
                <a:lnTo>
                  <a:pt x="5302567" y="645134"/>
                </a:lnTo>
                <a:lnTo>
                  <a:pt x="4861928" y="558076"/>
                </a:lnTo>
                <a:lnTo>
                  <a:pt x="4387240" y="453161"/>
                </a:lnTo>
                <a:lnTo>
                  <a:pt x="4136047" y="395122"/>
                </a:lnTo>
                <a:lnTo>
                  <a:pt x="3614521" y="267881"/>
                </a:lnTo>
                <a:lnTo>
                  <a:pt x="3122790" y="165201"/>
                </a:lnTo>
                <a:lnTo>
                  <a:pt x="2892894" y="125018"/>
                </a:lnTo>
                <a:lnTo>
                  <a:pt x="2673642" y="91528"/>
                </a:lnTo>
                <a:lnTo>
                  <a:pt x="2462898" y="62509"/>
                </a:lnTo>
                <a:lnTo>
                  <a:pt x="2262797" y="40182"/>
                </a:lnTo>
                <a:lnTo>
                  <a:pt x="2073351" y="22326"/>
                </a:lnTo>
                <a:lnTo>
                  <a:pt x="1719986" y="2235"/>
                </a:lnTo>
                <a:lnTo>
                  <a:pt x="1556080" y="0"/>
                </a:lnTo>
                <a:close/>
              </a:path>
              <a:path w="8723630" h="1330960">
                <a:moveTo>
                  <a:pt x="8723376" y="569239"/>
                </a:moveTo>
                <a:lnTo>
                  <a:pt x="8638235" y="604964"/>
                </a:lnTo>
                <a:lnTo>
                  <a:pt x="8557336" y="636206"/>
                </a:lnTo>
                <a:lnTo>
                  <a:pt x="8472195" y="665225"/>
                </a:lnTo>
                <a:lnTo>
                  <a:pt x="8295512" y="718807"/>
                </a:lnTo>
                <a:lnTo>
                  <a:pt x="8201850" y="743356"/>
                </a:lnTo>
                <a:lnTo>
                  <a:pt x="8006003" y="783539"/>
                </a:lnTo>
                <a:lnTo>
                  <a:pt x="7901698" y="801395"/>
                </a:lnTo>
                <a:lnTo>
                  <a:pt x="7680325" y="828192"/>
                </a:lnTo>
                <a:lnTo>
                  <a:pt x="7441907" y="846048"/>
                </a:lnTo>
                <a:lnTo>
                  <a:pt x="7314183" y="850506"/>
                </a:lnTo>
                <a:lnTo>
                  <a:pt x="8723376" y="850506"/>
                </a:lnTo>
                <a:lnTo>
                  <a:pt x="8723376" y="569239"/>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1066800" y="749804"/>
            <a:ext cx="6934200" cy="400110"/>
          </a:xfrm>
          <a:prstGeom prst="rect">
            <a:avLst/>
          </a:prstGeom>
        </p:spPr>
        <p:txBody>
          <a:bodyPr vert="horz" wrap="square" lIns="0" tIns="0" rIns="0" bIns="0" rtlCol="0">
            <a:spAutoFit/>
          </a:bodyPr>
          <a:lstStyle/>
          <a:p>
            <a:pPr marL="1860550" marR="5080" indent="-1848485">
              <a:lnSpc>
                <a:spcPct val="100000"/>
              </a:lnSpc>
            </a:pPr>
            <a:r>
              <a:rPr sz="2600" b="1" spc="-5" dirty="0">
                <a:solidFill>
                  <a:schemeClr val="tx1"/>
                </a:solidFill>
                <a:latin typeface="Tahoma" panose="020B0604030504040204" pitchFamily="34" charset="0"/>
                <a:ea typeface="Tahoma" panose="020B0604030504040204" pitchFamily="34" charset="0"/>
                <a:cs typeface="Tahoma" panose="020B0604030504040204" pitchFamily="34" charset="0"/>
              </a:rPr>
              <a:t>Oposición: Derecho de </a:t>
            </a:r>
            <a:r>
              <a:rPr sz="2600" b="1" dirty="0">
                <a:solidFill>
                  <a:schemeClr val="tx1"/>
                </a:solidFill>
                <a:latin typeface="Tahoma" panose="020B0604030504040204" pitchFamily="34" charset="0"/>
                <a:ea typeface="Tahoma" panose="020B0604030504040204" pitchFamily="34" charset="0"/>
                <a:cs typeface="Tahoma" panose="020B0604030504040204" pitchFamily="34" charset="0"/>
              </a:rPr>
              <a:t>terceros  </a:t>
            </a:r>
            <a:r>
              <a:rPr sz="2600" b="1" spc="-5" dirty="0">
                <a:solidFill>
                  <a:schemeClr val="tx1"/>
                </a:solidFill>
                <a:latin typeface="Tahoma" panose="020B0604030504040204" pitchFamily="34" charset="0"/>
                <a:ea typeface="Tahoma" panose="020B0604030504040204" pitchFamily="34" charset="0"/>
                <a:cs typeface="Tahoma" panose="020B0604030504040204" pitchFamily="34" charset="0"/>
              </a:rPr>
              <a:t>(Art. </a:t>
            </a:r>
            <a:r>
              <a:rPr sz="2600" b="1" dirty="0">
                <a:solidFill>
                  <a:schemeClr val="tx1"/>
                </a:solidFill>
                <a:latin typeface="Tahoma" panose="020B0604030504040204" pitchFamily="34" charset="0"/>
                <a:ea typeface="Tahoma" panose="020B0604030504040204" pitchFamily="34" charset="0"/>
                <a:cs typeface="Tahoma" panose="020B0604030504040204" pitchFamily="34" charset="0"/>
              </a:rPr>
              <a:t>20</a:t>
            </a:r>
            <a:r>
              <a:rPr sz="2600" b="1" spc="-5"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sz="2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object 9"/>
          <p:cNvSpPr/>
          <p:nvPr/>
        </p:nvSpPr>
        <p:spPr>
          <a:xfrm>
            <a:off x="2215233" y="1905000"/>
            <a:ext cx="4492335" cy="39646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2829305" y="1709162"/>
            <a:ext cx="5468620" cy="774700"/>
          </a:xfrm>
          <a:custGeom>
            <a:avLst/>
            <a:gdLst/>
            <a:ahLst/>
            <a:cxnLst/>
            <a:rect l="l" t="t" r="r" b="b"/>
            <a:pathLst>
              <a:path w="5468620" h="774700">
                <a:moveTo>
                  <a:pt x="0" y="78092"/>
                </a:moveTo>
                <a:lnTo>
                  <a:pt x="19138" y="73634"/>
                </a:lnTo>
                <a:lnTo>
                  <a:pt x="76542" y="62471"/>
                </a:lnTo>
                <a:lnTo>
                  <a:pt x="174332" y="46850"/>
                </a:lnTo>
                <a:lnTo>
                  <a:pt x="238112" y="37934"/>
                </a:lnTo>
                <a:lnTo>
                  <a:pt x="312521" y="29006"/>
                </a:lnTo>
                <a:lnTo>
                  <a:pt x="395439" y="22313"/>
                </a:lnTo>
                <a:lnTo>
                  <a:pt x="491109" y="15621"/>
                </a:lnTo>
                <a:lnTo>
                  <a:pt x="595287" y="8928"/>
                </a:lnTo>
                <a:lnTo>
                  <a:pt x="712216" y="4470"/>
                </a:lnTo>
                <a:lnTo>
                  <a:pt x="839774" y="2235"/>
                </a:lnTo>
                <a:lnTo>
                  <a:pt x="977963" y="0"/>
                </a:lnTo>
                <a:lnTo>
                  <a:pt x="1126782" y="2235"/>
                </a:lnTo>
                <a:lnTo>
                  <a:pt x="1286243" y="6692"/>
                </a:lnTo>
                <a:lnTo>
                  <a:pt x="1458442" y="15621"/>
                </a:lnTo>
                <a:lnTo>
                  <a:pt x="1641284" y="26771"/>
                </a:lnTo>
                <a:lnTo>
                  <a:pt x="1834756" y="44627"/>
                </a:lnTo>
                <a:lnTo>
                  <a:pt x="2040978" y="64706"/>
                </a:lnTo>
                <a:lnTo>
                  <a:pt x="2259952" y="89242"/>
                </a:lnTo>
                <a:lnTo>
                  <a:pt x="2489568" y="118249"/>
                </a:lnTo>
                <a:lnTo>
                  <a:pt x="2731935" y="153949"/>
                </a:lnTo>
                <a:lnTo>
                  <a:pt x="2984931" y="194106"/>
                </a:lnTo>
                <a:lnTo>
                  <a:pt x="3250679" y="240957"/>
                </a:lnTo>
                <a:lnTo>
                  <a:pt x="3529190" y="296735"/>
                </a:lnTo>
                <a:lnTo>
                  <a:pt x="3820452" y="356984"/>
                </a:lnTo>
                <a:lnTo>
                  <a:pt x="4124464" y="423913"/>
                </a:lnTo>
                <a:lnTo>
                  <a:pt x="4441240" y="499770"/>
                </a:lnTo>
                <a:lnTo>
                  <a:pt x="4770780" y="582320"/>
                </a:lnTo>
                <a:lnTo>
                  <a:pt x="5113070" y="673798"/>
                </a:lnTo>
                <a:lnTo>
                  <a:pt x="5468112" y="774192"/>
                </a:lnTo>
              </a:path>
            </a:pathLst>
          </a:custGeom>
          <a:ln w="3175">
            <a:solidFill>
              <a:srgbClr val="FFFFFF"/>
            </a:solidFill>
          </a:ln>
        </p:spPr>
        <p:txBody>
          <a:bodyPr wrap="square" lIns="0" tIns="0" rIns="0" bIns="0" rtlCol="0"/>
          <a:lstStyle/>
          <a:p>
            <a:endParaRPr/>
          </a:p>
        </p:txBody>
      </p:sp>
      <p:sp>
        <p:nvSpPr>
          <p:cNvPr id="6" name="object 6"/>
          <p:cNvSpPr/>
          <p:nvPr/>
        </p:nvSpPr>
        <p:spPr>
          <a:xfrm>
            <a:off x="5610605" y="1695450"/>
            <a:ext cx="3307079" cy="652780"/>
          </a:xfrm>
          <a:custGeom>
            <a:avLst/>
            <a:gdLst/>
            <a:ahLst/>
            <a:cxnLst/>
            <a:rect l="l" t="t" r="r" b="b"/>
            <a:pathLst>
              <a:path w="3307079" h="652780">
                <a:moveTo>
                  <a:pt x="0" y="652272"/>
                </a:moveTo>
                <a:lnTo>
                  <a:pt x="95643" y="625462"/>
                </a:lnTo>
                <a:lnTo>
                  <a:pt x="357060" y="556221"/>
                </a:lnTo>
                <a:lnTo>
                  <a:pt x="537718" y="509308"/>
                </a:lnTo>
                <a:lnTo>
                  <a:pt x="746010" y="457936"/>
                </a:lnTo>
                <a:lnTo>
                  <a:pt x="977671" y="402082"/>
                </a:lnTo>
                <a:lnTo>
                  <a:pt x="1226337" y="341769"/>
                </a:lnTo>
                <a:lnTo>
                  <a:pt x="1489887" y="283692"/>
                </a:lnTo>
                <a:lnTo>
                  <a:pt x="1759813" y="225615"/>
                </a:lnTo>
                <a:lnTo>
                  <a:pt x="2036102" y="172008"/>
                </a:lnTo>
                <a:lnTo>
                  <a:pt x="2310282" y="120624"/>
                </a:lnTo>
                <a:lnTo>
                  <a:pt x="2446299" y="98285"/>
                </a:lnTo>
                <a:lnTo>
                  <a:pt x="2578074" y="75946"/>
                </a:lnTo>
                <a:lnTo>
                  <a:pt x="2709849" y="58077"/>
                </a:lnTo>
                <a:lnTo>
                  <a:pt x="2837370" y="40208"/>
                </a:lnTo>
                <a:lnTo>
                  <a:pt x="2962770" y="26809"/>
                </a:lnTo>
                <a:lnTo>
                  <a:pt x="3081794" y="15633"/>
                </a:lnTo>
                <a:lnTo>
                  <a:pt x="3196564" y="6705"/>
                </a:lnTo>
                <a:lnTo>
                  <a:pt x="3307079" y="0"/>
                </a:lnTo>
              </a:path>
            </a:pathLst>
          </a:custGeom>
          <a:ln w="3175">
            <a:solidFill>
              <a:srgbClr val="FFFFFF"/>
            </a:solidFill>
          </a:ln>
        </p:spPr>
        <p:txBody>
          <a:bodyPr wrap="square" lIns="0" tIns="0" rIns="0" bIns="0" rtlCol="0"/>
          <a:lstStyle/>
          <a:p>
            <a:endParaRPr/>
          </a:p>
        </p:txBody>
      </p:sp>
      <p:sp>
        <p:nvSpPr>
          <p:cNvPr id="7" name="object 7"/>
          <p:cNvSpPr/>
          <p:nvPr/>
        </p:nvSpPr>
        <p:spPr>
          <a:xfrm>
            <a:off x="211833" y="1679442"/>
            <a:ext cx="8723630" cy="1330960"/>
          </a:xfrm>
          <a:custGeom>
            <a:avLst/>
            <a:gdLst/>
            <a:ahLst/>
            <a:cxnLst/>
            <a:rect l="l" t="t" r="r" b="b"/>
            <a:pathLst>
              <a:path w="8723630" h="1330960">
                <a:moveTo>
                  <a:pt x="1556080" y="0"/>
                </a:moveTo>
                <a:lnTo>
                  <a:pt x="1402803" y="0"/>
                </a:lnTo>
                <a:lnTo>
                  <a:pt x="1258061" y="4470"/>
                </a:lnTo>
                <a:lnTo>
                  <a:pt x="1121829" y="11163"/>
                </a:lnTo>
                <a:lnTo>
                  <a:pt x="874890" y="33489"/>
                </a:lnTo>
                <a:lnTo>
                  <a:pt x="762076" y="49110"/>
                </a:lnTo>
                <a:lnTo>
                  <a:pt x="659891" y="64744"/>
                </a:lnTo>
                <a:lnTo>
                  <a:pt x="564108" y="82600"/>
                </a:lnTo>
                <a:lnTo>
                  <a:pt x="478955" y="102692"/>
                </a:lnTo>
                <a:lnTo>
                  <a:pt x="398068" y="120548"/>
                </a:lnTo>
                <a:lnTo>
                  <a:pt x="327825" y="140639"/>
                </a:lnTo>
                <a:lnTo>
                  <a:pt x="206489" y="178587"/>
                </a:lnTo>
                <a:lnTo>
                  <a:pt x="157530" y="196443"/>
                </a:lnTo>
                <a:lnTo>
                  <a:pt x="51092" y="241096"/>
                </a:lnTo>
                <a:lnTo>
                  <a:pt x="0" y="267881"/>
                </a:lnTo>
                <a:lnTo>
                  <a:pt x="0" y="1330452"/>
                </a:lnTo>
                <a:lnTo>
                  <a:pt x="8719121" y="1330452"/>
                </a:lnTo>
                <a:lnTo>
                  <a:pt x="8723376" y="1323759"/>
                </a:lnTo>
                <a:lnTo>
                  <a:pt x="8723376" y="850506"/>
                </a:lnTo>
                <a:lnTo>
                  <a:pt x="7182205" y="850506"/>
                </a:lnTo>
                <a:lnTo>
                  <a:pt x="7043839" y="848283"/>
                </a:lnTo>
                <a:lnTo>
                  <a:pt x="6899084" y="843813"/>
                </a:lnTo>
                <a:lnTo>
                  <a:pt x="6750088" y="837120"/>
                </a:lnTo>
                <a:lnTo>
                  <a:pt x="6594690" y="825957"/>
                </a:lnTo>
                <a:lnTo>
                  <a:pt x="6260477" y="792467"/>
                </a:lnTo>
                <a:lnTo>
                  <a:pt x="5900737" y="745591"/>
                </a:lnTo>
                <a:lnTo>
                  <a:pt x="5709158" y="716572"/>
                </a:lnTo>
                <a:lnTo>
                  <a:pt x="5509056" y="683094"/>
                </a:lnTo>
                <a:lnTo>
                  <a:pt x="5302567" y="645134"/>
                </a:lnTo>
                <a:lnTo>
                  <a:pt x="4861928" y="558076"/>
                </a:lnTo>
                <a:lnTo>
                  <a:pt x="4387240" y="453161"/>
                </a:lnTo>
                <a:lnTo>
                  <a:pt x="4136047" y="395122"/>
                </a:lnTo>
                <a:lnTo>
                  <a:pt x="3614521" y="267881"/>
                </a:lnTo>
                <a:lnTo>
                  <a:pt x="3122790" y="165201"/>
                </a:lnTo>
                <a:lnTo>
                  <a:pt x="2892894" y="125018"/>
                </a:lnTo>
                <a:lnTo>
                  <a:pt x="2673642" y="91528"/>
                </a:lnTo>
                <a:lnTo>
                  <a:pt x="2462898" y="62509"/>
                </a:lnTo>
                <a:lnTo>
                  <a:pt x="2262797" y="40182"/>
                </a:lnTo>
                <a:lnTo>
                  <a:pt x="2073351" y="22326"/>
                </a:lnTo>
                <a:lnTo>
                  <a:pt x="1719986" y="2235"/>
                </a:lnTo>
                <a:lnTo>
                  <a:pt x="1556080" y="0"/>
                </a:lnTo>
                <a:close/>
              </a:path>
              <a:path w="8723630" h="1330960">
                <a:moveTo>
                  <a:pt x="8723376" y="569239"/>
                </a:moveTo>
                <a:lnTo>
                  <a:pt x="8638235" y="604964"/>
                </a:lnTo>
                <a:lnTo>
                  <a:pt x="8557336" y="636206"/>
                </a:lnTo>
                <a:lnTo>
                  <a:pt x="8472195" y="665225"/>
                </a:lnTo>
                <a:lnTo>
                  <a:pt x="8295512" y="718807"/>
                </a:lnTo>
                <a:lnTo>
                  <a:pt x="8201850" y="743356"/>
                </a:lnTo>
                <a:lnTo>
                  <a:pt x="8006003" y="783539"/>
                </a:lnTo>
                <a:lnTo>
                  <a:pt x="7901698" y="801395"/>
                </a:lnTo>
                <a:lnTo>
                  <a:pt x="7680325" y="828192"/>
                </a:lnTo>
                <a:lnTo>
                  <a:pt x="7441907" y="846048"/>
                </a:lnTo>
                <a:lnTo>
                  <a:pt x="7314183" y="850506"/>
                </a:lnTo>
                <a:lnTo>
                  <a:pt x="8723376" y="850506"/>
                </a:lnTo>
                <a:lnTo>
                  <a:pt x="8723376" y="569239"/>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623443" y="342344"/>
            <a:ext cx="7898130" cy="1231106"/>
          </a:xfrm>
          <a:prstGeom prst="rect">
            <a:avLst/>
          </a:prstGeom>
        </p:spPr>
        <p:txBody>
          <a:bodyPr vert="horz" wrap="square" lIns="0" tIns="0" rIns="0" bIns="0" rtlCol="0">
            <a:spAutoFit/>
          </a:bodyPr>
          <a:lstStyle/>
          <a:p>
            <a:pPr marL="12700" algn="ctr">
              <a:lnSpc>
                <a:spcPct val="100000"/>
              </a:lnSpc>
            </a:pPr>
            <a:r>
              <a:rPr b="1" spc="-5" dirty="0">
                <a:solidFill>
                  <a:schemeClr val="tx1"/>
                </a:solidFill>
                <a:latin typeface="Tahoma" panose="020B0604030504040204" pitchFamily="34" charset="0"/>
                <a:ea typeface="Tahoma" panose="020B0604030504040204" pitchFamily="34" charset="0"/>
                <a:cs typeface="Tahoma" panose="020B0604030504040204" pitchFamily="34" charset="0"/>
              </a:rPr>
              <a:t>Amparo derecho acceso</a:t>
            </a:r>
            <a:r>
              <a:rPr b="1" spc="-2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b="1" spc="-5" dirty="0">
                <a:solidFill>
                  <a:schemeClr val="tx1"/>
                </a:solidFill>
                <a:latin typeface="Tahoma" panose="020B0604030504040204" pitchFamily="34" charset="0"/>
                <a:ea typeface="Tahoma" panose="020B0604030504040204" pitchFamily="34" charset="0"/>
                <a:cs typeface="Tahoma" panose="020B0604030504040204" pitchFamily="34" charset="0"/>
              </a:rPr>
              <a:t>información</a:t>
            </a:r>
          </a:p>
        </p:txBody>
      </p:sp>
      <p:sp>
        <p:nvSpPr>
          <p:cNvPr id="9" name="object 9"/>
          <p:cNvSpPr/>
          <p:nvPr/>
        </p:nvSpPr>
        <p:spPr>
          <a:xfrm>
            <a:off x="2182367" y="1988820"/>
            <a:ext cx="4924627" cy="439746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533400"/>
            <a:ext cx="6615544" cy="1197441"/>
          </a:xfrm>
          <a:prstGeom prst="rect">
            <a:avLst/>
          </a:prstGeom>
        </p:spPr>
        <p:txBody>
          <a:bodyPr vert="horz" wrap="square" lIns="0" tIns="180020" rIns="0" bIns="0" rtlCol="0">
            <a:spAutoFit/>
          </a:bodyPr>
          <a:lstStyle/>
          <a:p>
            <a:pPr marL="1322070" marR="5080" indent="-384175" algn="just">
              <a:lnSpc>
                <a:spcPct val="100000"/>
              </a:lnSpc>
            </a:pPr>
            <a:r>
              <a:rPr spc="-5" dirty="0">
                <a:latin typeface="Tahoma" panose="020B0604030504040204" pitchFamily="34" charset="0"/>
                <a:ea typeface="Tahoma" panose="020B0604030504040204" pitchFamily="34" charset="0"/>
                <a:cs typeface="Tahoma" panose="020B0604030504040204" pitchFamily="34" charset="0"/>
              </a:rPr>
              <a:t>Infracciones y sanciones a </a:t>
            </a:r>
            <a:r>
              <a:rPr spc="-10" dirty="0">
                <a:latin typeface="Tahoma" panose="020B0604030504040204" pitchFamily="34" charset="0"/>
                <a:ea typeface="Tahoma" panose="020B0604030504040204" pitchFamily="34" charset="0"/>
                <a:cs typeface="Tahoma" panose="020B0604030504040204" pitchFamily="34" charset="0"/>
              </a:rPr>
              <a:t>la  </a:t>
            </a:r>
            <a:r>
              <a:rPr spc="-5" dirty="0">
                <a:latin typeface="Tahoma" panose="020B0604030504040204" pitchFamily="34" charset="0"/>
                <a:ea typeface="Tahoma" panose="020B0604030504040204" pitchFamily="34" charset="0"/>
                <a:cs typeface="Tahoma" panose="020B0604030504040204" pitchFamily="34" charset="0"/>
              </a:rPr>
              <a:t>autoridad o jefatura</a:t>
            </a:r>
            <a:r>
              <a:rPr spc="-50" dirty="0">
                <a:latin typeface="Tahoma" panose="020B0604030504040204" pitchFamily="34" charset="0"/>
                <a:ea typeface="Tahoma" panose="020B0604030504040204" pitchFamily="34" charset="0"/>
                <a:cs typeface="Tahoma" panose="020B0604030504040204" pitchFamily="34" charset="0"/>
              </a:rPr>
              <a:t> </a:t>
            </a:r>
            <a:r>
              <a:rPr spc="-10" dirty="0">
                <a:latin typeface="Tahoma" panose="020B0604030504040204" pitchFamily="34" charset="0"/>
                <a:ea typeface="Tahoma" panose="020B0604030504040204" pitchFamily="34" charset="0"/>
                <a:cs typeface="Tahoma" panose="020B0604030504040204" pitchFamily="34" charset="0"/>
              </a:rPr>
              <a:t>por:</a:t>
            </a:r>
          </a:p>
        </p:txBody>
      </p:sp>
      <p:sp>
        <p:nvSpPr>
          <p:cNvPr id="3" name="object 3"/>
          <p:cNvSpPr txBox="1"/>
          <p:nvPr/>
        </p:nvSpPr>
        <p:spPr>
          <a:xfrm>
            <a:off x="914400" y="2286000"/>
            <a:ext cx="7391400" cy="3518912"/>
          </a:xfrm>
          <a:prstGeom prst="rect">
            <a:avLst/>
          </a:prstGeom>
        </p:spPr>
        <p:txBody>
          <a:bodyPr vert="horz" wrap="square" lIns="0" tIns="0" rIns="0" bIns="0" rtlCol="0">
            <a:spAutoFit/>
          </a:bodyPr>
          <a:lstStyle/>
          <a:p>
            <a:pPr marL="12700" algn="just">
              <a:lnSpc>
                <a:spcPct val="100000"/>
              </a:lnSpc>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•Denegar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sin</a:t>
            </a:r>
            <a:r>
              <a:rPr sz="2400" spc="-3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fundamento.</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85"/>
              </a:spcBef>
              <a:buClr>
                <a:srgbClr val="94C600"/>
              </a:buClr>
              <a:tabLst>
                <a:tab pos="287020" algn="l"/>
              </a:tabLst>
            </a:pP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•No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entrega</a:t>
            </a:r>
            <a:r>
              <a:rPr sz="2400" spc="-4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oportuna.</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8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•Incumplimiento normas de trasferencia</a:t>
            </a:r>
            <a:r>
              <a:rPr sz="2400" spc="7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activa.</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45"/>
              </a:spcBef>
              <a:buClr>
                <a:srgbClr val="94C600"/>
              </a:buClr>
              <a:buFont typeface="Symbol"/>
              <a:buChar char=""/>
            </a:pPr>
            <a:endParaRPr sz="325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2590"/>
              </a:lnSpc>
              <a:buClr>
                <a:srgbClr val="94C600"/>
              </a:buClr>
              <a:tabLst>
                <a:tab pos="287020" algn="l"/>
              </a:tabLst>
            </a:pP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un 20%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50% remuneración,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el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duplo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suspensión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su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cargo por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5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días ante</a:t>
            </a:r>
            <a:r>
              <a:rPr sz="2400" spc="5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persistencia.</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buClr>
                <a:srgbClr val="94C600"/>
              </a:buClr>
              <a:buFont typeface="Symbol"/>
              <a:buChar char=""/>
            </a:pPr>
            <a:endParaRPr sz="3250" dirty="0">
              <a:latin typeface="Tahoma" panose="020B0604030504040204" pitchFamily="34" charset="0"/>
              <a:ea typeface="Tahoma" panose="020B0604030504040204" pitchFamily="34" charset="0"/>
              <a:cs typeface="Tahoma" panose="020B0604030504040204" pitchFamily="34" charset="0"/>
            </a:endParaRPr>
          </a:p>
          <a:p>
            <a:pPr marL="12700" marR="344805" algn="just">
              <a:lnSpc>
                <a:spcPts val="2590"/>
              </a:lnSpc>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Publicación de estas sanciones dentro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5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días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sitios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electrónicos del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Consejo 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del</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organismo.</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9407" y="578837"/>
            <a:ext cx="5424170" cy="507831"/>
          </a:xfrm>
          <a:prstGeom prst="rect">
            <a:avLst/>
          </a:prstGeom>
        </p:spPr>
        <p:txBody>
          <a:bodyPr vert="horz" wrap="square" lIns="0" tIns="0" rIns="0" bIns="0" rtlCol="0">
            <a:spAutoFit/>
          </a:bodyPr>
          <a:lstStyle/>
          <a:p>
            <a:pPr marL="12700" algn="just">
              <a:lnSpc>
                <a:spcPct val="100000"/>
              </a:lnSpc>
            </a:pPr>
            <a:r>
              <a:rPr spc="-5" dirty="0">
                <a:latin typeface="Tahoma" panose="020B0604030504040204" pitchFamily="34" charset="0"/>
                <a:ea typeface="Tahoma" panose="020B0604030504040204" pitchFamily="34" charset="0"/>
                <a:cs typeface="Tahoma" panose="020B0604030504040204" pitchFamily="34" charset="0"/>
              </a:rPr>
              <a:t>Consejo de</a:t>
            </a:r>
            <a:r>
              <a:rPr spc="-60" dirty="0">
                <a:latin typeface="Tahoma" panose="020B0604030504040204" pitchFamily="34" charset="0"/>
                <a:ea typeface="Tahoma" panose="020B0604030504040204" pitchFamily="34" charset="0"/>
                <a:cs typeface="Tahoma" panose="020B0604030504040204" pitchFamily="34" charset="0"/>
              </a:rPr>
              <a:t> </a:t>
            </a:r>
            <a:r>
              <a:rPr spc="-5" dirty="0">
                <a:latin typeface="Tahoma" panose="020B0604030504040204" pitchFamily="34" charset="0"/>
                <a:ea typeface="Tahoma" panose="020B0604030504040204" pitchFamily="34" charset="0"/>
                <a:cs typeface="Tahoma" panose="020B0604030504040204" pitchFamily="34" charset="0"/>
              </a:rPr>
              <a:t>transparencia</a:t>
            </a:r>
          </a:p>
        </p:txBody>
      </p:sp>
      <p:sp>
        <p:nvSpPr>
          <p:cNvPr id="3" name="object 3"/>
          <p:cNvSpPr txBox="1"/>
          <p:nvPr/>
        </p:nvSpPr>
        <p:spPr>
          <a:xfrm>
            <a:off x="906325" y="2597675"/>
            <a:ext cx="7551875" cy="1708160"/>
          </a:xfrm>
          <a:prstGeom prst="rect">
            <a:avLst/>
          </a:prstGeom>
        </p:spPr>
        <p:txBody>
          <a:bodyPr vert="horz" wrap="square" lIns="0" tIns="0" rIns="0" bIns="0" rtlCol="0">
            <a:spAutoFit/>
          </a:bodyPr>
          <a:lstStyle/>
          <a:p>
            <a:pPr marL="12700" algn="just">
              <a:lnSpc>
                <a:spcPct val="100000"/>
              </a:lnSpc>
              <a:buClr>
                <a:srgbClr val="94C600"/>
              </a:buClr>
              <a:tabLst>
                <a:tab pos="287020" algn="l"/>
              </a:tabLst>
            </a:pP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Funciones:</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•Promover</a:t>
            </a:r>
            <a:r>
              <a:rPr sz="2400" spc="-7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transparencia.</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•Fiscalizar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el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cumplimiento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Ley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a:t>
            </a:r>
            <a:r>
              <a:rPr sz="2400" spc="7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transparencia.</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•Garantizar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el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acceso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a la</a:t>
            </a:r>
            <a:r>
              <a:rPr sz="2400" spc="1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información.</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2315739"/>
            <a:ext cx="5410200" cy="830997"/>
          </a:xfrm>
          <a:prstGeom prst="rect">
            <a:avLst/>
          </a:prstGeom>
        </p:spPr>
        <p:txBody>
          <a:bodyPr vert="horz" wrap="square" lIns="0" tIns="0" rIns="0" bIns="0" rtlCol="0">
            <a:spAutoFit/>
          </a:bodyPr>
          <a:lstStyle/>
          <a:p>
            <a:pPr marL="12700" algn="just">
              <a:lnSpc>
                <a:spcPct val="100000"/>
              </a:lnSpc>
            </a:pPr>
            <a:r>
              <a:rPr sz="5400" b="1" spc="-5" dirty="0">
                <a:latin typeface="Tahoma" panose="020B0604030504040204" pitchFamily="34" charset="0"/>
                <a:ea typeface="Tahoma" panose="020B0604030504040204" pitchFamily="34" charset="0"/>
                <a:cs typeface="Tahoma" panose="020B0604030504040204" pitchFamily="34" charset="0"/>
              </a:rPr>
              <a:t>LEY DEL</a:t>
            </a:r>
            <a:r>
              <a:rPr sz="5400" b="1" spc="-45" dirty="0">
                <a:latin typeface="Tahoma" panose="020B0604030504040204" pitchFamily="34" charset="0"/>
                <a:ea typeface="Tahoma" panose="020B0604030504040204" pitchFamily="34" charset="0"/>
                <a:cs typeface="Tahoma" panose="020B0604030504040204" pitchFamily="34" charset="0"/>
              </a:rPr>
              <a:t> </a:t>
            </a:r>
            <a:r>
              <a:rPr sz="5400" b="1" spc="-5" dirty="0">
                <a:latin typeface="Tahoma" panose="020B0604030504040204" pitchFamily="34" charset="0"/>
                <a:ea typeface="Tahoma" panose="020B0604030504040204" pitchFamily="34" charset="0"/>
                <a:cs typeface="Tahoma" panose="020B0604030504040204" pitchFamily="34" charset="0"/>
              </a:rPr>
              <a:t>LOBBY</a:t>
            </a:r>
            <a:endParaRPr sz="5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158" y="310042"/>
            <a:ext cx="3807460" cy="507831"/>
          </a:xfrm>
          <a:prstGeom prst="rect">
            <a:avLst/>
          </a:prstGeom>
        </p:spPr>
        <p:txBody>
          <a:bodyPr vert="horz" wrap="square" lIns="0" tIns="0" rIns="0" bIns="0" rtlCol="0">
            <a:spAutoFit/>
          </a:bodyPr>
          <a:lstStyle/>
          <a:p>
            <a:pPr marL="12700" algn="just">
              <a:lnSpc>
                <a:spcPct val="100000"/>
              </a:lnSpc>
            </a:pPr>
            <a:r>
              <a:rPr b="1" spc="-5" dirty="0">
                <a:latin typeface="Tahoma" panose="020B0604030504040204" pitchFamily="34" charset="0"/>
                <a:ea typeface="Tahoma" panose="020B0604030504040204" pitchFamily="34" charset="0"/>
                <a:cs typeface="Tahoma" panose="020B0604030504040204" pitchFamily="34" charset="0"/>
              </a:rPr>
              <a:t>¿Que es el</a:t>
            </a:r>
            <a:r>
              <a:rPr b="1" spc="-75" dirty="0">
                <a:latin typeface="Tahoma" panose="020B0604030504040204" pitchFamily="34" charset="0"/>
                <a:ea typeface="Tahoma" panose="020B0604030504040204" pitchFamily="34" charset="0"/>
                <a:cs typeface="Tahoma" panose="020B0604030504040204" pitchFamily="34" charset="0"/>
              </a:rPr>
              <a:t> </a:t>
            </a:r>
            <a:r>
              <a:rPr b="1" spc="-5" dirty="0">
                <a:latin typeface="Tahoma" panose="020B0604030504040204" pitchFamily="34" charset="0"/>
                <a:ea typeface="Tahoma" panose="020B0604030504040204" pitchFamily="34" charset="0"/>
                <a:cs typeface="Tahoma" panose="020B0604030504040204" pitchFamily="34" charset="0"/>
              </a:rPr>
              <a:t>Lobby?</a:t>
            </a:r>
          </a:p>
        </p:txBody>
      </p:sp>
      <p:sp>
        <p:nvSpPr>
          <p:cNvPr id="3" name="object 3"/>
          <p:cNvSpPr txBox="1">
            <a:spLocks noGrp="1"/>
          </p:cNvSpPr>
          <p:nvPr>
            <p:ph idx="1"/>
          </p:nvPr>
        </p:nvSpPr>
        <p:spPr>
          <a:xfrm>
            <a:off x="633845" y="1828801"/>
            <a:ext cx="7886700" cy="2739211"/>
          </a:xfrm>
          <a:prstGeom prst="rect">
            <a:avLst/>
          </a:prstGeom>
        </p:spPr>
        <p:txBody>
          <a:bodyPr vert="horz" wrap="square" lIns="0" tIns="0" rIns="0" bIns="0" rtlCol="0">
            <a:spAutoFit/>
          </a:bodyPr>
          <a:lstStyle/>
          <a:p>
            <a:pPr marL="17145" marR="113030" indent="0" algn="just">
              <a:lnSpc>
                <a:spcPct val="100000"/>
              </a:lnSpc>
              <a:buClr>
                <a:srgbClr val="94C600"/>
              </a:buClr>
              <a:buNone/>
              <a:tabLst>
                <a:tab pos="292100" algn="l"/>
              </a:tabLst>
            </a:pPr>
            <a:r>
              <a:rPr spc="-5" dirty="0">
                <a:latin typeface="Tahoma" panose="020B0604030504040204" pitchFamily="34" charset="0"/>
                <a:ea typeface="Tahoma" panose="020B0604030504040204" pitchFamily="34" charset="0"/>
                <a:cs typeface="Tahoma" panose="020B0604030504040204" pitchFamily="34" charset="0"/>
              </a:rPr>
              <a:t>•Actividades </a:t>
            </a:r>
            <a:r>
              <a:rPr dirty="0">
                <a:latin typeface="Tahoma" panose="020B0604030504040204" pitchFamily="34" charset="0"/>
                <a:ea typeface="Tahoma" panose="020B0604030504040204" pitchFamily="34" charset="0"/>
                <a:cs typeface="Tahoma" panose="020B0604030504040204" pitchFamily="34" charset="0"/>
              </a:rPr>
              <a:t>o gestiones </a:t>
            </a:r>
            <a:r>
              <a:rPr spc="-5" dirty="0">
                <a:latin typeface="Tahoma" panose="020B0604030504040204" pitchFamily="34" charset="0"/>
                <a:ea typeface="Tahoma" panose="020B0604030504040204" pitchFamily="34" charset="0"/>
                <a:cs typeface="Tahoma" panose="020B0604030504040204" pitchFamily="34" charset="0"/>
              </a:rPr>
              <a:t>pagadas que hacen  personas </a:t>
            </a:r>
            <a:r>
              <a:rPr dirty="0">
                <a:latin typeface="Tahoma" panose="020B0604030504040204" pitchFamily="34" charset="0"/>
                <a:ea typeface="Tahoma" panose="020B0604030504040204" pitchFamily="34" charset="0"/>
                <a:cs typeface="Tahoma" panose="020B0604030504040204" pitchFamily="34" charset="0"/>
              </a:rPr>
              <a:t>o </a:t>
            </a:r>
            <a:r>
              <a:rPr spc="-5" dirty="0">
                <a:latin typeface="Tahoma" panose="020B0604030504040204" pitchFamily="34" charset="0"/>
                <a:ea typeface="Tahoma" panose="020B0604030504040204" pitchFamily="34" charset="0"/>
                <a:cs typeface="Tahoma" panose="020B0604030504040204" pitchFamily="34" charset="0"/>
              </a:rPr>
              <a:t>entidades, para </a:t>
            </a:r>
            <a:r>
              <a:rPr spc="-5" dirty="0" err="1">
                <a:latin typeface="Tahoma" panose="020B0604030504040204" pitchFamily="34" charset="0"/>
                <a:ea typeface="Tahoma" panose="020B0604030504040204" pitchFamily="34" charset="0"/>
                <a:cs typeface="Tahoma" panose="020B0604030504040204" pitchFamily="34" charset="0"/>
              </a:rPr>
              <a:t>promover</a:t>
            </a:r>
            <a:r>
              <a:rPr spc="-5" dirty="0">
                <a:latin typeface="Tahoma" panose="020B0604030504040204" pitchFamily="34" charset="0"/>
                <a:ea typeface="Tahoma" panose="020B0604030504040204" pitchFamily="34" charset="0"/>
                <a:cs typeface="Tahoma" panose="020B0604030504040204" pitchFamily="34" charset="0"/>
              </a:rPr>
              <a:t>, defender </a:t>
            </a:r>
            <a:r>
              <a:rPr dirty="0">
                <a:latin typeface="Tahoma" panose="020B0604030504040204" pitchFamily="34" charset="0"/>
                <a:ea typeface="Tahoma" panose="020B0604030504040204" pitchFamily="34" charset="0"/>
                <a:cs typeface="Tahoma" panose="020B0604030504040204" pitchFamily="34" charset="0"/>
              </a:rPr>
              <a:t>o  </a:t>
            </a:r>
            <a:r>
              <a:rPr spc="-5" dirty="0">
                <a:latin typeface="Tahoma" panose="020B0604030504040204" pitchFamily="34" charset="0"/>
                <a:ea typeface="Tahoma" panose="020B0604030504040204" pitchFamily="34" charset="0"/>
                <a:cs typeface="Tahoma" panose="020B0604030504040204" pitchFamily="34" charset="0"/>
              </a:rPr>
              <a:t>representar </a:t>
            </a:r>
            <a:r>
              <a:rPr dirty="0">
                <a:latin typeface="Tahoma" panose="020B0604030504040204" pitchFamily="34" charset="0"/>
                <a:ea typeface="Tahoma" panose="020B0604030504040204" pitchFamily="34" charset="0"/>
                <a:cs typeface="Tahoma" panose="020B0604030504040204" pitchFamily="34" charset="0"/>
              </a:rPr>
              <a:t>intereses </a:t>
            </a:r>
            <a:r>
              <a:rPr spc="-5" dirty="0">
                <a:latin typeface="Tahoma" panose="020B0604030504040204" pitchFamily="34" charset="0"/>
                <a:ea typeface="Tahoma" panose="020B0604030504040204" pitchFamily="34" charset="0"/>
                <a:cs typeface="Tahoma" panose="020B0604030504040204" pitchFamily="34" charset="0"/>
              </a:rPr>
              <a:t>particulares </a:t>
            </a:r>
            <a:r>
              <a:rPr dirty="0">
                <a:latin typeface="Tahoma" panose="020B0604030504040204" pitchFamily="34" charset="0"/>
                <a:ea typeface="Tahoma" panose="020B0604030504040204" pitchFamily="34" charset="0"/>
                <a:cs typeface="Tahoma" panose="020B0604030504040204" pitchFamily="34" charset="0"/>
              </a:rPr>
              <a:t>o influir en  </a:t>
            </a:r>
            <a:r>
              <a:rPr spc="-5" dirty="0">
                <a:latin typeface="Tahoma" panose="020B0604030504040204" pitchFamily="34" charset="0"/>
                <a:ea typeface="Tahoma" panose="020B0604030504040204" pitchFamily="34" charset="0"/>
                <a:cs typeface="Tahoma" panose="020B0604030504040204" pitchFamily="34" charset="0"/>
              </a:rPr>
              <a:t>decisiones, que deban adoptar algunas autoridades </a:t>
            </a:r>
            <a:r>
              <a:rPr dirty="0">
                <a:latin typeface="Tahoma" panose="020B0604030504040204" pitchFamily="34" charset="0"/>
                <a:ea typeface="Tahoma" panose="020B0604030504040204" pitchFamily="34" charset="0"/>
                <a:cs typeface="Tahoma" panose="020B0604030504040204" pitchFamily="34" charset="0"/>
              </a:rPr>
              <a:t>o  </a:t>
            </a:r>
            <a:r>
              <a:rPr spc="-5" dirty="0">
                <a:latin typeface="Tahoma" panose="020B0604030504040204" pitchFamily="34" charset="0"/>
                <a:ea typeface="Tahoma" panose="020B0604030504040204" pitchFamily="34" charset="0"/>
                <a:cs typeface="Tahoma" panose="020B0604030504040204" pitchFamily="34" charset="0"/>
              </a:rPr>
              <a:t>funcionarios.</a:t>
            </a:r>
          </a:p>
          <a:p>
            <a:pPr marL="17145" marR="5080" indent="0" algn="just">
              <a:lnSpc>
                <a:spcPct val="100000"/>
              </a:lnSpc>
              <a:spcBef>
                <a:spcPts val="575"/>
              </a:spcBef>
              <a:buClr>
                <a:srgbClr val="94C600"/>
              </a:buClr>
              <a:buNone/>
              <a:tabLst>
                <a:tab pos="292100" algn="l"/>
              </a:tabLst>
            </a:pPr>
            <a:endParaRPr lang="es-MX" dirty="0">
              <a:latin typeface="Tahoma" panose="020B0604030504040204" pitchFamily="34" charset="0"/>
              <a:ea typeface="Tahoma" panose="020B0604030504040204" pitchFamily="34" charset="0"/>
              <a:cs typeface="Tahoma" panose="020B0604030504040204" pitchFamily="34" charset="0"/>
            </a:endParaRPr>
          </a:p>
          <a:p>
            <a:pPr marL="17145" marR="5080" indent="0" algn="just">
              <a:lnSpc>
                <a:spcPct val="100000"/>
              </a:lnSpc>
              <a:spcBef>
                <a:spcPts val="575"/>
              </a:spcBef>
              <a:buClr>
                <a:srgbClr val="94C600"/>
              </a:buClr>
              <a:buNone/>
              <a:tabLst>
                <a:tab pos="292100" algn="l"/>
              </a:tabLst>
            </a:pPr>
            <a:r>
              <a:rPr dirty="0">
                <a:latin typeface="Tahoma" panose="020B0604030504040204" pitchFamily="34" charset="0"/>
                <a:ea typeface="Tahoma" panose="020B0604030504040204" pitchFamily="34" charset="0"/>
                <a:cs typeface="Tahoma" panose="020B0604030504040204" pitchFamily="34" charset="0"/>
              </a:rPr>
              <a:t>•La gestión </a:t>
            </a:r>
            <a:r>
              <a:rPr spc="-5" dirty="0">
                <a:latin typeface="Tahoma" panose="020B0604030504040204" pitchFamily="34" charset="0"/>
                <a:ea typeface="Tahoma" panose="020B0604030504040204" pitchFamily="34" charset="0"/>
                <a:cs typeface="Tahoma" panose="020B0604030504040204" pitchFamily="34" charset="0"/>
              </a:rPr>
              <a:t>de </a:t>
            </a:r>
            <a:r>
              <a:rPr b="1" spc="-5" dirty="0">
                <a:latin typeface="Tahoma" panose="020B0604030504040204" pitchFamily="34" charset="0"/>
                <a:ea typeface="Tahoma" panose="020B0604030504040204" pitchFamily="34" charset="0"/>
                <a:cs typeface="Tahoma" panose="020B0604030504040204" pitchFamily="34" charset="0"/>
              </a:rPr>
              <a:t>intereses particulares </a:t>
            </a:r>
            <a:r>
              <a:rPr dirty="0">
                <a:latin typeface="Tahoma" panose="020B0604030504040204" pitchFamily="34" charset="0"/>
                <a:ea typeface="Tahoma" panose="020B0604030504040204" pitchFamily="34" charset="0"/>
                <a:cs typeface="Tahoma" panose="020B0604030504040204" pitchFamily="34" charset="0"/>
              </a:rPr>
              <a:t>es lo mismo </a:t>
            </a:r>
            <a:r>
              <a:rPr spc="-5" dirty="0">
                <a:latin typeface="Tahoma" panose="020B0604030504040204" pitchFamily="34" charset="0"/>
                <a:ea typeface="Tahoma" panose="020B0604030504040204" pitchFamily="34" charset="0"/>
                <a:cs typeface="Tahoma" panose="020B0604030504040204" pitchFamily="34" charset="0"/>
              </a:rPr>
              <a:t>que  </a:t>
            </a:r>
            <a:r>
              <a:rPr dirty="0">
                <a:latin typeface="Tahoma" panose="020B0604030504040204" pitchFamily="34" charset="0"/>
                <a:ea typeface="Tahoma" panose="020B0604030504040204" pitchFamily="34" charset="0"/>
                <a:cs typeface="Tahoma" panose="020B0604030504040204" pitchFamily="34" charset="0"/>
              </a:rPr>
              <a:t>el </a:t>
            </a:r>
            <a:r>
              <a:rPr spc="-5" dirty="0">
                <a:latin typeface="Tahoma" panose="020B0604030504040204" pitchFamily="34" charset="0"/>
                <a:ea typeface="Tahoma" panose="020B0604030504040204" pitchFamily="34" charset="0"/>
                <a:cs typeface="Tahoma" panose="020B0604030504040204" pitchFamily="34" charset="0"/>
              </a:rPr>
              <a:t>Lobby, pero </a:t>
            </a:r>
            <a:r>
              <a:rPr dirty="0">
                <a:latin typeface="Tahoma" panose="020B0604030504040204" pitchFamily="34" charset="0"/>
                <a:ea typeface="Tahoma" panose="020B0604030504040204" pitchFamily="34" charset="0"/>
                <a:cs typeface="Tahoma" panose="020B0604030504040204" pitchFamily="34" charset="0"/>
              </a:rPr>
              <a:t>sin </a:t>
            </a:r>
            <a:r>
              <a:rPr spc="-5" dirty="0">
                <a:latin typeface="Tahoma" panose="020B0604030504040204" pitchFamily="34" charset="0"/>
                <a:ea typeface="Tahoma" panose="020B0604030504040204" pitchFamily="34" charset="0"/>
                <a:cs typeface="Tahoma" panose="020B0604030504040204" pitchFamily="34" charset="0"/>
              </a:rPr>
              <a:t>que </a:t>
            </a:r>
            <a:r>
              <a:rPr dirty="0">
                <a:latin typeface="Tahoma" panose="020B0604030504040204" pitchFamily="34" charset="0"/>
                <a:ea typeface="Tahoma" panose="020B0604030504040204" pitchFamily="34" charset="0"/>
                <a:cs typeface="Tahoma" panose="020B0604030504040204" pitchFamily="34" charset="0"/>
              </a:rPr>
              <a:t>medie </a:t>
            </a:r>
            <a:r>
              <a:rPr spc="-5" dirty="0">
                <a:latin typeface="Tahoma" panose="020B0604030504040204" pitchFamily="34" charset="0"/>
                <a:ea typeface="Tahoma" panose="020B0604030504040204" pitchFamily="34" charset="0"/>
                <a:cs typeface="Tahoma" panose="020B0604030504040204" pitchFamily="34" charset="0"/>
              </a:rPr>
              <a:t>remuneración para  </a:t>
            </a:r>
            <a:r>
              <a:rPr dirty="0">
                <a:latin typeface="Tahoma" panose="020B0604030504040204" pitchFamily="34" charset="0"/>
                <a:ea typeface="Tahoma" panose="020B0604030504040204" pitchFamily="34" charset="0"/>
                <a:cs typeface="Tahoma" panose="020B0604030504040204" pitchFamily="34" charset="0"/>
              </a:rPr>
              <a:t>quien </a:t>
            </a:r>
            <a:r>
              <a:rPr spc="-5" dirty="0">
                <a:latin typeface="Tahoma" panose="020B0604030504040204" pitchFamily="34" charset="0"/>
                <a:ea typeface="Tahoma" panose="020B0604030504040204" pitchFamily="34" charset="0"/>
                <a:cs typeface="Tahoma" panose="020B0604030504040204" pitchFamily="34" charset="0"/>
              </a:rPr>
              <a:t>ejerce </a:t>
            </a:r>
            <a:r>
              <a:rPr dirty="0">
                <a:latin typeface="Tahoma" panose="020B0604030504040204" pitchFamily="34" charset="0"/>
                <a:ea typeface="Tahoma" panose="020B0604030504040204" pitchFamily="34" charset="0"/>
                <a:cs typeface="Tahoma" panose="020B0604030504040204" pitchFamily="34" charset="0"/>
              </a:rPr>
              <a:t>esta</a:t>
            </a:r>
            <a:r>
              <a:rPr spc="-25" dirty="0">
                <a:latin typeface="Tahoma" panose="020B0604030504040204" pitchFamily="34" charset="0"/>
                <a:ea typeface="Tahoma" panose="020B0604030504040204" pitchFamily="34" charset="0"/>
                <a:cs typeface="Tahoma" panose="020B0604030504040204" pitchFamily="34" charset="0"/>
              </a:rPr>
              <a:t> </a:t>
            </a:r>
            <a:r>
              <a:rPr spc="-5" dirty="0">
                <a:latin typeface="Tahoma" panose="020B0604030504040204" pitchFamily="34" charset="0"/>
                <a:ea typeface="Tahoma" panose="020B0604030504040204" pitchFamily="34" charset="0"/>
                <a:cs typeface="Tahoma" panose="020B0604030504040204" pitchFamily="34" charset="0"/>
              </a:rPr>
              <a:t>actividad.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2BC08BD9-A036-498A-8DFD-39EE02E4D2AE}"/>
              </a:ext>
            </a:extLst>
          </p:cNvPr>
          <p:cNvSpPr>
            <a:spLocks noGrp="1"/>
          </p:cNvSpPr>
          <p:nvPr>
            <p:ph idx="1"/>
          </p:nvPr>
        </p:nvSpPr>
        <p:spPr>
          <a:xfrm>
            <a:off x="381000" y="2362200"/>
            <a:ext cx="8305800" cy="3482182"/>
          </a:xfrm>
        </p:spPr>
        <p:txBody>
          <a:bodyPr/>
          <a:lstStyle/>
          <a:p>
            <a:pPr marL="0" indent="0" algn="ctr">
              <a:buNone/>
            </a:pPr>
            <a:r>
              <a:rPr lang="es-CL" sz="2400" b="1" dirty="0">
                <a:latin typeface="Tahoma" panose="020B0604030504040204" pitchFamily="34" charset="0"/>
                <a:ea typeface="Tahoma" panose="020B0604030504040204" pitchFamily="34" charset="0"/>
                <a:cs typeface="Tahoma" panose="020B0604030504040204" pitchFamily="34" charset="0"/>
              </a:rPr>
              <a:t>INDICADOR Nº8 </a:t>
            </a:r>
          </a:p>
          <a:p>
            <a:pPr marL="0" indent="0" algn="ctr">
              <a:buNone/>
            </a:pPr>
            <a:r>
              <a:rPr lang="es-CL" sz="2400" b="1" dirty="0">
                <a:latin typeface="Tahoma" panose="020B0604030504040204" pitchFamily="34" charset="0"/>
                <a:ea typeface="Tahoma" panose="020B0604030504040204" pitchFamily="34" charset="0"/>
                <a:cs typeface="Tahoma" panose="020B0604030504040204" pitchFamily="34" charset="0"/>
              </a:rPr>
              <a:t>CONVENIO DE DESEMPEÑO COLECTIVO AÑO 2021.</a:t>
            </a:r>
          </a:p>
          <a:p>
            <a:pPr marL="0" indent="0" algn="ctr">
              <a:buNone/>
            </a:pPr>
            <a:endParaRPr lang="es-ES" sz="24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s-ES" b="1" dirty="0">
                <a:latin typeface="Tahoma" panose="020B0604030504040204" pitchFamily="34" charset="0"/>
                <a:ea typeface="Tahoma" panose="020B0604030504040204" pitchFamily="34" charset="0"/>
                <a:cs typeface="Tahoma" panose="020B0604030504040204" pitchFamily="34" charset="0"/>
              </a:rPr>
              <a:t>CURSO GENERAL DE CONTRATACIÓN Y COMPRAS PÚBLICAS</a:t>
            </a:r>
          </a:p>
          <a:p>
            <a:pPr marL="0" indent="0" algn="ctr">
              <a:buNone/>
            </a:pPr>
            <a:r>
              <a:rPr lang="es-ES" sz="2400" b="1" dirty="0">
                <a:latin typeface="Tahoma" panose="020B0604030504040204" pitchFamily="34" charset="0"/>
                <a:ea typeface="Tahoma" panose="020B0604030504040204" pitchFamily="34" charset="0"/>
                <a:cs typeface="Tahoma" panose="020B0604030504040204" pitchFamily="34" charset="0"/>
              </a:rPr>
              <a:t>Ley 19.886 y su Reglamento D.S.250.</a:t>
            </a:r>
          </a:p>
          <a:p>
            <a:pPr marL="0" indent="0" algn="ctr">
              <a:buNone/>
            </a:pPr>
            <a:r>
              <a:rPr lang="es-CL" sz="2400" b="1" cap="small" dirty="0">
                <a:latin typeface="Tahoma" pitchFamily="34" charset="0"/>
                <a:ea typeface="Tahoma" pitchFamily="34" charset="0"/>
                <a:cs typeface="Tahoma" pitchFamily="34" charset="0"/>
              </a:rPr>
              <a:t>Relatora: Abogada Johanna Pedrero C.</a:t>
            </a:r>
            <a:endParaRPr lang="es-CL" sz="2400" b="1" dirty="0">
              <a:latin typeface="Tahoma" panose="020B0604030504040204" pitchFamily="34" charset="0"/>
              <a:ea typeface="Tahoma" panose="020B0604030504040204" pitchFamily="34" charset="0"/>
              <a:cs typeface="Tahoma" panose="020B0604030504040204" pitchFamily="34" charset="0"/>
            </a:endParaRPr>
          </a:p>
          <a:p>
            <a:endParaRPr lang="es-CL" sz="2400" dirty="0">
              <a:latin typeface="Tahoma" panose="020B0604030504040204" pitchFamily="34" charset="0"/>
              <a:ea typeface="Tahoma" panose="020B0604030504040204" pitchFamily="34" charset="0"/>
              <a:cs typeface="Tahoma" panose="020B0604030504040204" pitchFamily="34" charset="0"/>
            </a:endParaRPr>
          </a:p>
        </p:txBody>
      </p:sp>
      <p:sp>
        <p:nvSpPr>
          <p:cNvPr id="4" name="Marcador de pie de página 3">
            <a:extLst>
              <a:ext uri="{FF2B5EF4-FFF2-40B4-BE49-F238E27FC236}">
                <a16:creationId xmlns="" xmlns:a16="http://schemas.microsoft.com/office/drawing/2014/main" id="{4061A1C9-70CD-4D94-95F8-78C376267FB7}"/>
              </a:ext>
            </a:extLst>
          </p:cNvPr>
          <p:cNvSpPr>
            <a:spLocks noGrp="1"/>
          </p:cNvSpPr>
          <p:nvPr>
            <p:ph type="ftr" sz="quarter" idx="11"/>
          </p:nvPr>
        </p:nvSpPr>
        <p:spPr>
          <a:xfrm>
            <a:off x="3581400" y="5105400"/>
            <a:ext cx="2895600" cy="365125"/>
          </a:xfrm>
        </p:spPr>
        <p:txBody>
          <a:bodyPr/>
          <a:lstStyle/>
          <a:p>
            <a:pPr>
              <a:defRPr/>
            </a:pPr>
            <a:r>
              <a:rPr lang="es-ES"/>
              <a:t> </a:t>
            </a:r>
          </a:p>
        </p:txBody>
      </p:sp>
      <p:sp>
        <p:nvSpPr>
          <p:cNvPr id="5" name="Marcador de número de diapositiva 4">
            <a:extLst>
              <a:ext uri="{FF2B5EF4-FFF2-40B4-BE49-F238E27FC236}">
                <a16:creationId xmlns="" xmlns:a16="http://schemas.microsoft.com/office/drawing/2014/main" id="{BA3B3B3A-43F4-4B6C-98BB-7D8BE2747E33}"/>
              </a:ext>
            </a:extLst>
          </p:cNvPr>
          <p:cNvSpPr>
            <a:spLocks noGrp="1"/>
          </p:cNvSpPr>
          <p:nvPr>
            <p:ph type="sldNum" sz="quarter" idx="12"/>
          </p:nvPr>
        </p:nvSpPr>
        <p:spPr/>
        <p:txBody>
          <a:bodyPr/>
          <a:lstStyle/>
          <a:p>
            <a:pPr>
              <a:defRPr/>
            </a:pPr>
            <a:fld id="{ADC38B48-4891-4F96-AC70-661A77A93EC8}" type="slidenum">
              <a:rPr lang="es-ES" smtClean="0"/>
              <a:pPr>
                <a:defRPr/>
              </a:pPr>
              <a:t>2</a:t>
            </a:fld>
            <a:endParaRPr lang="es-ES"/>
          </a:p>
        </p:txBody>
      </p:sp>
      <p:pic>
        <p:nvPicPr>
          <p:cNvPr id="6" name="Imagen 5">
            <a:extLst>
              <a:ext uri="{FF2B5EF4-FFF2-40B4-BE49-F238E27FC236}">
                <a16:creationId xmlns="" xmlns:a16="http://schemas.microsoft.com/office/drawing/2014/main" id="{D02CECC8-1206-489B-BB2A-71FD5C3269FE}"/>
              </a:ext>
            </a:extLst>
          </p:cNvPr>
          <p:cNvPicPr>
            <a:picLocks noChangeAspect="1"/>
          </p:cNvPicPr>
          <p:nvPr/>
        </p:nvPicPr>
        <p:blipFill>
          <a:blip r:embed="rId2"/>
          <a:stretch>
            <a:fillRect/>
          </a:stretch>
        </p:blipFill>
        <p:spPr>
          <a:xfrm>
            <a:off x="3581400" y="457200"/>
            <a:ext cx="1878106" cy="1594488"/>
          </a:xfrm>
          <a:prstGeom prst="rect">
            <a:avLst/>
          </a:prstGeom>
        </p:spPr>
      </p:pic>
    </p:spTree>
    <p:extLst>
      <p:ext uri="{BB962C8B-B14F-4D97-AF65-F5344CB8AC3E}">
        <p14:creationId xmlns:p14="http://schemas.microsoft.com/office/powerpoint/2010/main" val="1401785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201" y="1600200"/>
            <a:ext cx="7347902" cy="4154984"/>
          </a:xfrm>
          <a:prstGeom prst="rect">
            <a:avLst/>
          </a:prstGeom>
        </p:spPr>
        <p:txBody>
          <a:bodyPr vert="horz" wrap="square" lIns="0" tIns="0" rIns="0" bIns="0" rtlCol="0">
            <a:spAutoFit/>
          </a:bodyPr>
          <a:lstStyle/>
          <a:p>
            <a:pPr marL="12700" algn="just">
              <a:lnSpc>
                <a:spcPct val="100000"/>
              </a:lnSpc>
              <a:buClr>
                <a:srgbClr val="94C600"/>
              </a:buClr>
              <a:tabLst>
                <a:tab pos="287020" algn="l"/>
              </a:tabLst>
            </a:pP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Objetivo del</a:t>
            </a:r>
            <a:r>
              <a:rPr sz="2400" b="1" i="1" spc="-2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Lobby:</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51180" algn="just">
              <a:lnSpc>
                <a:spcPct val="100000"/>
              </a:lnSpc>
              <a:spcBef>
                <a:spcPts val="575"/>
              </a:spcBef>
              <a:buClr>
                <a:srgbClr val="94C600"/>
              </a:buClr>
              <a:tabLst>
                <a:tab pos="287020" algn="l"/>
              </a:tabLst>
            </a:pPr>
            <a:endParaRPr lang="es-MX" sz="2400"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551180" algn="just">
              <a:lnSpc>
                <a:spcPct val="100000"/>
              </a:lnSpc>
              <a:spcBef>
                <a:spcPts val="575"/>
              </a:spcBef>
              <a:buClr>
                <a:srgbClr val="94C600"/>
              </a:buClr>
              <a:tabLst>
                <a:tab pos="287020" algn="l"/>
              </a:tabLst>
            </a:pPr>
            <a:r>
              <a:rPr sz="2400" spc="-5" dirty="0" err="1">
                <a:solidFill>
                  <a:srgbClr val="3E3D2D"/>
                </a:solidFill>
                <a:latin typeface="Tahoma" panose="020B0604030504040204" pitchFamily="34" charset="0"/>
                <a:ea typeface="Tahoma" panose="020B0604030504040204" pitchFamily="34" charset="0"/>
                <a:cs typeface="Tahoma" panose="020B0604030504040204" pitchFamily="34" charset="0"/>
              </a:rPr>
              <a:t>Influir</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la toma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decisión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ciertas políticas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implementaciones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evitar que estas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se</a:t>
            </a:r>
            <a:r>
              <a:rPr sz="2400" spc="5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generen.</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endParaRPr lang="es-MX" sz="2400" b="1" i="1"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r>
              <a:rPr sz="2400" b="1" i="1" spc="-5" dirty="0" err="1">
                <a:solidFill>
                  <a:srgbClr val="3E3D2D"/>
                </a:solidFill>
                <a:latin typeface="Tahoma" panose="020B0604030504040204" pitchFamily="34" charset="0"/>
                <a:ea typeface="Tahoma" panose="020B0604030504040204" pitchFamily="34" charset="0"/>
                <a:cs typeface="Tahoma" panose="020B0604030504040204" pitchFamily="34" charset="0"/>
              </a:rPr>
              <a:t>Objetivo</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de la </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Ley del</a:t>
            </a:r>
            <a:r>
              <a:rPr sz="2400" b="1" i="1" spc="-2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Lobby:</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buClr>
                <a:srgbClr val="94C600"/>
              </a:buClr>
              <a:tabLst>
                <a:tab pos="287020" algn="l"/>
              </a:tabLst>
            </a:pPr>
            <a:endParaRPr lang="es-MX" sz="2400"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Regular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actividad del Lobby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gestiones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intereses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particulares, para fortalecer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transparencia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la</a:t>
            </a:r>
            <a:r>
              <a:rPr sz="2400" spc="-7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probidad.</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4211" y="1219200"/>
            <a:ext cx="7963534" cy="2000548"/>
          </a:xfrm>
          <a:prstGeom prst="rect">
            <a:avLst/>
          </a:prstGeom>
        </p:spPr>
        <p:txBody>
          <a:bodyPr vert="horz" wrap="square" lIns="0" tIns="0" rIns="0" bIns="0" rtlCol="0">
            <a:spAutoFit/>
          </a:bodyPr>
          <a:lstStyle/>
          <a:p>
            <a:pPr marL="12700" marR="5080" algn="just">
              <a:lnSpc>
                <a:spcPts val="2590"/>
              </a:lnSpc>
              <a:buClr>
                <a:srgbClr val="94C600"/>
              </a:buClr>
              <a:tabLst>
                <a:tab pos="287020" algn="l"/>
              </a:tabLst>
            </a:pP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Ejemplo de </a:t>
            </a:r>
            <a:r>
              <a:rPr sz="2400" b="1" dirty="0">
                <a:solidFill>
                  <a:srgbClr val="3E3D2D"/>
                </a:solidFill>
                <a:latin typeface="Tahoma" panose="020B0604030504040204" pitchFamily="34" charset="0"/>
                <a:ea typeface="Tahoma" panose="020B0604030504040204" pitchFamily="34" charset="0"/>
                <a:cs typeface="Tahoma" panose="020B0604030504040204" pitchFamily="34" charset="0"/>
              </a:rPr>
              <a:t>lobbista: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empresa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consultora cuyo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objeto es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representar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el interés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terceros frente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proyectos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leyes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que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se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están tramitando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el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Congreso. El tercero  paga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los servicios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esta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empresa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consultora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a fin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que  estas efectivamente influyan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los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parlamentarios para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proteger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sus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intereses</a:t>
            </a:r>
            <a:r>
              <a:rPr sz="2400" spc="-5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particulares.</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664211" y="3886200"/>
            <a:ext cx="7941945" cy="1677035"/>
          </a:xfrm>
          <a:prstGeom prst="rect">
            <a:avLst/>
          </a:prstGeom>
        </p:spPr>
        <p:txBody>
          <a:bodyPr vert="horz" wrap="square" lIns="0" tIns="0" rIns="0" bIns="0" rtlCol="0">
            <a:spAutoFit/>
          </a:bodyPr>
          <a:lstStyle/>
          <a:p>
            <a:pPr marL="12700" marR="5080">
              <a:lnSpc>
                <a:spcPts val="2590"/>
              </a:lnSpc>
              <a:buClr>
                <a:srgbClr val="94C600"/>
              </a:buClr>
              <a:tabLst>
                <a:tab pos="287020" algn="l"/>
              </a:tabLst>
            </a:pP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Ejemplo de gestor de intereses particulares: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presidente de  una junta vecinal, un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dirigente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sindical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un directivo de una  asociación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gremial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que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se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reúne con una autoridad, para  expresar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su interés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que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un reglamento regule una  determinada actividad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a:t>
            </a:r>
            <a:r>
              <a:rPr sz="2400" spc="2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artículo.</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762000"/>
            <a:ext cx="5099177" cy="677108"/>
          </a:xfrm>
          <a:prstGeom prst="rect">
            <a:avLst/>
          </a:prstGeom>
        </p:spPr>
        <p:txBody>
          <a:bodyPr vert="horz" wrap="square" lIns="0" tIns="0" rIns="0" bIns="0" rtlCol="0">
            <a:spAutoFit/>
          </a:bodyPr>
          <a:lstStyle/>
          <a:p>
            <a:pPr marL="12700" algn="just">
              <a:lnSpc>
                <a:spcPct val="100000"/>
              </a:lnSpc>
            </a:pPr>
            <a:r>
              <a:rPr sz="4400" b="1" spc="-5" dirty="0">
                <a:latin typeface="Tahoma" panose="020B0604030504040204" pitchFamily="34" charset="0"/>
                <a:ea typeface="Tahoma" panose="020B0604030504040204" pitchFamily="34" charset="0"/>
                <a:cs typeface="Tahoma" panose="020B0604030504040204" pitchFamily="34" charset="0"/>
              </a:rPr>
              <a:t>Sujetos del</a:t>
            </a:r>
            <a:r>
              <a:rPr sz="4400" b="1" spc="-60" dirty="0">
                <a:latin typeface="Tahoma" panose="020B0604030504040204" pitchFamily="34" charset="0"/>
                <a:ea typeface="Tahoma" panose="020B0604030504040204" pitchFamily="34" charset="0"/>
                <a:cs typeface="Tahoma" panose="020B0604030504040204" pitchFamily="34" charset="0"/>
              </a:rPr>
              <a:t> </a:t>
            </a:r>
            <a:r>
              <a:rPr sz="4400" b="1" dirty="0">
                <a:latin typeface="Tahoma" panose="020B0604030504040204" pitchFamily="34" charset="0"/>
                <a:ea typeface="Tahoma" panose="020B0604030504040204" pitchFamily="34" charset="0"/>
                <a:cs typeface="Tahoma" panose="020B0604030504040204" pitchFamily="34" charset="0"/>
              </a:rPr>
              <a:t>Lobby</a:t>
            </a:r>
            <a:endParaRPr sz="44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838200" y="2057400"/>
            <a:ext cx="7467600" cy="4011355"/>
          </a:xfrm>
          <a:prstGeom prst="rect">
            <a:avLst/>
          </a:prstGeom>
        </p:spPr>
        <p:txBody>
          <a:bodyPr vert="horz" wrap="square" lIns="0" tIns="0" rIns="0" bIns="0" rtlCol="0">
            <a:spAutoFit/>
          </a:bodyPr>
          <a:lstStyle/>
          <a:p>
            <a:pPr marL="12700" algn="just">
              <a:lnSpc>
                <a:spcPct val="100000"/>
              </a:lnSpc>
              <a:buClr>
                <a:srgbClr val="94C600"/>
              </a:buClr>
              <a:tabLst>
                <a:tab pos="287020" algn="l"/>
              </a:tabLst>
            </a:pP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Activos</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 Quien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ejerce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actividad del</a:t>
            </a:r>
            <a:r>
              <a:rPr sz="2400" spc="2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Lobby.</a:t>
            </a:r>
            <a:endParaRPr sz="2400" dirty="0">
              <a:latin typeface="Tahoma" panose="020B0604030504040204" pitchFamily="34" charset="0"/>
              <a:ea typeface="Tahoma" panose="020B0604030504040204" pitchFamily="34" charset="0"/>
              <a:cs typeface="Tahoma" panose="020B0604030504040204" pitchFamily="34" charset="0"/>
            </a:endParaRPr>
          </a:p>
          <a:p>
            <a:pPr marL="12700" marR="118110" algn="just">
              <a:lnSpc>
                <a:spcPts val="2590"/>
              </a:lnSpc>
              <a:spcBef>
                <a:spcPts val="615"/>
              </a:spcBef>
              <a:buClr>
                <a:srgbClr val="94C600"/>
              </a:buClr>
              <a:tabLst>
                <a:tab pos="287020" algn="l"/>
              </a:tabLst>
            </a:pPr>
            <a:endParaRPr lang="es-MX" sz="2400"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118110" algn="just">
              <a:lnSpc>
                <a:spcPts val="2590"/>
              </a:lnSpc>
              <a:spcBef>
                <a:spcPts val="61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Pasivos: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Personas que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razón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su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función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cargo toman decisiones relevantes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personas que  influyan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decisiones de las</a:t>
            </a:r>
            <a:r>
              <a:rPr sz="2400" spc="5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anteriores.</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2590"/>
              </a:lnSpc>
              <a:spcBef>
                <a:spcPts val="575"/>
              </a:spcBef>
              <a:buClr>
                <a:srgbClr val="94C600"/>
              </a:buClr>
              <a:tabLst>
                <a:tab pos="287020" algn="l"/>
              </a:tabLst>
            </a:pPr>
            <a:endParaRPr lang="es-MX" sz="2400"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2590"/>
              </a:lnSpc>
              <a:spcBef>
                <a:spcPts val="575"/>
              </a:spcBef>
              <a:buClr>
                <a:srgbClr val="94C600"/>
              </a:buClr>
              <a:tabLst>
                <a:tab pos="287020" algn="l"/>
              </a:tabLst>
            </a:pP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funcionarios públicos,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tal calidad, no pueden  actuar como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sujetos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activos, sus actuaciones no  pueden favorecer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el interés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particular por sobre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el  interés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general,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que incurrirían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una falta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a 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probidad</a:t>
            </a:r>
            <a:r>
              <a:rPr sz="2400" spc="-1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administrativa.</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0875" y="609600"/>
            <a:ext cx="3677254" cy="677108"/>
          </a:xfrm>
          <a:prstGeom prst="rect">
            <a:avLst/>
          </a:prstGeom>
        </p:spPr>
        <p:txBody>
          <a:bodyPr vert="horz" wrap="square" lIns="0" tIns="0" rIns="0" bIns="0" rtlCol="0">
            <a:spAutoFit/>
          </a:bodyPr>
          <a:lstStyle/>
          <a:p>
            <a:pPr marL="12700" algn="just">
              <a:lnSpc>
                <a:spcPct val="100000"/>
              </a:lnSpc>
            </a:pPr>
            <a:r>
              <a:rPr sz="4400" b="1" spc="-5" dirty="0">
                <a:latin typeface="Tahoma" panose="020B0604030504040204" pitchFamily="34" charset="0"/>
                <a:ea typeface="Tahoma" panose="020B0604030504040204" pitchFamily="34" charset="0"/>
                <a:cs typeface="Tahoma" panose="020B0604030504040204" pitchFamily="34" charset="0"/>
              </a:rPr>
              <a:t>Quienes</a:t>
            </a:r>
            <a:r>
              <a:rPr sz="4400" b="1" spc="-85" dirty="0">
                <a:latin typeface="Tahoma" panose="020B0604030504040204" pitchFamily="34" charset="0"/>
                <a:ea typeface="Tahoma" panose="020B0604030504040204" pitchFamily="34" charset="0"/>
                <a:cs typeface="Tahoma" panose="020B0604030504040204" pitchFamily="34" charset="0"/>
              </a:rPr>
              <a:t> </a:t>
            </a:r>
            <a:r>
              <a:rPr sz="4400" b="1" dirty="0">
                <a:latin typeface="Tahoma" panose="020B0604030504040204" pitchFamily="34" charset="0"/>
                <a:ea typeface="Tahoma" panose="020B0604030504040204" pitchFamily="34" charset="0"/>
                <a:cs typeface="Tahoma" panose="020B0604030504040204" pitchFamily="34" charset="0"/>
              </a:rPr>
              <a:t>son:</a:t>
            </a:r>
            <a:endParaRPr sz="44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457200" y="1600200"/>
            <a:ext cx="7924800" cy="4275529"/>
          </a:xfrm>
          <a:prstGeom prst="rect">
            <a:avLst/>
          </a:prstGeom>
        </p:spPr>
        <p:txBody>
          <a:bodyPr vert="horz" wrap="square" lIns="0" tIns="0" rIns="0" bIns="0" rtlCol="0">
            <a:spAutoFit/>
          </a:bodyPr>
          <a:lstStyle/>
          <a:p>
            <a:pPr marL="12700" marR="5080" indent="-635" algn="just">
              <a:lnSpc>
                <a:spcPts val="2160"/>
              </a:lnSpc>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Nombrados por Ley: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Ministros, Subsecretarios,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Jefes 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Servicio,  Directores Regionales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Servicios Públicos, Intendentes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Gobernadores, Secretarios Regionales Ministeriales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los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Embajadores, además 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los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Jefes de Gabinete de</a:t>
            </a:r>
            <a:r>
              <a:rPr sz="2000" spc="-11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ellos.</a:t>
            </a:r>
            <a:endParaRPr sz="2000" dirty="0">
              <a:latin typeface="Tahoma" panose="020B0604030504040204" pitchFamily="34" charset="0"/>
              <a:ea typeface="Tahoma" panose="020B0604030504040204" pitchFamily="34" charset="0"/>
              <a:cs typeface="Tahoma" panose="020B0604030504040204" pitchFamily="34" charset="0"/>
            </a:endParaRPr>
          </a:p>
          <a:p>
            <a:pPr marL="12700" marR="39370" indent="-635" algn="just">
              <a:lnSpc>
                <a:spcPts val="2160"/>
              </a:lnSpc>
              <a:spcBef>
                <a:spcPts val="480"/>
              </a:spcBef>
            </a:pP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Autoridades de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la administración local </a:t>
            </a: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regional: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consejeros  regionales, alcaldes, concejales, secretario municipal, entre</a:t>
            </a:r>
            <a:r>
              <a:rPr sz="2000" spc="16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otros.</a:t>
            </a:r>
            <a:endParaRPr sz="2000" dirty="0">
              <a:latin typeface="Tahoma" panose="020B0604030504040204" pitchFamily="34" charset="0"/>
              <a:ea typeface="Tahoma" panose="020B0604030504040204" pitchFamily="34" charset="0"/>
              <a:cs typeface="Tahoma" panose="020B0604030504040204" pitchFamily="34" charset="0"/>
            </a:endParaRPr>
          </a:p>
          <a:p>
            <a:pPr marL="12700" marR="517525" algn="just">
              <a:lnSpc>
                <a:spcPts val="2160"/>
              </a:lnSpc>
              <a:spcBef>
                <a:spcPts val="480"/>
              </a:spcBef>
            </a:pP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Autoridades de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organismos como: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Banco Central, Ministerio  Público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Contraloría General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la</a:t>
            </a:r>
            <a:r>
              <a:rPr sz="2000" spc="6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República</a:t>
            </a:r>
            <a:endParaRPr sz="2000" dirty="0">
              <a:latin typeface="Tahoma" panose="020B0604030504040204" pitchFamily="34" charset="0"/>
              <a:ea typeface="Tahoma" panose="020B0604030504040204" pitchFamily="34" charset="0"/>
              <a:cs typeface="Tahoma" panose="020B0604030504040204" pitchFamily="34" charset="0"/>
            </a:endParaRPr>
          </a:p>
          <a:p>
            <a:pPr marL="12700" marR="184785" algn="just">
              <a:lnSpc>
                <a:spcPts val="2160"/>
              </a:lnSpc>
              <a:spcBef>
                <a:spcPts val="480"/>
              </a:spcBef>
            </a:pP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Autoridades de orden y seguridad: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Fuerza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Aérea,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Carabineros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Investigaciones;</a:t>
            </a:r>
            <a:r>
              <a:rPr sz="2000" spc="1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Parlamentarios;</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15"/>
              </a:spcBef>
            </a:pPr>
            <a:endParaRPr sz="2700" dirty="0">
              <a:latin typeface="Tahoma" panose="020B0604030504040204" pitchFamily="34" charset="0"/>
              <a:ea typeface="Tahoma" panose="020B0604030504040204" pitchFamily="34" charset="0"/>
              <a:cs typeface="Tahoma" panose="020B0604030504040204" pitchFamily="34" charset="0"/>
            </a:endParaRPr>
          </a:p>
          <a:p>
            <a:pPr marL="12700" marR="87630" algn="just">
              <a:lnSpc>
                <a:spcPts val="2160"/>
              </a:lnSpc>
            </a:pPr>
            <a:r>
              <a:rPr sz="2000" b="1" dirty="0">
                <a:solidFill>
                  <a:srgbClr val="3E3D2D"/>
                </a:solidFill>
                <a:latin typeface="Tahoma" panose="020B0604030504040204" pitchFamily="34" charset="0"/>
                <a:ea typeface="Tahoma" panose="020B0604030504040204" pitchFamily="34" charset="0"/>
                <a:cs typeface="Tahoma" panose="020B0604030504040204" pitchFamily="34" charset="0"/>
              </a:rPr>
              <a:t>Además </a:t>
            </a:r>
            <a:r>
              <a:rPr sz="2000" b="1" spc="-5" dirty="0">
                <a:solidFill>
                  <a:srgbClr val="3E3D2D"/>
                </a:solidFill>
                <a:latin typeface="Tahoma" panose="020B0604030504040204" pitchFamily="34" charset="0"/>
                <a:ea typeface="Tahoma" panose="020B0604030504040204" pitchFamily="34" charset="0"/>
                <a:cs typeface="Tahoma" panose="020B0604030504040204" pitchFamily="34" charset="0"/>
              </a:rPr>
              <a:t>las </a:t>
            </a:r>
            <a:r>
              <a:rPr sz="2000" b="1" dirty="0">
                <a:solidFill>
                  <a:srgbClr val="3E3D2D"/>
                </a:solidFill>
                <a:latin typeface="Tahoma" panose="020B0604030504040204" pitchFamily="34" charset="0"/>
                <a:ea typeface="Tahoma" panose="020B0604030504040204" pitchFamily="34" charset="0"/>
                <a:cs typeface="Tahoma" panose="020B0604030504040204" pitchFamily="34" charset="0"/>
              </a:rPr>
              <a:t>entidades podrán </a:t>
            </a:r>
            <a:r>
              <a:rPr sz="2000" b="1" spc="-5" dirty="0">
                <a:solidFill>
                  <a:srgbClr val="3E3D2D"/>
                </a:solidFill>
                <a:latin typeface="Tahoma" panose="020B0604030504040204" pitchFamily="34" charset="0"/>
                <a:ea typeface="Tahoma" panose="020B0604030504040204" pitchFamily="34" charset="0"/>
                <a:cs typeface="Tahoma" panose="020B0604030504040204" pitchFamily="34" charset="0"/>
              </a:rPr>
              <a:t>agregar sujetos pasivos, </a:t>
            </a:r>
            <a:r>
              <a:rPr sz="2000" b="1" dirty="0">
                <a:solidFill>
                  <a:srgbClr val="3E3D2D"/>
                </a:solidFill>
                <a:latin typeface="Tahoma" panose="020B0604030504040204" pitchFamily="34" charset="0"/>
                <a:ea typeface="Tahoma" panose="020B0604030504040204" pitchFamily="34" charset="0"/>
                <a:cs typeface="Tahoma" panose="020B0604030504040204" pitchFamily="34" charset="0"/>
              </a:rPr>
              <a:t>por medio  de </a:t>
            </a:r>
            <a:r>
              <a:rPr sz="2000" b="1" spc="-5" dirty="0">
                <a:solidFill>
                  <a:srgbClr val="3E3D2D"/>
                </a:solidFill>
                <a:latin typeface="Tahoma" panose="020B0604030504040204" pitchFamily="34" charset="0"/>
                <a:ea typeface="Tahoma" panose="020B0604030504040204" pitchFamily="34" charset="0"/>
                <a:cs typeface="Tahoma" panose="020B0604030504040204" pitchFamily="34" charset="0"/>
              </a:rPr>
              <a:t>resolución que </a:t>
            </a:r>
            <a:r>
              <a:rPr sz="2000" b="1" dirty="0">
                <a:solidFill>
                  <a:srgbClr val="3E3D2D"/>
                </a:solidFill>
                <a:latin typeface="Tahoma" panose="020B0604030504040204" pitchFamily="34" charset="0"/>
                <a:ea typeface="Tahoma" panose="020B0604030504040204" pitchFamily="34" charset="0"/>
                <a:cs typeface="Tahoma" panose="020B0604030504040204" pitchFamily="34" charset="0"/>
              </a:rPr>
              <a:t>se </a:t>
            </a:r>
            <a:r>
              <a:rPr sz="2000" b="1" spc="-5" dirty="0">
                <a:solidFill>
                  <a:srgbClr val="3E3D2D"/>
                </a:solidFill>
                <a:latin typeface="Tahoma" panose="020B0604030504040204" pitchFamily="34" charset="0"/>
                <a:ea typeface="Tahoma" panose="020B0604030504040204" pitchFamily="34" charset="0"/>
                <a:cs typeface="Tahoma" panose="020B0604030504040204" pitchFamily="34" charset="0"/>
              </a:rPr>
              <a:t>publique </a:t>
            </a:r>
            <a:r>
              <a:rPr sz="2000" b="1" dirty="0">
                <a:solidFill>
                  <a:srgbClr val="3E3D2D"/>
                </a:solidFill>
                <a:latin typeface="Tahoma" panose="020B0604030504040204" pitchFamily="34" charset="0"/>
                <a:ea typeface="Tahoma" panose="020B0604030504040204" pitchFamily="34" charset="0"/>
                <a:cs typeface="Tahoma" panose="020B0604030504040204" pitchFamily="34" charset="0"/>
              </a:rPr>
              <a:t>anualmente en su </a:t>
            </a:r>
            <a:r>
              <a:rPr sz="2000" b="1" spc="-5" dirty="0">
                <a:solidFill>
                  <a:srgbClr val="3E3D2D"/>
                </a:solidFill>
                <a:latin typeface="Tahoma" panose="020B0604030504040204" pitchFamily="34" charset="0"/>
                <a:ea typeface="Tahoma" panose="020B0604030504040204" pitchFamily="34" charset="0"/>
                <a:cs typeface="Tahoma" panose="020B0604030504040204" pitchFamily="34" charset="0"/>
              </a:rPr>
              <a:t>sitio</a:t>
            </a:r>
            <a:r>
              <a:rPr sz="2000" b="1" spc="5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b="1" dirty="0">
                <a:solidFill>
                  <a:srgbClr val="3E3D2D"/>
                </a:solidFill>
                <a:latin typeface="Tahoma" panose="020B0604030504040204" pitchFamily="34" charset="0"/>
                <a:ea typeface="Tahoma" panose="020B0604030504040204" pitchFamily="34" charset="0"/>
                <a:cs typeface="Tahoma" panose="020B0604030504040204" pitchFamily="34" charset="0"/>
              </a:rPr>
              <a:t>web.</a:t>
            </a:r>
            <a:endParaRPr sz="20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8422" y="679247"/>
            <a:ext cx="8174578" cy="553998"/>
          </a:xfrm>
          <a:prstGeom prst="rect">
            <a:avLst/>
          </a:prstGeom>
        </p:spPr>
        <p:txBody>
          <a:bodyPr vert="horz" wrap="square" lIns="0" tIns="0" rIns="0" bIns="0" rtlCol="0">
            <a:spAutoFit/>
          </a:bodyPr>
          <a:lstStyle/>
          <a:p>
            <a:pPr marL="12700" algn="just">
              <a:lnSpc>
                <a:spcPct val="100000"/>
              </a:lnSpc>
            </a:pPr>
            <a:r>
              <a:rPr sz="3600" b="1" dirty="0">
                <a:latin typeface="Tahoma" panose="020B0604030504040204" pitchFamily="34" charset="0"/>
                <a:ea typeface="Tahoma" panose="020B0604030504040204" pitchFamily="34" charset="0"/>
                <a:cs typeface="Tahoma" panose="020B0604030504040204" pitchFamily="34" charset="0"/>
              </a:rPr>
              <a:t>¿Sobre que se </a:t>
            </a:r>
            <a:r>
              <a:rPr sz="3600" b="1" spc="-5" dirty="0">
                <a:latin typeface="Tahoma" panose="020B0604030504040204" pitchFamily="34" charset="0"/>
                <a:ea typeface="Tahoma" panose="020B0604030504040204" pitchFamily="34" charset="0"/>
                <a:cs typeface="Tahoma" panose="020B0604030504040204" pitchFamily="34" charset="0"/>
              </a:rPr>
              <a:t>ejercerse el</a:t>
            </a:r>
            <a:r>
              <a:rPr sz="3600" b="1" spc="-105" dirty="0">
                <a:latin typeface="Tahoma" panose="020B0604030504040204" pitchFamily="34" charset="0"/>
                <a:ea typeface="Tahoma" panose="020B0604030504040204" pitchFamily="34" charset="0"/>
                <a:cs typeface="Tahoma" panose="020B0604030504040204" pitchFamily="34" charset="0"/>
              </a:rPr>
              <a:t> </a:t>
            </a:r>
            <a:r>
              <a:rPr sz="3600" b="1" dirty="0">
                <a:latin typeface="Tahoma" panose="020B0604030504040204" pitchFamily="34" charset="0"/>
                <a:ea typeface="Tahoma" panose="020B0604030504040204" pitchFamily="34" charset="0"/>
                <a:cs typeface="Tahoma" panose="020B0604030504040204" pitchFamily="34" charset="0"/>
              </a:rPr>
              <a:t>Lobby?</a:t>
            </a:r>
            <a:endParaRPr sz="36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950807" y="2597675"/>
            <a:ext cx="7204709" cy="2385268"/>
          </a:xfrm>
          <a:prstGeom prst="rect">
            <a:avLst/>
          </a:prstGeom>
        </p:spPr>
        <p:txBody>
          <a:bodyPr vert="horz" wrap="square" lIns="0" tIns="0" rIns="0" bIns="0" rtlCol="0">
            <a:spAutoFit/>
          </a:bodyPr>
          <a:lstStyle/>
          <a:p>
            <a:pPr marL="12700" algn="just">
              <a:lnSpc>
                <a:spcPct val="100000"/>
              </a:lnSpc>
              <a:buClr>
                <a:srgbClr val="94C600"/>
              </a:buClr>
              <a:tabLst>
                <a:tab pos="287020" algn="l"/>
              </a:tabLst>
            </a:pP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Ley del </a:t>
            </a:r>
            <a:r>
              <a:rPr sz="2400" b="1" i="1" spc="-25" dirty="0">
                <a:solidFill>
                  <a:srgbClr val="3E3D2D"/>
                </a:solidFill>
                <a:latin typeface="Tahoma" panose="020B0604030504040204" pitchFamily="34" charset="0"/>
                <a:ea typeface="Tahoma" panose="020B0604030504040204" pitchFamily="34" charset="0"/>
                <a:cs typeface="Tahoma" panose="020B0604030504040204" pitchFamily="34" charset="0"/>
              </a:rPr>
              <a:t>Lobby, </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Art.</a:t>
            </a:r>
            <a:r>
              <a:rPr sz="2400" b="1" i="1" spc="-5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5</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pPr>
            <a:endParaRPr sz="3500" dirty="0">
              <a:latin typeface="Tahoma" panose="020B0604030504040204" pitchFamily="34" charset="0"/>
              <a:ea typeface="Tahoma" panose="020B0604030504040204" pitchFamily="34" charset="0"/>
              <a:cs typeface="Tahoma" panose="020B0604030504040204" pitchFamily="34" charset="0"/>
            </a:endParaRPr>
          </a:p>
          <a:p>
            <a:pPr marL="56515" marR="5080" algn="just">
              <a:lnSpc>
                <a:spcPct val="100000"/>
              </a:lnSpc>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elaboración, dictación, modificación, derogación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rechazo de actos administrativos, proyectos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Ley 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decisiones que adopten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los sujetos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pasivos.</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3845" y="493882"/>
            <a:ext cx="7886700" cy="1069317"/>
          </a:xfrm>
          <a:prstGeom prst="rect">
            <a:avLst/>
          </a:prstGeom>
        </p:spPr>
        <p:txBody>
          <a:bodyPr vert="horz" wrap="square" lIns="0" tIns="53135" rIns="0" bIns="0" rtlCol="0">
            <a:spAutoFit/>
          </a:bodyPr>
          <a:lstStyle/>
          <a:p>
            <a:pPr marL="2729865" marR="5080" indent="-2588260" algn="just">
              <a:lnSpc>
                <a:spcPct val="100000"/>
              </a:lnSpc>
            </a:pPr>
            <a:r>
              <a:rPr sz="3200" b="1" spc="-5" dirty="0">
                <a:latin typeface="Tahoma" panose="020B0604030504040204" pitchFamily="34" charset="0"/>
                <a:ea typeface="Tahoma" panose="020B0604030504040204" pitchFamily="34" charset="0"/>
                <a:cs typeface="Tahoma" panose="020B0604030504040204" pitchFamily="34" charset="0"/>
              </a:rPr>
              <a:t>Obligaciones de los sujetos pasivos  de esta</a:t>
            </a:r>
            <a:r>
              <a:rPr sz="3200" b="1" spc="-90" dirty="0">
                <a:latin typeface="Tahoma" panose="020B0604030504040204" pitchFamily="34" charset="0"/>
                <a:ea typeface="Tahoma" panose="020B0604030504040204" pitchFamily="34" charset="0"/>
                <a:cs typeface="Tahoma" panose="020B0604030504040204" pitchFamily="34" charset="0"/>
              </a:rPr>
              <a:t> </a:t>
            </a:r>
            <a:r>
              <a:rPr sz="3200" b="1" spc="-5" dirty="0">
                <a:latin typeface="Tahoma" panose="020B0604030504040204" pitchFamily="34" charset="0"/>
                <a:ea typeface="Tahoma" panose="020B0604030504040204" pitchFamily="34" charset="0"/>
                <a:cs typeface="Tahoma" panose="020B0604030504040204" pitchFamily="34" charset="0"/>
              </a:rPr>
              <a:t>Ley</a:t>
            </a:r>
          </a:p>
        </p:txBody>
      </p:sp>
      <p:sp>
        <p:nvSpPr>
          <p:cNvPr id="3" name="object 3"/>
          <p:cNvSpPr txBox="1"/>
          <p:nvPr/>
        </p:nvSpPr>
        <p:spPr>
          <a:xfrm>
            <a:off x="685800" y="2209800"/>
            <a:ext cx="7696200" cy="3954929"/>
          </a:xfrm>
          <a:prstGeom prst="rect">
            <a:avLst/>
          </a:prstGeom>
        </p:spPr>
        <p:txBody>
          <a:bodyPr vert="horz" wrap="square" lIns="0" tIns="0" rIns="0" bIns="0" rtlCol="0">
            <a:spAutoFit/>
          </a:bodyPr>
          <a:lstStyle/>
          <a:p>
            <a:pPr marL="12700" algn="just">
              <a:lnSpc>
                <a:spcPct val="100000"/>
              </a:lnSpc>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Registros </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agenda</a:t>
            </a:r>
            <a:r>
              <a:rPr sz="2400" b="1" i="1" spc="-2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pública:</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Reuniones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a:t>
            </a:r>
            <a:r>
              <a:rPr sz="2400" spc="-2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audiencias.</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Viajes</a:t>
            </a:r>
            <a:r>
              <a:rPr sz="2400" spc="-7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realizados.</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Donativos oficiales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protocolares que</a:t>
            </a:r>
            <a:r>
              <a:rPr sz="2400" spc="3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reciben.</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endParaRPr lang="es-MX" sz="2400"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Publicación en </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página web:</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buClr>
                <a:srgbClr val="94C600"/>
              </a:buClr>
              <a:buFont typeface="Symbol"/>
              <a:buChar char=""/>
            </a:pPr>
            <a:endParaRPr sz="35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Ítem de transparencia</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activa.</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0"/>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Deber </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igualdad </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de</a:t>
            </a:r>
            <a:r>
              <a:rPr sz="2400" b="1" i="1" spc="-5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trato</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143000"/>
            <a:ext cx="8237220" cy="4755148"/>
          </a:xfrm>
          <a:prstGeom prst="rect">
            <a:avLst/>
          </a:prstGeom>
        </p:spPr>
        <p:txBody>
          <a:bodyPr vert="horz" wrap="square" lIns="0" tIns="0" rIns="0" bIns="0" rtlCol="0">
            <a:spAutoFit/>
          </a:bodyPr>
          <a:lstStyle/>
          <a:p>
            <a:pPr marL="12700" algn="just">
              <a:lnSpc>
                <a:spcPct val="100000"/>
              </a:lnSpc>
            </a:pP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¿Qué es el registro de</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viajes?</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Es aquel que contiene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los viajes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realizados por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los sujetos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pasivos,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el ejercicio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sus funciones.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Debe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contener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el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destino del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viaje, objeto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del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viaje,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costo total consignado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moneda nacional, desglosado por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ítem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cubiertos,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persona  natural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jurídica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que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lo</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financió.</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buClr>
                <a:srgbClr val="94C600"/>
              </a:buClr>
              <a:buFont typeface="Symbol"/>
              <a:buChar char=""/>
            </a:pPr>
            <a:endParaRPr sz="35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¿Qué viajes </a:t>
            </a:r>
            <a:r>
              <a:rPr sz="2400" b="1" dirty="0">
                <a:solidFill>
                  <a:srgbClr val="3E3D2D"/>
                </a:solidFill>
                <a:latin typeface="Tahoma" panose="020B0604030504040204" pitchFamily="34" charset="0"/>
                <a:ea typeface="Tahoma" panose="020B0604030504040204" pitchFamily="34" charset="0"/>
                <a:cs typeface="Tahoma" panose="020B0604030504040204" pitchFamily="34" charset="0"/>
              </a:rPr>
              <a:t>se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deben</a:t>
            </a:r>
            <a:r>
              <a:rPr sz="2400" b="1" spc="-1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registrar?</a:t>
            </a:r>
            <a:endParaRPr sz="2400" dirty="0">
              <a:latin typeface="Tahoma" panose="020B0604030504040204" pitchFamily="34" charset="0"/>
              <a:ea typeface="Tahoma" panose="020B0604030504040204" pitchFamily="34" charset="0"/>
              <a:cs typeface="Tahoma" panose="020B0604030504040204" pitchFamily="34" charset="0"/>
            </a:endParaRPr>
          </a:p>
          <a:p>
            <a:pPr marL="12700" marR="25400" algn="just">
              <a:lnSpc>
                <a:spcPct val="100000"/>
              </a:lnSpc>
              <a:spcBef>
                <a:spcPts val="57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Se deben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registrar todos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aquellos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viajes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que obliguen al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sujeto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pasivo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desplazarse fuera del lugar de desempeño  habitual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su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cargo para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realización de labores</a:t>
            </a:r>
            <a:r>
              <a:rPr sz="2400" spc="13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específicas.</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0100" y="1600200"/>
            <a:ext cx="7543800" cy="3108543"/>
          </a:xfrm>
          <a:prstGeom prst="rect">
            <a:avLst/>
          </a:prstGeom>
        </p:spPr>
        <p:txBody>
          <a:bodyPr vert="horz" wrap="square" lIns="0" tIns="0" rIns="0" bIns="0" rtlCol="0">
            <a:spAutoFit/>
          </a:bodyPr>
          <a:lstStyle/>
          <a:p>
            <a:pPr marL="12700" algn="just">
              <a:lnSpc>
                <a:spcPct val="100000"/>
              </a:lnSpc>
            </a:pP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¿Hay excepciones relativas al registro de</a:t>
            </a:r>
            <a:r>
              <a:rPr sz="2400" b="1" spc="6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viajes?</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buClr>
                <a:srgbClr val="94C600"/>
              </a:buClr>
              <a:tabLst>
                <a:tab pos="287020" algn="l"/>
              </a:tabLst>
            </a:pPr>
            <a:endParaRPr lang="es-MX" sz="2400"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Se exceptuarán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los viajes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cuando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su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publicidad  comprometa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el interés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general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Nación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seguridad nacional.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No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deberán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registrarse los viajes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que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se </a:t>
            </a:r>
            <a:r>
              <a:rPr sz="2400" spc="-5" dirty="0" err="1">
                <a:solidFill>
                  <a:srgbClr val="3E3D2D"/>
                </a:solidFill>
                <a:latin typeface="Tahoma" panose="020B0604030504040204" pitchFamily="34" charset="0"/>
                <a:ea typeface="Tahoma" panose="020B0604030504040204" pitchFamily="34" charset="0"/>
                <a:cs typeface="Tahoma" panose="020B0604030504040204" pitchFamily="34" charset="0"/>
              </a:rPr>
              <a:t>efectúen</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400" spc="-5" dirty="0" err="1">
                <a:solidFill>
                  <a:srgbClr val="3E3D2D"/>
                </a:solidFill>
                <a:latin typeface="Tahoma" panose="020B0604030504040204" pitchFamily="34" charset="0"/>
                <a:ea typeface="Tahoma" panose="020B0604030504040204" pitchFamily="34" charset="0"/>
                <a:cs typeface="Tahoma" panose="020B0604030504040204" pitchFamily="34" charset="0"/>
              </a:rPr>
              <a:t>virtud</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de </a:t>
            </a:r>
            <a:r>
              <a:rPr sz="2400" spc="-5" dirty="0" err="1">
                <a:solidFill>
                  <a:srgbClr val="3E3D2D"/>
                </a:solidFill>
                <a:latin typeface="Tahoma" panose="020B0604030504040204" pitchFamily="34" charset="0"/>
                <a:ea typeface="Tahoma" panose="020B0604030504040204" pitchFamily="34" charset="0"/>
                <a:cs typeface="Tahoma" panose="020B0604030504040204" pitchFamily="34" charset="0"/>
              </a:rPr>
              <a:t>invitaciones</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err="1">
                <a:solidFill>
                  <a:srgbClr val="3E3D2D"/>
                </a:solidFill>
                <a:latin typeface="Tahoma" panose="020B0604030504040204" pitchFamily="34" charset="0"/>
                <a:ea typeface="Tahoma" panose="020B0604030504040204" pitchFamily="34" charset="0"/>
                <a:cs typeface="Tahoma" panose="020B0604030504040204" pitchFamily="34" charset="0"/>
              </a:rPr>
              <a:t>efectuadas</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err="1">
                <a:solidFill>
                  <a:srgbClr val="3E3D2D"/>
                </a:solidFill>
                <a:latin typeface="Tahoma" panose="020B0604030504040204" pitchFamily="34" charset="0"/>
                <a:ea typeface="Tahoma" panose="020B0604030504040204" pitchFamily="34" charset="0"/>
                <a:cs typeface="Tahoma" panose="020B0604030504040204" pitchFamily="34" charset="0"/>
              </a:rPr>
              <a:t>conforme</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a los </a:t>
            </a:r>
            <a:r>
              <a:rPr sz="2400" spc="-5" dirty="0" err="1">
                <a:solidFill>
                  <a:srgbClr val="3E3D2D"/>
                </a:solidFill>
                <a:latin typeface="Tahoma" panose="020B0604030504040204" pitchFamily="34" charset="0"/>
                <a:ea typeface="Tahoma" panose="020B0604030504040204" pitchFamily="34" charset="0"/>
                <a:cs typeface="Tahoma" panose="020B0604030504040204" pitchFamily="34" charset="0"/>
              </a:rPr>
              <a:t>números</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6 y 8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del </a:t>
            </a:r>
            <a:r>
              <a:rPr sz="2400" spc="-5" dirty="0" err="1">
                <a:solidFill>
                  <a:srgbClr val="3E3D2D"/>
                </a:solidFill>
                <a:latin typeface="Tahoma" panose="020B0604030504040204" pitchFamily="34" charset="0"/>
                <a:ea typeface="Tahoma" panose="020B0604030504040204" pitchFamily="34" charset="0"/>
                <a:cs typeface="Tahoma" panose="020B0604030504040204" pitchFamily="34" charset="0"/>
              </a:rPr>
              <a:t>artículo</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6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ley Nº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20.730.</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066800"/>
            <a:ext cx="8449945" cy="5278368"/>
          </a:xfrm>
          <a:prstGeom prst="rect">
            <a:avLst/>
          </a:prstGeom>
        </p:spPr>
        <p:txBody>
          <a:bodyPr vert="horz" wrap="square" lIns="0" tIns="0" rIns="0" bIns="0" rtlCol="0">
            <a:spAutoFit/>
          </a:bodyPr>
          <a:lstStyle/>
          <a:p>
            <a:pPr marL="12700" algn="just">
              <a:lnSpc>
                <a:spcPct val="100000"/>
              </a:lnSpc>
            </a:pP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¿Qué es el registro de</a:t>
            </a:r>
            <a:r>
              <a:rPr sz="2400" b="1" spc="3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donativos?</a:t>
            </a:r>
            <a:endParaRPr sz="2400" dirty="0">
              <a:latin typeface="Tahoma" panose="020B0604030504040204" pitchFamily="34" charset="0"/>
              <a:ea typeface="Tahoma" panose="020B0604030504040204" pitchFamily="34" charset="0"/>
              <a:cs typeface="Tahoma" panose="020B0604030504040204" pitchFamily="34" charset="0"/>
            </a:endParaRPr>
          </a:p>
          <a:p>
            <a:pPr marL="12700" marR="299085" algn="just">
              <a:lnSpc>
                <a:spcPct val="100000"/>
              </a:lnSpc>
              <a:spcBef>
                <a:spcPts val="575"/>
              </a:spcBef>
              <a:buClr>
                <a:srgbClr val="94C600"/>
              </a:buClr>
              <a:tabLst>
                <a:tab pos="287020" algn="l"/>
              </a:tabLst>
            </a:pPr>
            <a:endParaRPr lang="es-MX" sz="2400"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299085" algn="just">
              <a:lnSpc>
                <a:spcPct val="100000"/>
              </a:lnSpc>
              <a:spcBef>
                <a:spcPts val="57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Es aquel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el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cual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se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singulariza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el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regalo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donativo recibido  por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el sujeto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pasivo,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fecha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ocasión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su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recepción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individualización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persona natural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jurídica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cual  procede.</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buClr>
                <a:srgbClr val="94C600"/>
              </a:buClr>
              <a:buFont typeface="Symbol"/>
              <a:buChar char=""/>
            </a:pPr>
            <a:endParaRPr sz="35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¿Qué </a:t>
            </a:r>
            <a:r>
              <a:rPr sz="2400" b="1" dirty="0">
                <a:solidFill>
                  <a:srgbClr val="3E3D2D"/>
                </a:solidFill>
                <a:latin typeface="Tahoma" panose="020B0604030504040204" pitchFamily="34" charset="0"/>
                <a:ea typeface="Tahoma" panose="020B0604030504040204" pitchFamily="34" charset="0"/>
                <a:cs typeface="Tahoma" panose="020B0604030504040204" pitchFamily="34" charset="0"/>
              </a:rPr>
              <a:t>tipo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de donativos </a:t>
            </a:r>
            <a:r>
              <a:rPr sz="2400" b="1" dirty="0">
                <a:solidFill>
                  <a:srgbClr val="3E3D2D"/>
                </a:solidFill>
                <a:latin typeface="Tahoma" panose="020B0604030504040204" pitchFamily="34" charset="0"/>
                <a:ea typeface="Tahoma" panose="020B0604030504040204" pitchFamily="34" charset="0"/>
                <a:cs typeface="Tahoma" panose="020B0604030504040204" pitchFamily="34" charset="0"/>
              </a:rPr>
              <a:t>se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deben</a:t>
            </a:r>
            <a:r>
              <a:rPr sz="2400" b="1" spc="1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registrar?</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buClr>
                <a:srgbClr val="94C600"/>
              </a:buClr>
              <a:tabLst>
                <a:tab pos="287020" algn="l"/>
              </a:tabLst>
            </a:pPr>
            <a:endParaRPr lang="es-MX" sz="2400"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Se deben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registrar los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donativos oficiales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protocolares,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aquella que autoriza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costumbre como manifestación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cortesía 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buena educación, recibidos por un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sujeto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pasivo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el  ejercicio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sus</a:t>
            </a:r>
            <a:r>
              <a:rPr sz="2400" spc="-3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funciones.</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799" y="1676400"/>
            <a:ext cx="7406341" cy="2739211"/>
          </a:xfrm>
          <a:prstGeom prst="rect">
            <a:avLst/>
          </a:prstGeom>
        </p:spPr>
        <p:txBody>
          <a:bodyPr vert="horz" wrap="square" lIns="0" tIns="0" rIns="0" bIns="0" rtlCol="0">
            <a:spAutoFit/>
          </a:bodyPr>
          <a:lstStyle/>
          <a:p>
            <a:pPr marL="12700" algn="just">
              <a:lnSpc>
                <a:spcPct val="100000"/>
              </a:lnSpc>
            </a:pP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¿Existe un </a:t>
            </a:r>
            <a:r>
              <a:rPr sz="2400" b="1" dirty="0">
                <a:solidFill>
                  <a:srgbClr val="3E3D2D"/>
                </a:solidFill>
                <a:latin typeface="Tahoma" panose="020B0604030504040204" pitchFamily="34" charset="0"/>
                <a:ea typeface="Tahoma" panose="020B0604030504040204" pitchFamily="34" charset="0"/>
                <a:cs typeface="Tahoma" panose="020B0604030504040204" pitchFamily="34" charset="0"/>
              </a:rPr>
              <a:t>valor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mínimo de </a:t>
            </a:r>
            <a:r>
              <a:rPr sz="2400" b="1" spc="-5" dirty="0" err="1">
                <a:solidFill>
                  <a:srgbClr val="3E3D2D"/>
                </a:solidFill>
                <a:latin typeface="Tahoma" panose="020B0604030504040204" pitchFamily="34" charset="0"/>
                <a:ea typeface="Tahoma" panose="020B0604030504040204" pitchFamily="34" charset="0"/>
                <a:cs typeface="Tahoma" panose="020B0604030504040204" pitchFamily="34" charset="0"/>
              </a:rPr>
              <a:t>donativo</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 </a:t>
            </a:r>
            <a:endParaRPr lang="es-MX" sz="2400" b="1"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para</a:t>
            </a:r>
            <a:r>
              <a:rPr sz="2400" b="1" spc="7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registrar?</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buClr>
                <a:srgbClr val="94C600"/>
              </a:buClr>
              <a:tabLst>
                <a:tab pos="287020" algn="l"/>
              </a:tabLst>
            </a:pPr>
            <a:endParaRPr lang="es-MX" sz="2400"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buClr>
                <a:srgbClr val="94C600"/>
              </a:buClr>
              <a:tabLst>
                <a:tab pos="287020" algn="l"/>
              </a:tabLst>
            </a:pP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No,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por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tanto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se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deben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registrar todos los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donativos recibidos por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el sujeto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pasivo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el ejercicio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sus funciones.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ley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no establece un valor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mínimo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al</a:t>
            </a:r>
            <a:r>
              <a:rPr sz="2400" spc="-7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efecto.</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6 Rectángulo">
            <a:extLst>
              <a:ext uri="{FF2B5EF4-FFF2-40B4-BE49-F238E27FC236}">
                <a16:creationId xmlns="" xmlns:a16="http://schemas.microsoft.com/office/drawing/2014/main" id="{C272BCDA-312B-4343-A046-BE9C7C0E265C}"/>
              </a:ext>
            </a:extLst>
          </p:cNvPr>
          <p:cNvSpPr>
            <a:spLocks noChangeArrowheads="1"/>
          </p:cNvSpPr>
          <p:nvPr/>
        </p:nvSpPr>
        <p:spPr bwMode="auto">
          <a:xfrm>
            <a:off x="304800" y="2551837"/>
            <a:ext cx="84963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None/>
              <a:tabLst/>
              <a:defRPr/>
            </a:pPr>
            <a:r>
              <a:rPr lang="es-CL" altLang="es-ES" sz="5400" b="1" dirty="0">
                <a:latin typeface="Tahoma" panose="020B0604030504040204" pitchFamily="34" charset="0"/>
                <a:cs typeface="Tahoma" panose="020B0604030504040204" pitchFamily="34" charset="0"/>
              </a:rPr>
              <a:t>MÓDULO :</a:t>
            </a:r>
            <a:r>
              <a:rPr kumimoji="0" lang="es-CL" altLang="es-ES" sz="5400" b="1" i="0" u="none" strike="noStrike" kern="1200" cap="none" spc="0" normalizeH="0" baseline="0" noProof="0" dirty="0">
                <a:ln>
                  <a:noFill/>
                </a:ln>
                <a:effectLst/>
                <a:uLnTx/>
                <a:uFillTx/>
                <a:latin typeface="Tahoma" panose="020B0604030504040204" pitchFamily="34" charset="0"/>
                <a:ea typeface="+mn-ea"/>
                <a:cs typeface="Tahoma" panose="020B060403050404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altLang="es-ES" sz="5400" b="1" i="0" u="none" strike="noStrike" kern="1200" cap="none" spc="0" normalizeH="0" baseline="0" noProof="0" dirty="0">
                <a:ln>
                  <a:noFill/>
                </a:ln>
                <a:effectLst/>
                <a:uLnTx/>
                <a:uFillTx/>
                <a:latin typeface="Tahoma" panose="020B0604030504040204" pitchFamily="34" charset="0"/>
                <a:ea typeface="+mn-ea"/>
                <a:cs typeface="Tahoma" panose="020B0604030504040204" pitchFamily="34" charset="0"/>
              </a:rPr>
              <a:t>NORMATIVA</a:t>
            </a:r>
            <a:endParaRPr kumimoji="0" lang="es-ES" altLang="es-ES" sz="5400" b="0" i="0" u="none" strike="noStrike" kern="1200" cap="none" spc="0" normalizeH="0" baseline="0" noProof="0" dirty="0">
              <a:ln>
                <a:noFill/>
              </a:ln>
              <a:effectLst/>
              <a:uLnTx/>
              <a:uFillTx/>
              <a:latin typeface="Tahoma" panose="020B0604030504040204" pitchFamily="34" charset="0"/>
              <a:ea typeface="+mn-ea"/>
              <a:cs typeface="Tahoma" panose="020B0604030504040204" pitchFamily="34" charset="0"/>
            </a:endParaRPr>
          </a:p>
        </p:txBody>
      </p:sp>
      <p:sp>
        <p:nvSpPr>
          <p:cNvPr id="10245" name="2 Marcador de número de diapositiva">
            <a:extLst>
              <a:ext uri="{FF2B5EF4-FFF2-40B4-BE49-F238E27FC236}">
                <a16:creationId xmlns="" xmlns:a16="http://schemas.microsoft.com/office/drawing/2014/main" id="{E79DDC07-2C90-422D-8513-FBC42D0741A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EFD50C-B313-49C8-8575-11E7987A765A}" type="slidenum">
              <a:rPr kumimoji="0" lang="es-ES" altLang="es-CL"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S" altLang="es-CL"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pic>
        <p:nvPicPr>
          <p:cNvPr id="7" name="Imagen 6">
            <a:extLst>
              <a:ext uri="{FF2B5EF4-FFF2-40B4-BE49-F238E27FC236}">
                <a16:creationId xmlns="" xmlns:a16="http://schemas.microsoft.com/office/drawing/2014/main" id="{AA70BD62-5431-4926-A512-C8D1D3A4FD50}"/>
              </a:ext>
            </a:extLst>
          </p:cNvPr>
          <p:cNvPicPr>
            <a:picLocks noChangeAspect="1"/>
          </p:cNvPicPr>
          <p:nvPr/>
        </p:nvPicPr>
        <p:blipFill>
          <a:blip r:embed="rId3"/>
          <a:stretch>
            <a:fillRect/>
          </a:stretch>
        </p:blipFill>
        <p:spPr>
          <a:xfrm>
            <a:off x="3581400" y="337797"/>
            <a:ext cx="1649506" cy="140041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1371600"/>
            <a:ext cx="7315200" cy="3357329"/>
          </a:xfrm>
          <a:prstGeom prst="rect">
            <a:avLst/>
          </a:prstGeom>
        </p:spPr>
        <p:txBody>
          <a:bodyPr vert="horz" wrap="square" lIns="0" tIns="0" rIns="0" bIns="0" rtlCol="0">
            <a:spAutoFit/>
          </a:bodyPr>
          <a:lstStyle/>
          <a:p>
            <a:pPr marL="1370330" algn="just">
              <a:lnSpc>
                <a:spcPct val="100000"/>
              </a:lnSpc>
            </a:pP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VERIFICACIÓN </a:t>
            </a:r>
            <a:r>
              <a:rPr sz="2400" b="1"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LOS</a:t>
            </a:r>
            <a:r>
              <a:rPr sz="2400" b="1" spc="-2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REGISTROS.</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45"/>
              </a:spcBef>
            </a:pPr>
            <a:endParaRPr sz="325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2590"/>
              </a:lnSpc>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•El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Consejo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para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10" dirty="0">
                <a:solidFill>
                  <a:srgbClr val="3E3D2D"/>
                </a:solidFill>
                <a:latin typeface="Tahoma" panose="020B0604030504040204" pitchFamily="34" charset="0"/>
                <a:ea typeface="Tahoma" panose="020B0604030504040204" pitchFamily="34" charset="0"/>
                <a:cs typeface="Tahoma" panose="020B0604030504040204" pitchFamily="34" charset="0"/>
              </a:rPr>
              <a:t>Transparencia,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fiscaliza que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éstos  se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encuentren publicados, no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veracidad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información.</a:t>
            </a:r>
            <a:endParaRPr sz="2400" dirty="0">
              <a:latin typeface="Tahoma" panose="020B0604030504040204" pitchFamily="34" charset="0"/>
              <a:ea typeface="Tahoma" panose="020B0604030504040204" pitchFamily="34" charset="0"/>
              <a:cs typeface="Tahoma" panose="020B0604030504040204" pitchFamily="34" charset="0"/>
            </a:endParaRPr>
          </a:p>
          <a:p>
            <a:pPr marL="12700" marR="119380" algn="just">
              <a:lnSpc>
                <a:spcPts val="2590"/>
              </a:lnSpc>
              <a:spcBef>
                <a:spcPts val="575"/>
              </a:spcBef>
              <a:buClr>
                <a:srgbClr val="94C600"/>
              </a:buClr>
              <a:tabLst>
                <a:tab pos="287020" algn="l"/>
              </a:tabLst>
            </a:pPr>
            <a:endParaRPr lang="es-MX" sz="2400"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119380" algn="just">
              <a:lnSpc>
                <a:spcPts val="2590"/>
              </a:lnSpc>
              <a:spcBef>
                <a:spcPts val="575"/>
              </a:spcBef>
              <a:buClr>
                <a:srgbClr val="94C600"/>
              </a:buClr>
              <a:tabLst>
                <a:tab pos="287020" algn="l"/>
              </a:tabLst>
            </a:pP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veracidad corresponde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a 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Contraloría General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República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autoridad de quien dependa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el  sujeto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pasivo de que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se</a:t>
            </a:r>
            <a:r>
              <a:rPr sz="2400" spc="-2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trate.</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7886700" cy="1015663"/>
          </a:xfrm>
          <a:prstGeom prst="rect">
            <a:avLst/>
          </a:prstGeom>
        </p:spPr>
        <p:txBody>
          <a:bodyPr vert="horz" wrap="square" lIns="0" tIns="0" rIns="0" bIns="0" rtlCol="0">
            <a:spAutoFit/>
          </a:bodyPr>
          <a:lstStyle/>
          <a:p>
            <a:pPr marL="2574925" marR="5080" indent="-2016760" algn="just">
              <a:lnSpc>
                <a:spcPct val="100000"/>
              </a:lnSpc>
            </a:pPr>
            <a:r>
              <a:rPr b="1" spc="-5" dirty="0">
                <a:latin typeface="Tahoma" panose="020B0604030504040204" pitchFamily="34" charset="0"/>
                <a:ea typeface="Tahoma" panose="020B0604030504040204" pitchFamily="34" charset="0"/>
                <a:cs typeface="Tahoma" panose="020B0604030504040204" pitchFamily="34" charset="0"/>
              </a:rPr>
              <a:t>Sanción </a:t>
            </a:r>
            <a:r>
              <a:rPr b="1" spc="-10" dirty="0">
                <a:latin typeface="Tahoma" panose="020B0604030504040204" pitchFamily="34" charset="0"/>
                <a:ea typeface="Tahoma" panose="020B0604030504040204" pitchFamily="34" charset="0"/>
                <a:cs typeface="Tahoma" panose="020B0604030504040204" pitchFamily="34" charset="0"/>
              </a:rPr>
              <a:t>por </a:t>
            </a:r>
            <a:r>
              <a:rPr b="1" spc="-5" dirty="0">
                <a:latin typeface="Tahoma" panose="020B0604030504040204" pitchFamily="34" charset="0"/>
                <a:ea typeface="Tahoma" panose="020B0604030504040204" pitchFamily="34" charset="0"/>
                <a:cs typeface="Tahoma" panose="020B0604030504040204" pitchFamily="34" charset="0"/>
              </a:rPr>
              <a:t>incumplimiento de  obligaciones</a:t>
            </a:r>
          </a:p>
        </p:txBody>
      </p:sp>
      <p:sp>
        <p:nvSpPr>
          <p:cNvPr id="3" name="object 3"/>
          <p:cNvSpPr txBox="1"/>
          <p:nvPr/>
        </p:nvSpPr>
        <p:spPr>
          <a:xfrm>
            <a:off x="685800" y="1828800"/>
            <a:ext cx="7848600" cy="4452501"/>
          </a:xfrm>
          <a:prstGeom prst="rect">
            <a:avLst/>
          </a:prstGeom>
        </p:spPr>
        <p:txBody>
          <a:bodyPr vert="horz" wrap="square" lIns="0" tIns="0" rIns="0" bIns="0" rtlCol="0">
            <a:spAutoFit/>
          </a:bodyPr>
          <a:lstStyle/>
          <a:p>
            <a:pPr marL="12700" algn="just">
              <a:lnSpc>
                <a:spcPct val="100000"/>
              </a:lnSpc>
              <a:buClr>
                <a:srgbClr val="94C600"/>
              </a:buClr>
              <a:tabLst>
                <a:tab pos="286385" algn="l"/>
                <a:tab pos="287020" algn="l"/>
              </a:tabLst>
            </a:pP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Sujeto</a:t>
            </a:r>
            <a:r>
              <a:rPr sz="2000" b="1" i="1" spc="-8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pasivo:</a:t>
            </a:r>
            <a:endParaRPr sz="2000" dirty="0">
              <a:latin typeface="Tahoma" panose="020B0604030504040204" pitchFamily="34" charset="0"/>
              <a:ea typeface="Tahoma" panose="020B0604030504040204" pitchFamily="34" charset="0"/>
              <a:cs typeface="Tahoma" panose="020B0604030504040204" pitchFamily="34" charset="0"/>
            </a:endParaRPr>
          </a:p>
          <a:p>
            <a:pPr marL="12700" marR="173355" algn="just">
              <a:lnSpc>
                <a:spcPct val="80000"/>
              </a:lnSpc>
              <a:spcBef>
                <a:spcPts val="480"/>
              </a:spcBef>
              <a:buClr>
                <a:srgbClr val="94C600"/>
              </a:buClr>
              <a:tabLst>
                <a:tab pos="286385" algn="l"/>
                <a:tab pos="287020" algn="l"/>
              </a:tabLst>
            </a:pPr>
            <a:endParaRPr lang="es-MX" sz="2000"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173355" algn="just">
              <a:lnSpc>
                <a:spcPct val="80000"/>
              </a:lnSpc>
              <a:spcBef>
                <a:spcPts val="480"/>
              </a:spcBef>
              <a:buClr>
                <a:srgbClr val="94C600"/>
              </a:buClr>
              <a:tabLst>
                <a:tab pos="286385" algn="l"/>
                <a:tab pos="287020" algn="l"/>
              </a:tabLst>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•Son principalmente monetaria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y dependerá del tipo 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infracción,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ya sea si se trata 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una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simple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omisión (olvido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o  simple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negligencia)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o si es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una omisión con suma negligencia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o  deliberada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(omisión</a:t>
            </a:r>
            <a:r>
              <a:rPr sz="2000" spc="-4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maliciosa)</a:t>
            </a:r>
            <a:endParaRPr sz="2000" dirty="0">
              <a:latin typeface="Tahoma" panose="020B0604030504040204" pitchFamily="34" charset="0"/>
              <a:ea typeface="Tahoma" panose="020B0604030504040204" pitchFamily="34" charset="0"/>
              <a:cs typeface="Tahoma" panose="020B0604030504040204" pitchFamily="34" charset="0"/>
            </a:endParaRPr>
          </a:p>
          <a:p>
            <a:pPr marL="12700" marR="458470" algn="just">
              <a:lnSpc>
                <a:spcPct val="80000"/>
              </a:lnSpc>
              <a:spcBef>
                <a:spcPts val="480"/>
              </a:spcBef>
              <a:buClr>
                <a:srgbClr val="94C600"/>
              </a:buClr>
              <a:tabLst>
                <a:tab pos="286385" algn="l"/>
                <a:tab pos="287020" algn="l"/>
              </a:tabLst>
            </a:pP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sanción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debe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publicarse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en el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sitio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web del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organismo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mantenerse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por tres meses desde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que la sanción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quedo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ejecutoriada.</a:t>
            </a: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80000"/>
              </a:lnSpc>
              <a:spcBef>
                <a:spcPts val="480"/>
              </a:spcBef>
              <a:buClr>
                <a:srgbClr val="94C600"/>
              </a:buClr>
              <a:tabLst>
                <a:tab pos="286385" algn="l"/>
                <a:tab pos="287020" algn="l"/>
              </a:tabLst>
            </a:pP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caso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reincidencia, la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Ley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señala que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se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considerará como  infracción grave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la</a:t>
            </a:r>
            <a:r>
              <a:rPr sz="2000" spc="-1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probidad.</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40"/>
              </a:spcBef>
              <a:buClr>
                <a:srgbClr val="94C600"/>
              </a:buClr>
              <a:buFont typeface="Symbol"/>
              <a:buChar char=""/>
            </a:pPr>
            <a:endParaRPr sz="205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Sujeto</a:t>
            </a:r>
            <a:r>
              <a:rPr sz="2000" b="1" i="1" spc="-7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activo:</a:t>
            </a:r>
            <a:endParaRPr sz="2000" dirty="0">
              <a:latin typeface="Tahoma" panose="020B0604030504040204" pitchFamily="34" charset="0"/>
              <a:ea typeface="Tahoma" panose="020B0604030504040204" pitchFamily="34" charset="0"/>
              <a:cs typeface="Tahoma" panose="020B0604030504040204" pitchFamily="34" charset="0"/>
            </a:endParaRPr>
          </a:p>
          <a:p>
            <a:pPr marL="12700" marR="642620" algn="just">
              <a:lnSpc>
                <a:spcPct val="80000"/>
              </a:lnSpc>
              <a:spcBef>
                <a:spcPts val="475"/>
              </a:spcBef>
              <a:buClr>
                <a:srgbClr val="94C600"/>
              </a:buClr>
              <a:tabLst>
                <a:tab pos="286385" algn="l"/>
                <a:tab pos="287020" algn="l"/>
              </a:tabLst>
            </a:pP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omisión inexcusable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la información requerida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o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la  inclusión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a sabiendas 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información inexacta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o falsa, será  penada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con la multa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10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50</a:t>
            </a:r>
            <a:r>
              <a:rPr sz="2000" spc="1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UTM.</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0128" y="554102"/>
            <a:ext cx="7033259" cy="553998"/>
          </a:xfrm>
          <a:prstGeom prst="rect">
            <a:avLst/>
          </a:prstGeom>
        </p:spPr>
        <p:txBody>
          <a:bodyPr vert="horz" wrap="square" lIns="0" tIns="0" rIns="0" bIns="0" rtlCol="0">
            <a:spAutoFit/>
          </a:bodyPr>
          <a:lstStyle/>
          <a:p>
            <a:pPr marL="12700" algn="just">
              <a:lnSpc>
                <a:spcPct val="100000"/>
              </a:lnSpc>
            </a:pPr>
            <a:r>
              <a:rPr sz="3600" b="1" spc="-5" dirty="0">
                <a:latin typeface="Tahoma" panose="020B0604030504040204" pitchFamily="34" charset="0"/>
                <a:ea typeface="Tahoma" panose="020B0604030504040204" pitchFamily="34" charset="0"/>
                <a:cs typeface="Tahoma" panose="020B0604030504040204" pitchFamily="34" charset="0"/>
              </a:rPr>
              <a:t>Quienes aplican las</a:t>
            </a:r>
            <a:r>
              <a:rPr sz="3600" b="1" spc="-20" dirty="0">
                <a:latin typeface="Tahoma" panose="020B0604030504040204" pitchFamily="34" charset="0"/>
                <a:ea typeface="Tahoma" panose="020B0604030504040204" pitchFamily="34" charset="0"/>
                <a:cs typeface="Tahoma" panose="020B0604030504040204" pitchFamily="34" charset="0"/>
              </a:rPr>
              <a:t> </a:t>
            </a:r>
            <a:r>
              <a:rPr sz="3600" b="1" spc="-5" dirty="0">
                <a:latin typeface="Tahoma" panose="020B0604030504040204" pitchFamily="34" charset="0"/>
                <a:ea typeface="Tahoma" panose="020B0604030504040204" pitchFamily="34" charset="0"/>
                <a:cs typeface="Tahoma" panose="020B0604030504040204" pitchFamily="34" charset="0"/>
              </a:rPr>
              <a:t>sanciones</a:t>
            </a:r>
            <a:endParaRPr sz="36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652172" y="1600200"/>
            <a:ext cx="7806028" cy="4572000"/>
          </a:xfrm>
          <a:prstGeom prst="rect">
            <a:avLst/>
          </a:prstGeom>
        </p:spPr>
        <p:txBody>
          <a:bodyPr vert="horz" wrap="square" lIns="0" tIns="0" rIns="0" bIns="0" rtlCol="0">
            <a:spAutoFit/>
          </a:bodyPr>
          <a:lstStyle/>
          <a:p>
            <a:pPr marL="12700" marR="768985" algn="just">
              <a:lnSpc>
                <a:spcPct val="80000"/>
              </a:lnSpc>
              <a:buClr>
                <a:srgbClr val="94C600"/>
              </a:buClr>
              <a:tabLst>
                <a:tab pos="286385" algn="l"/>
                <a:tab pos="287020" algn="l"/>
              </a:tabLst>
            </a:pP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Funcionarios del congreso nacional: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sanción la aplica la  Comisión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Ética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000" spc="-10" dirty="0">
                <a:solidFill>
                  <a:srgbClr val="3E3D2D"/>
                </a:solidFill>
                <a:latin typeface="Tahoma" panose="020B0604030504040204" pitchFamily="34" charset="0"/>
                <a:ea typeface="Tahoma" panose="020B0604030504040204" pitchFamily="34" charset="0"/>
                <a:cs typeface="Tahoma" panose="020B0604030504040204" pitchFamily="34" charset="0"/>
              </a:rPr>
              <a:t>Transparencia</a:t>
            </a:r>
            <a:r>
              <a:rPr sz="2000" spc="5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parlamentaria.</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buClr>
                <a:srgbClr val="94C600"/>
              </a:buClr>
              <a:buFont typeface="Symbol"/>
              <a:buChar char=""/>
            </a:pPr>
            <a:endParaRPr sz="2500" dirty="0">
              <a:latin typeface="Tahoma" panose="020B0604030504040204" pitchFamily="34" charset="0"/>
              <a:ea typeface="Tahoma" panose="020B0604030504040204" pitchFamily="34" charset="0"/>
              <a:cs typeface="Tahoma" panose="020B0604030504040204" pitchFamily="34" charset="0"/>
            </a:endParaRPr>
          </a:p>
          <a:p>
            <a:pPr marL="12700" marR="207645" algn="just">
              <a:lnSpc>
                <a:spcPct val="80000"/>
              </a:lnSpc>
              <a:buClr>
                <a:srgbClr val="94C600"/>
              </a:buClr>
              <a:tabLst>
                <a:tab pos="286385" algn="l"/>
                <a:tab pos="287020" algn="l"/>
              </a:tabLst>
            </a:pP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Autoridades del banco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central</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sanción la aplica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el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Consejo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del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Banco</a:t>
            </a:r>
            <a:r>
              <a:rPr sz="2000" spc="-4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Central.</a:t>
            </a:r>
            <a:endParaRPr sz="2000" dirty="0">
              <a:latin typeface="Tahoma" panose="020B0604030504040204" pitchFamily="34" charset="0"/>
              <a:ea typeface="Tahoma" panose="020B0604030504040204" pitchFamily="34" charset="0"/>
              <a:cs typeface="Tahoma" panose="020B0604030504040204" pitchFamily="34" charset="0"/>
            </a:endParaRPr>
          </a:p>
          <a:p>
            <a:pPr marL="12700" marR="180340" algn="just">
              <a:lnSpc>
                <a:spcPct val="80000"/>
              </a:lnSpc>
              <a:spcBef>
                <a:spcPts val="480"/>
              </a:spcBef>
              <a:buClr>
                <a:srgbClr val="94C600"/>
              </a:buClr>
              <a:tabLst>
                <a:tab pos="286385" algn="l"/>
                <a:tab pos="287020" algn="l"/>
              </a:tabLst>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Funcionarios corporación administrativa </a:t>
            </a: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del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poder </a:t>
            </a: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judicial</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 La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sanción la aplica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el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Consejo</a:t>
            </a:r>
            <a:r>
              <a:rPr sz="2000" spc="4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Superior</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buClr>
                <a:srgbClr val="94C600"/>
              </a:buClr>
              <a:buFont typeface="Symbol"/>
              <a:buChar char=""/>
            </a:pPr>
            <a:endParaRPr sz="2500" dirty="0">
              <a:latin typeface="Tahoma" panose="020B0604030504040204" pitchFamily="34" charset="0"/>
              <a:ea typeface="Tahoma" panose="020B0604030504040204" pitchFamily="34" charset="0"/>
              <a:cs typeface="Tahoma" panose="020B0604030504040204" pitchFamily="34" charset="0"/>
            </a:endParaRPr>
          </a:p>
          <a:p>
            <a:pPr marL="12700" marR="66040" algn="just">
              <a:lnSpc>
                <a:spcPct val="80000"/>
              </a:lnSpc>
              <a:buClr>
                <a:srgbClr val="94C600"/>
              </a:buClr>
              <a:tabLst>
                <a:tab pos="286385" algn="l"/>
                <a:tab pos="287020" algn="l"/>
              </a:tabLst>
            </a:pP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b="1" i="1" spc="-10" dirty="0">
                <a:solidFill>
                  <a:srgbClr val="3E3D2D"/>
                </a:solidFill>
                <a:latin typeface="Tahoma" panose="020B0604030504040204" pitchFamily="34" charset="0"/>
                <a:ea typeface="Tahoma" panose="020B0604030504040204" pitchFamily="34" charset="0"/>
                <a:cs typeface="Tahoma" panose="020B0604030504040204" pitchFamily="34" charset="0"/>
              </a:rPr>
              <a:t>Tratándose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del ministerio </a:t>
            </a: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público: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sanción la aplica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el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Fiscal  Nacional</a:t>
            </a: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80000"/>
              </a:lnSpc>
              <a:spcBef>
                <a:spcPts val="480"/>
              </a:spcBef>
              <a:buClr>
                <a:srgbClr val="94C600"/>
              </a:buClr>
              <a:tabLst>
                <a:tab pos="286385" algn="l"/>
                <a:tab pos="287020" algn="l"/>
              </a:tabLst>
            </a:pPr>
            <a:endParaRPr lang="es-MX" sz="2000" spc="-10"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80000"/>
              </a:lnSpc>
              <a:spcBef>
                <a:spcPts val="480"/>
              </a:spcBef>
              <a:buClr>
                <a:srgbClr val="94C600"/>
              </a:buClr>
              <a:tabLst>
                <a:tab pos="286385" algn="l"/>
                <a:tab pos="287020" algn="l"/>
              </a:tabLst>
            </a:pPr>
            <a:r>
              <a:rPr sz="2000" spc="-10"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000" b="1" i="1" spc="-10" dirty="0">
                <a:solidFill>
                  <a:srgbClr val="3E3D2D"/>
                </a:solidFill>
                <a:latin typeface="Tahoma" panose="020B0604030504040204" pitchFamily="34" charset="0"/>
                <a:ea typeface="Tahoma" panose="020B0604030504040204" pitchFamily="34" charset="0"/>
                <a:cs typeface="Tahoma" panose="020B0604030504040204" pitchFamily="34" charset="0"/>
              </a:rPr>
              <a:t>Tratándose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del resto </a:t>
            </a: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los funcionarios</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El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procedimiento lo  aplica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Contraloría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General 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la República, quien propone la  sanción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al jefe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superior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del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servicio quien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debe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aplicarla.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caso  que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el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sujeto involucrado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sea el jefe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superior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del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servicio, la  sanción la aplica quien lo</a:t>
            </a:r>
            <a:r>
              <a:rPr sz="2000" spc="8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nombró.</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304800"/>
            <a:ext cx="7886700" cy="981512"/>
          </a:xfrm>
          <a:prstGeom prst="rect">
            <a:avLst/>
          </a:prstGeom>
        </p:spPr>
        <p:txBody>
          <a:bodyPr vert="horz" wrap="square" lIns="0" tIns="311620" rIns="0" bIns="0" rtlCol="0">
            <a:spAutoFit/>
          </a:bodyPr>
          <a:lstStyle/>
          <a:p>
            <a:pPr marL="6350" algn="just">
              <a:lnSpc>
                <a:spcPts val="2590"/>
              </a:lnSpc>
            </a:pPr>
            <a:r>
              <a:rPr sz="2400" b="1" spc="-5" dirty="0" err="1">
                <a:latin typeface="Tahoma" panose="020B0604030504040204" pitchFamily="34" charset="0"/>
                <a:ea typeface="Tahoma" panose="020B0604030504040204" pitchFamily="34" charset="0"/>
                <a:cs typeface="Tahoma" panose="020B0604030504040204" pitchFamily="34" charset="0"/>
              </a:rPr>
              <a:t>Aplicación</a:t>
            </a:r>
            <a:r>
              <a:rPr sz="2400" b="1" spc="-5" dirty="0">
                <a:latin typeface="Tahoma" panose="020B0604030504040204" pitchFamily="34" charset="0"/>
                <a:ea typeface="Tahoma" panose="020B0604030504040204" pitchFamily="34" charset="0"/>
                <a:cs typeface="Tahoma" panose="020B0604030504040204" pitchFamily="34" charset="0"/>
              </a:rPr>
              <a:t> </a:t>
            </a:r>
            <a:r>
              <a:rPr lang="es-MX" sz="2400" b="1" spc="-5" dirty="0">
                <a:latin typeface="Tahoma" panose="020B0604030504040204" pitchFamily="34" charset="0"/>
                <a:ea typeface="Tahoma" panose="020B0604030504040204" pitchFamily="34" charset="0"/>
                <a:cs typeface="Tahoma" panose="020B0604030504040204" pitchFamily="34" charset="0"/>
              </a:rPr>
              <a:t>Ley Lobby </a:t>
            </a:r>
            <a:r>
              <a:rPr sz="2400" b="1" spc="-5" dirty="0" err="1">
                <a:latin typeface="Tahoma" panose="020B0604030504040204" pitchFamily="34" charset="0"/>
                <a:ea typeface="Tahoma" panose="020B0604030504040204" pitchFamily="34" charset="0"/>
                <a:cs typeface="Tahoma" panose="020B0604030504040204" pitchFamily="34" charset="0"/>
              </a:rPr>
              <a:t>en</a:t>
            </a:r>
            <a:r>
              <a:rPr sz="2400" b="1" spc="-5" dirty="0">
                <a:latin typeface="Tahoma" panose="020B0604030504040204" pitchFamily="34" charset="0"/>
                <a:ea typeface="Tahoma" panose="020B0604030504040204" pitchFamily="34" charset="0"/>
                <a:cs typeface="Tahoma" panose="020B0604030504040204" pitchFamily="34" charset="0"/>
              </a:rPr>
              <a:t> Compras Públicas: </a:t>
            </a:r>
            <a:r>
              <a:rPr sz="2400" b="1" i="1" spc="-5" dirty="0" err="1">
                <a:latin typeface="Tahoma" panose="020B0604030504040204" pitchFamily="34" charset="0"/>
                <a:ea typeface="Tahoma" panose="020B0604030504040204" pitchFamily="34" charset="0"/>
                <a:cs typeface="Tahoma" panose="020B0604030504040204" pitchFamily="34" charset="0"/>
              </a:rPr>
              <a:t>Comisión</a:t>
            </a:r>
            <a:r>
              <a:rPr sz="2400" b="1" i="1" spc="120" dirty="0">
                <a:latin typeface="Tahoma" panose="020B0604030504040204" pitchFamily="34" charset="0"/>
                <a:ea typeface="Tahoma" panose="020B0604030504040204" pitchFamily="34" charset="0"/>
                <a:cs typeface="Tahoma" panose="020B0604030504040204" pitchFamily="34" charset="0"/>
              </a:rPr>
              <a:t> </a:t>
            </a:r>
            <a:r>
              <a:rPr sz="2400" b="1" i="1" spc="-5" dirty="0" err="1">
                <a:latin typeface="Tahoma" panose="020B0604030504040204" pitchFamily="34" charset="0"/>
                <a:ea typeface="Tahoma" panose="020B0604030504040204" pitchFamily="34" charset="0"/>
                <a:cs typeface="Tahoma" panose="020B0604030504040204" pitchFamily="34" charset="0"/>
              </a:rPr>
              <a:t>evaluadora</a:t>
            </a:r>
            <a:r>
              <a:rPr lang="es-MX" sz="2400" i="1" spc="-5"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(Art. </a:t>
            </a:r>
            <a:r>
              <a:rPr sz="2400" b="1" spc="-5" dirty="0">
                <a:latin typeface="Tahoma" panose="020B0604030504040204" pitchFamily="34" charset="0"/>
                <a:ea typeface="Tahoma" panose="020B0604030504040204" pitchFamily="34" charset="0"/>
                <a:cs typeface="Tahoma" panose="020B0604030504040204" pitchFamily="34" charset="0"/>
              </a:rPr>
              <a:t>37 del reglamento</a:t>
            </a:r>
            <a:r>
              <a:rPr sz="2400" b="1" spc="-40"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250)</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634626" y="1524000"/>
            <a:ext cx="7823574" cy="4495800"/>
          </a:xfrm>
          <a:prstGeom prst="rect">
            <a:avLst/>
          </a:prstGeom>
        </p:spPr>
        <p:txBody>
          <a:bodyPr vert="horz" wrap="square" lIns="0" tIns="0" rIns="0" bIns="0" rtlCol="0">
            <a:spAutoFit/>
          </a:bodyPr>
          <a:lstStyle/>
          <a:p>
            <a:pPr marL="12700" algn="just">
              <a:lnSpc>
                <a:spcPct val="100000"/>
              </a:lnSpc>
              <a:buClr>
                <a:srgbClr val="94C600"/>
              </a:buClr>
              <a:tabLst>
                <a:tab pos="286385" algn="l"/>
                <a:tab pos="287020" algn="l"/>
              </a:tabLst>
            </a:pP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Procede comisión</a:t>
            </a: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evaluadora:</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•Licitaciones con evaluaciones que revistan gran</a:t>
            </a:r>
            <a:r>
              <a:rPr sz="2000" spc="15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complejidad.</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•Licitaciones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sobre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las 1.000</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 UTM.</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40"/>
              </a:spcBef>
              <a:buClr>
                <a:srgbClr val="94C600"/>
              </a:buClr>
              <a:buFont typeface="Symbol"/>
              <a:buChar char=""/>
            </a:pPr>
            <a:endParaRPr sz="205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Son </a:t>
            </a: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sujetos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pasivos </a:t>
            </a: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esta</a:t>
            </a:r>
            <a:r>
              <a:rPr sz="2000" b="1" i="1" spc="-6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ley</a:t>
            </a:r>
            <a:endParaRPr sz="2000" dirty="0">
              <a:latin typeface="Tahoma" panose="020B0604030504040204" pitchFamily="34" charset="0"/>
              <a:ea typeface="Tahoma" panose="020B0604030504040204" pitchFamily="34" charset="0"/>
              <a:cs typeface="Tahoma" panose="020B0604030504040204" pitchFamily="34" charset="0"/>
            </a:endParaRPr>
          </a:p>
          <a:p>
            <a:pPr marL="12700" marR="9525" algn="just">
              <a:lnSpc>
                <a:spcPct val="80000"/>
              </a:lnSpc>
              <a:spcBef>
                <a:spcPts val="475"/>
              </a:spcBef>
              <a:buClr>
                <a:srgbClr val="94C600"/>
              </a:buClr>
              <a:tabLst>
                <a:tab pos="286385" algn="l"/>
                <a:tab pos="287020" algn="l"/>
              </a:tabLst>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De carácter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temporales o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transitorios, los integrantes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las  comisiones evaluadoras, sólo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lo que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respecta al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ejercicio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dichas funciones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mientras integren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esas</a:t>
            </a:r>
            <a:r>
              <a:rPr sz="2000" spc="5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comisiones:</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•Funcionarios públicos que la</a:t>
            </a:r>
            <a:r>
              <a:rPr sz="2000" spc="5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integren.</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•Personas ajenas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la</a:t>
            </a:r>
            <a:r>
              <a:rPr sz="2000" spc="6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administración.</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40"/>
              </a:spcBef>
              <a:buClr>
                <a:srgbClr val="94C600"/>
              </a:buClr>
              <a:buFont typeface="Symbol"/>
              <a:buChar char=""/>
            </a:pPr>
            <a:endParaRPr sz="205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b="1" i="1" dirty="0">
                <a:solidFill>
                  <a:srgbClr val="3E3D2D"/>
                </a:solidFill>
                <a:latin typeface="Tahoma" panose="020B0604030504040204" pitchFamily="34" charset="0"/>
                <a:ea typeface="Tahoma" panose="020B0604030504040204" pitchFamily="34" charset="0"/>
                <a:cs typeface="Tahoma" panose="020B0604030504040204" pitchFamily="34" charset="0"/>
              </a:rPr>
              <a:t>Quedan excluidos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por no integrar la</a:t>
            </a:r>
            <a:r>
              <a:rPr sz="2000" b="1" i="1" spc="-1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b="1" i="1" spc="-5" dirty="0">
                <a:solidFill>
                  <a:srgbClr val="3E3D2D"/>
                </a:solidFill>
                <a:latin typeface="Tahoma" panose="020B0604030504040204" pitchFamily="34" charset="0"/>
                <a:ea typeface="Tahoma" panose="020B0604030504040204" pitchFamily="34" charset="0"/>
                <a:cs typeface="Tahoma" panose="020B0604030504040204" pitchFamily="34" charset="0"/>
              </a:rPr>
              <a:t>comisión:</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•Personas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presten asesorías externas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como</a:t>
            </a:r>
            <a:r>
              <a:rPr sz="2000" spc="-6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expertos.</a:t>
            </a:r>
            <a:endParaRPr sz="2000" dirty="0">
              <a:latin typeface="Tahoma" panose="020B0604030504040204" pitchFamily="34" charset="0"/>
              <a:ea typeface="Tahoma" panose="020B0604030504040204" pitchFamily="34" charset="0"/>
              <a:cs typeface="Tahoma" panose="020B0604030504040204" pitchFamily="34" charset="0"/>
            </a:endParaRPr>
          </a:p>
          <a:p>
            <a:pPr marL="12700" marR="236854" algn="just">
              <a:lnSpc>
                <a:spcPct val="80000"/>
              </a:lnSpc>
              <a:spcBef>
                <a:spcPts val="480"/>
              </a:spcBef>
              <a:buClr>
                <a:srgbClr val="94C600"/>
              </a:buClr>
              <a:tabLst>
                <a:tab pos="286385" algn="l"/>
                <a:tab pos="287020" algn="l"/>
              </a:tabLst>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•Funcionarios que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forman parte del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proceso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en su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creación,  asesoría jurídica, contrato,</a:t>
            </a:r>
            <a:r>
              <a:rPr sz="2000" spc="3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etc.</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9417" y="762000"/>
            <a:ext cx="6400800" cy="492443"/>
          </a:xfrm>
          <a:prstGeom prst="rect">
            <a:avLst/>
          </a:prstGeom>
        </p:spPr>
        <p:txBody>
          <a:bodyPr vert="horz" wrap="square" lIns="0" tIns="0" rIns="0" bIns="0" rtlCol="0">
            <a:spAutoFit/>
          </a:bodyPr>
          <a:lstStyle/>
          <a:p>
            <a:pPr marL="12700" algn="just">
              <a:lnSpc>
                <a:spcPct val="100000"/>
              </a:lnSpc>
            </a:pPr>
            <a:r>
              <a:rPr sz="3200" b="1" dirty="0">
                <a:latin typeface="Tahoma" panose="020B0604030504040204" pitchFamily="34" charset="0"/>
                <a:ea typeface="Tahoma" panose="020B0604030504040204" pitchFamily="34" charset="0"/>
                <a:cs typeface="Tahoma" panose="020B0604030504040204" pitchFamily="34" charset="0"/>
              </a:rPr>
              <a:t>Son sujetos pasivos de esta</a:t>
            </a:r>
            <a:r>
              <a:rPr sz="3200" b="1" spc="-110" dirty="0">
                <a:latin typeface="Tahoma" panose="020B0604030504040204" pitchFamily="34" charset="0"/>
                <a:ea typeface="Tahoma" panose="020B0604030504040204" pitchFamily="34" charset="0"/>
                <a:cs typeface="Tahoma" panose="020B0604030504040204" pitchFamily="34" charset="0"/>
              </a:rPr>
              <a:t> </a:t>
            </a:r>
            <a:r>
              <a:rPr sz="3200" b="1" dirty="0">
                <a:latin typeface="Tahoma" panose="020B0604030504040204" pitchFamily="34" charset="0"/>
                <a:ea typeface="Tahoma" panose="020B0604030504040204" pitchFamily="34" charset="0"/>
                <a:cs typeface="Tahoma" panose="020B0604030504040204" pitchFamily="34" charset="0"/>
              </a:rPr>
              <a:t>ley</a:t>
            </a:r>
            <a:endParaRPr sz="32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950806" y="2229267"/>
            <a:ext cx="7202593" cy="2888615"/>
          </a:xfrm>
          <a:prstGeom prst="rect">
            <a:avLst/>
          </a:prstGeom>
        </p:spPr>
        <p:txBody>
          <a:bodyPr vert="horz" wrap="square" lIns="0" tIns="0" rIns="0" bIns="0" rtlCol="0">
            <a:spAutoFit/>
          </a:bodyPr>
          <a:lstStyle/>
          <a:p>
            <a:pPr marL="12700" algn="just">
              <a:lnSpc>
                <a:spcPct val="100000"/>
              </a:lnSpc>
            </a:pP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carácter </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temporales </a:t>
            </a:r>
            <a:r>
              <a:rPr sz="2400" b="1" i="1" dirty="0">
                <a:solidFill>
                  <a:srgbClr val="3E3D2D"/>
                </a:solidFill>
                <a:latin typeface="Tahoma" panose="020B0604030504040204" pitchFamily="34" charset="0"/>
                <a:ea typeface="Tahoma" panose="020B0604030504040204" pitchFamily="34" charset="0"/>
                <a:cs typeface="Tahoma" panose="020B0604030504040204" pitchFamily="34" charset="0"/>
              </a:rPr>
              <a:t>o</a:t>
            </a:r>
            <a:r>
              <a:rPr sz="2400" b="1" i="1" spc="-1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transitorios</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pP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integrantes de las comisiones evaluadoras,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sólo en  lo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que respecta al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ejercicio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dichas funciones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mientras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integren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esas</a:t>
            </a:r>
            <a:r>
              <a:rPr sz="2400" spc="-1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comisiones:</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pPr>
            <a:endParaRPr sz="35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•Funcionarios públicos que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a:t>
            </a:r>
            <a:r>
              <a:rPr sz="2400" spc="5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integren.</a:t>
            </a:r>
            <a:endParaRPr sz="2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•Personas ajenas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a la</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administración.</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835982"/>
            <a:ext cx="7924800" cy="5632311"/>
          </a:xfrm>
          <a:prstGeom prst="rect">
            <a:avLst/>
          </a:prstGeom>
        </p:spPr>
        <p:txBody>
          <a:bodyPr vert="horz" wrap="square" lIns="0" tIns="0" rIns="0" bIns="0" rtlCol="0">
            <a:spAutoFit/>
          </a:bodyPr>
          <a:lstStyle/>
          <a:p>
            <a:pPr marL="12700" marR="915035" algn="just">
              <a:lnSpc>
                <a:spcPct val="100000"/>
              </a:lnSpc>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Son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sujetos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pasivos desde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su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designación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publicación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mercado publico del acto  administrativo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hasta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fecha de</a:t>
            </a:r>
            <a:r>
              <a:rPr sz="2400" spc="3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adjudicación.</a:t>
            </a:r>
            <a:endParaRPr sz="2400" dirty="0">
              <a:latin typeface="Tahoma" panose="020B0604030504040204" pitchFamily="34" charset="0"/>
              <a:ea typeface="Tahoma" panose="020B0604030504040204" pitchFamily="34" charset="0"/>
              <a:cs typeface="Tahoma" panose="020B0604030504040204" pitchFamily="34" charset="0"/>
            </a:endParaRPr>
          </a:p>
          <a:p>
            <a:pPr marL="12700" marR="8890" algn="just">
              <a:lnSpc>
                <a:spcPct val="100000"/>
              </a:lnSpc>
              <a:spcBef>
                <a:spcPts val="575"/>
              </a:spcBef>
              <a:buClr>
                <a:srgbClr val="94C600"/>
              </a:buClr>
              <a:tabLst>
                <a:tab pos="287020" algn="l"/>
              </a:tabLst>
            </a:pPr>
            <a:endParaRPr lang="es-MX" sz="2400"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8890" algn="just">
              <a:lnSpc>
                <a:spcPct val="100000"/>
              </a:lnSpc>
              <a:spcBef>
                <a:spcPts val="575"/>
              </a:spcBef>
              <a:buClr>
                <a:srgbClr val="94C600"/>
              </a:buClr>
              <a:tabLst>
                <a:tab pos="287020" algn="l"/>
              </a:tabLst>
            </a:pPr>
            <a:r>
              <a:rPr sz="2400" dirty="0" err="1">
                <a:solidFill>
                  <a:srgbClr val="3E3D2D"/>
                </a:solidFill>
                <a:latin typeface="Tahoma" panose="020B0604030504040204" pitchFamily="34" charset="0"/>
                <a:ea typeface="Tahoma" panose="020B0604030504040204" pitchFamily="34" charset="0"/>
                <a:cs typeface="Tahoma" panose="020B0604030504040204" pitchFamily="34" charset="0"/>
              </a:rPr>
              <a:t>Designación</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debe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ser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antes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fecha de apertura de  ofertas.</a:t>
            </a:r>
            <a:endParaRPr sz="2400" dirty="0">
              <a:latin typeface="Tahoma" panose="020B0604030504040204" pitchFamily="34" charset="0"/>
              <a:ea typeface="Tahoma" panose="020B0604030504040204" pitchFamily="34" charset="0"/>
              <a:cs typeface="Tahoma" panose="020B0604030504040204" pitchFamily="34" charset="0"/>
            </a:endParaRPr>
          </a:p>
          <a:p>
            <a:pPr marL="12700" marR="7620" algn="just">
              <a:lnSpc>
                <a:spcPct val="100000"/>
              </a:lnSpc>
              <a:spcBef>
                <a:spcPts val="575"/>
              </a:spcBef>
              <a:buClr>
                <a:srgbClr val="94C600"/>
              </a:buClr>
              <a:tabLst>
                <a:tab pos="287020" algn="l"/>
              </a:tabLst>
            </a:pPr>
            <a:endParaRPr lang="es-MX" sz="2400"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7620" algn="just">
              <a:lnSpc>
                <a:spcPct val="100000"/>
              </a:lnSpc>
              <a:spcBef>
                <a:spcPts val="575"/>
              </a:spcBef>
              <a:buClr>
                <a:srgbClr val="94C600"/>
              </a:buClr>
              <a:tabLst>
                <a:tab pos="287020" algn="l"/>
              </a:tabLst>
            </a:pP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Los miembros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comisión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evaluadora deben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ser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informados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plataforma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Ley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del Lobby antes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fecha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cierre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presentación de</a:t>
            </a:r>
            <a:r>
              <a:rPr sz="2400" spc="11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ofertas.</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buClr>
                <a:srgbClr val="94C600"/>
              </a:buClr>
              <a:tabLst>
                <a:tab pos="287020" algn="l"/>
              </a:tabLst>
            </a:pPr>
            <a:endParaRPr lang="es-MX" sz="2400"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buClr>
                <a:srgbClr val="94C600"/>
              </a:buClr>
              <a:tabLst>
                <a:tab pos="287020" algn="l"/>
              </a:tabLst>
            </a:pP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Le son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aplicables las obligaciones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los sujetos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pasivos,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solo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respecto de las actividades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su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función  de</a:t>
            </a:r>
            <a:r>
              <a:rPr sz="2400" spc="-4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comisión.</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3845" y="391716"/>
            <a:ext cx="7886700" cy="1273649"/>
          </a:xfrm>
          <a:prstGeom prst="rect">
            <a:avLst/>
          </a:prstGeom>
        </p:spPr>
        <p:txBody>
          <a:bodyPr vert="horz" wrap="square" lIns="0" tIns="392651" rIns="0" bIns="0" rtlCol="0">
            <a:spAutoFit/>
          </a:bodyPr>
          <a:lstStyle/>
          <a:p>
            <a:pPr marL="8255" algn="ctr">
              <a:lnSpc>
                <a:spcPct val="100000"/>
              </a:lnSpc>
            </a:pPr>
            <a:r>
              <a:rPr sz="2800" b="1" spc="-5" dirty="0">
                <a:latin typeface="Tahoma" panose="020B0604030504040204" pitchFamily="34" charset="0"/>
                <a:ea typeface="Tahoma" panose="020B0604030504040204" pitchFamily="34" charset="0"/>
                <a:cs typeface="Tahoma" panose="020B0604030504040204" pitchFamily="34" charset="0"/>
              </a:rPr>
              <a:t>Prohibición Contacto Durante</a:t>
            </a:r>
            <a:r>
              <a:rPr sz="2800" b="1" spc="20" dirty="0">
                <a:latin typeface="Tahoma" panose="020B0604030504040204" pitchFamily="34" charset="0"/>
                <a:ea typeface="Tahoma" panose="020B0604030504040204" pitchFamily="34" charset="0"/>
                <a:cs typeface="Tahoma" panose="020B0604030504040204" pitchFamily="34" charset="0"/>
              </a:rPr>
              <a:t> </a:t>
            </a:r>
            <a:r>
              <a:rPr sz="2800" b="1" spc="-10" dirty="0">
                <a:latin typeface="Tahoma" panose="020B0604030504040204" pitchFamily="34" charset="0"/>
                <a:ea typeface="Tahoma" panose="020B0604030504040204" pitchFamily="34" charset="0"/>
                <a:cs typeface="Tahoma" panose="020B0604030504040204" pitchFamily="34" charset="0"/>
              </a:rPr>
              <a:t>Evaluación:</a:t>
            </a:r>
            <a:endParaRPr sz="2800" dirty="0">
              <a:latin typeface="Tahoma" panose="020B0604030504040204" pitchFamily="34" charset="0"/>
              <a:ea typeface="Tahoma" panose="020B0604030504040204" pitchFamily="34" charset="0"/>
              <a:cs typeface="Tahoma" panose="020B0604030504040204" pitchFamily="34" charset="0"/>
            </a:endParaRPr>
          </a:p>
          <a:p>
            <a:pPr marL="8255" algn="ctr">
              <a:lnSpc>
                <a:spcPct val="100000"/>
              </a:lnSpc>
              <a:spcBef>
                <a:spcPts val="605"/>
              </a:spcBef>
            </a:pPr>
            <a:r>
              <a:rPr sz="2400" b="1" i="1" dirty="0">
                <a:latin typeface="Tahoma" panose="020B0604030504040204" pitchFamily="34" charset="0"/>
                <a:ea typeface="Tahoma" panose="020B0604030504040204" pitchFamily="34" charset="0"/>
                <a:cs typeface="Tahoma" panose="020B0604030504040204" pitchFamily="34" charset="0"/>
              </a:rPr>
              <a:t>(Art. </a:t>
            </a:r>
            <a:r>
              <a:rPr sz="2400" b="1" i="1" spc="-5" dirty="0">
                <a:latin typeface="Tahoma" panose="020B0604030504040204" pitchFamily="34" charset="0"/>
                <a:ea typeface="Tahoma" panose="020B0604030504040204" pitchFamily="34" charset="0"/>
                <a:cs typeface="Tahoma" panose="020B0604030504040204" pitchFamily="34" charset="0"/>
              </a:rPr>
              <a:t>39 del</a:t>
            </a:r>
            <a:r>
              <a:rPr sz="2400" b="1" i="1" spc="-30" dirty="0">
                <a:latin typeface="Tahoma" panose="020B0604030504040204" pitchFamily="34" charset="0"/>
                <a:ea typeface="Tahoma" panose="020B0604030504040204" pitchFamily="34" charset="0"/>
                <a:cs typeface="Tahoma" panose="020B0604030504040204" pitchFamily="34" charset="0"/>
              </a:rPr>
              <a:t> </a:t>
            </a:r>
            <a:r>
              <a:rPr sz="2400" b="1" i="1" spc="-5" dirty="0">
                <a:latin typeface="Tahoma" panose="020B0604030504040204" pitchFamily="34" charset="0"/>
                <a:ea typeface="Tahoma" panose="020B0604030504040204" pitchFamily="34" charset="0"/>
                <a:cs typeface="Tahoma" panose="020B0604030504040204" pitchFamily="34" charset="0"/>
              </a:rPr>
              <a:t>Reglamento)</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633845" y="2438400"/>
            <a:ext cx="7485477" cy="1846659"/>
          </a:xfrm>
          <a:prstGeom prst="rect">
            <a:avLst/>
          </a:prstGeom>
        </p:spPr>
        <p:txBody>
          <a:bodyPr vert="horz" wrap="square" lIns="0" tIns="0" rIns="0" bIns="0" rtlCol="0">
            <a:spAutoFit/>
          </a:bodyPr>
          <a:lstStyle/>
          <a:p>
            <a:pPr marL="12700" marR="5080" algn="just">
              <a:lnSpc>
                <a:spcPct val="100000"/>
              </a:lnSpc>
              <a:buClr>
                <a:srgbClr val="94C600"/>
              </a:buClr>
              <a:tabLst>
                <a:tab pos="287020" algn="l"/>
              </a:tabLst>
            </a:pP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Excepción: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Los medios 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formas que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estén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contemplados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bases de licitación,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visitas,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entrevistas,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foros 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no constituyen acciones de Lobby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o gestión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interés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particular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sino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actuaciones  reguladas dentro del procedimiento</a:t>
            </a:r>
            <a:r>
              <a:rPr sz="2400" spc="4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licitatorio.</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2369403"/>
            <a:ext cx="4800600" cy="830997"/>
          </a:xfrm>
          <a:prstGeom prst="rect">
            <a:avLst/>
          </a:prstGeom>
        </p:spPr>
        <p:txBody>
          <a:bodyPr vert="horz" wrap="square" lIns="0" tIns="0" rIns="0" bIns="0" rtlCol="0">
            <a:spAutoFit/>
          </a:bodyPr>
          <a:lstStyle/>
          <a:p>
            <a:pPr marL="12700" algn="ctr">
              <a:lnSpc>
                <a:spcPct val="100000"/>
              </a:lnSpc>
            </a:pPr>
            <a:r>
              <a:rPr sz="5400" b="1" spc="-5" dirty="0">
                <a:solidFill>
                  <a:schemeClr val="tx1"/>
                </a:solidFill>
                <a:latin typeface="Tahoma" panose="020B0604030504040204" pitchFamily="34" charset="0"/>
                <a:ea typeface="Tahoma" panose="020B0604030504040204" pitchFamily="34" charset="0"/>
                <a:cs typeface="Tahoma" panose="020B0604030504040204" pitchFamily="34" charset="0"/>
              </a:rPr>
              <a:t>PR</a:t>
            </a:r>
            <a:r>
              <a:rPr sz="5400" b="1" spc="5" dirty="0">
                <a:solidFill>
                  <a:schemeClr val="tx1"/>
                </a:solidFill>
                <a:latin typeface="Tahoma" panose="020B0604030504040204" pitchFamily="34" charset="0"/>
                <a:ea typeface="Tahoma" panose="020B0604030504040204" pitchFamily="34" charset="0"/>
                <a:cs typeface="Tahoma" panose="020B0604030504040204" pitchFamily="34" charset="0"/>
              </a:rPr>
              <a:t>O</a:t>
            </a:r>
            <a:r>
              <a:rPr sz="5400" b="1" dirty="0">
                <a:solidFill>
                  <a:schemeClr val="tx1"/>
                </a:solidFill>
                <a:latin typeface="Tahoma" panose="020B0604030504040204" pitchFamily="34" charset="0"/>
                <a:ea typeface="Tahoma" panose="020B0604030504040204" pitchFamily="34" charset="0"/>
                <a:cs typeface="Tahoma" panose="020B0604030504040204" pitchFamily="34" charset="0"/>
              </a:rPr>
              <a:t>B</a:t>
            </a:r>
            <a:r>
              <a:rPr sz="5400" b="1" spc="-5" dirty="0">
                <a:solidFill>
                  <a:schemeClr val="tx1"/>
                </a:solidFill>
                <a:latin typeface="Tahoma" panose="020B0604030504040204" pitchFamily="34" charset="0"/>
                <a:ea typeface="Tahoma" panose="020B0604030504040204" pitchFamily="34" charset="0"/>
                <a:cs typeface="Tahoma" panose="020B0604030504040204" pitchFamily="34" charset="0"/>
              </a:rPr>
              <a:t>IDAD</a:t>
            </a:r>
            <a:endParaRPr sz="5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90800" y="1143000"/>
            <a:ext cx="4824095" cy="507831"/>
          </a:xfrm>
          <a:prstGeom prst="rect">
            <a:avLst/>
          </a:prstGeom>
        </p:spPr>
        <p:txBody>
          <a:bodyPr vert="horz" wrap="square" lIns="0" tIns="0" rIns="0" bIns="0" rtlCol="0">
            <a:spAutoFit/>
          </a:bodyPr>
          <a:lstStyle/>
          <a:p>
            <a:pPr marL="12700" algn="just">
              <a:lnSpc>
                <a:spcPct val="100000"/>
              </a:lnSpc>
            </a:pPr>
            <a:r>
              <a:rPr b="1" spc="-5" dirty="0">
                <a:latin typeface="Tahoma" panose="020B0604030504040204" pitchFamily="34" charset="0"/>
                <a:ea typeface="Tahoma" panose="020B0604030504040204" pitchFamily="34" charset="0"/>
                <a:cs typeface="Tahoma" panose="020B0604030504040204" pitchFamily="34" charset="0"/>
              </a:rPr>
              <a:t>Qué es la</a:t>
            </a:r>
            <a:r>
              <a:rPr b="1" spc="5" dirty="0">
                <a:latin typeface="Tahoma" panose="020B0604030504040204" pitchFamily="34" charset="0"/>
                <a:ea typeface="Tahoma" panose="020B0604030504040204" pitchFamily="34" charset="0"/>
                <a:cs typeface="Tahoma" panose="020B0604030504040204" pitchFamily="34" charset="0"/>
              </a:rPr>
              <a:t> </a:t>
            </a:r>
            <a:r>
              <a:rPr b="1" spc="-10" dirty="0">
                <a:latin typeface="Tahoma" panose="020B0604030504040204" pitchFamily="34" charset="0"/>
                <a:ea typeface="Tahoma" panose="020B0604030504040204" pitchFamily="34" charset="0"/>
                <a:cs typeface="Tahoma" panose="020B0604030504040204" pitchFamily="34" charset="0"/>
              </a:rPr>
              <a:t>Probidad</a:t>
            </a:r>
          </a:p>
        </p:txBody>
      </p:sp>
      <p:sp>
        <p:nvSpPr>
          <p:cNvPr id="2" name="object 2"/>
          <p:cNvSpPr txBox="1">
            <a:spLocks noGrp="1"/>
          </p:cNvSpPr>
          <p:nvPr>
            <p:ph idx="1"/>
          </p:nvPr>
        </p:nvSpPr>
        <p:spPr>
          <a:xfrm>
            <a:off x="633845" y="1828801"/>
            <a:ext cx="7886700" cy="2619113"/>
          </a:xfrm>
          <a:prstGeom prst="rect">
            <a:avLst/>
          </a:prstGeom>
        </p:spPr>
        <p:txBody>
          <a:bodyPr vert="horz" wrap="square" lIns="0" tIns="460183" rIns="0" bIns="0" rtlCol="0">
            <a:spAutoFit/>
          </a:bodyPr>
          <a:lstStyle/>
          <a:p>
            <a:pPr marL="19685" marR="5080" indent="0" algn="ctr">
              <a:lnSpc>
                <a:spcPct val="100000"/>
              </a:lnSpc>
              <a:buNone/>
            </a:pPr>
            <a:r>
              <a:rPr lang="es-ES" sz="2800" b="1" i="1" spc="-5" dirty="0">
                <a:latin typeface="Tahoma" panose="020B0604030504040204" pitchFamily="34" charset="0"/>
                <a:ea typeface="Tahoma" panose="020B0604030504040204" pitchFamily="34" charset="0"/>
                <a:cs typeface="Tahoma" panose="020B0604030504040204" pitchFamily="34" charset="0"/>
              </a:rPr>
              <a:t>C</a:t>
            </a:r>
            <a:r>
              <a:rPr sz="2800" b="1" i="1" spc="-5" dirty="0" err="1">
                <a:latin typeface="Tahoma" panose="020B0604030504040204" pitchFamily="34" charset="0"/>
                <a:ea typeface="Tahoma" panose="020B0604030504040204" pitchFamily="34" charset="0"/>
                <a:cs typeface="Tahoma" panose="020B0604030504040204" pitchFamily="34" charset="0"/>
              </a:rPr>
              <a:t>onsiste</a:t>
            </a:r>
            <a:r>
              <a:rPr sz="2800" b="1" i="1" spc="-5" dirty="0">
                <a:latin typeface="Tahoma" panose="020B0604030504040204" pitchFamily="34" charset="0"/>
                <a:ea typeface="Tahoma" panose="020B0604030504040204" pitchFamily="34" charset="0"/>
                <a:cs typeface="Tahoma" panose="020B0604030504040204" pitchFamily="34" charset="0"/>
              </a:rPr>
              <a:t> en observar una conducta </a:t>
            </a:r>
            <a:r>
              <a:rPr sz="2800" b="1" i="1" spc="-10" dirty="0">
                <a:latin typeface="Tahoma" panose="020B0604030504040204" pitchFamily="34" charset="0"/>
                <a:ea typeface="Tahoma" panose="020B0604030504040204" pitchFamily="34" charset="0"/>
                <a:cs typeface="Tahoma" panose="020B0604030504040204" pitchFamily="34" charset="0"/>
              </a:rPr>
              <a:t>funcionaria  </a:t>
            </a:r>
            <a:r>
              <a:rPr sz="2800" b="1" i="1" spc="-5" dirty="0">
                <a:latin typeface="Tahoma" panose="020B0604030504040204" pitchFamily="34" charset="0"/>
                <a:ea typeface="Tahoma" panose="020B0604030504040204" pitchFamily="34" charset="0"/>
                <a:cs typeface="Tahoma" panose="020B0604030504040204" pitchFamily="34" charset="0"/>
              </a:rPr>
              <a:t>intachable y un desempeño honesto y leal de </a:t>
            </a:r>
            <a:r>
              <a:rPr sz="2800" b="1" i="1" spc="-10" dirty="0">
                <a:latin typeface="Tahoma" panose="020B0604030504040204" pitchFamily="34" charset="0"/>
                <a:ea typeface="Tahoma" panose="020B0604030504040204" pitchFamily="34" charset="0"/>
                <a:cs typeface="Tahoma" panose="020B0604030504040204" pitchFamily="34" charset="0"/>
              </a:rPr>
              <a:t>la  </a:t>
            </a:r>
            <a:r>
              <a:rPr sz="2800" b="1" i="1" spc="-15" dirty="0">
                <a:latin typeface="Tahoma" panose="020B0604030504040204" pitchFamily="34" charset="0"/>
                <a:ea typeface="Tahoma" panose="020B0604030504040204" pitchFamily="34" charset="0"/>
                <a:cs typeface="Tahoma" panose="020B0604030504040204" pitchFamily="34" charset="0"/>
              </a:rPr>
              <a:t>función </a:t>
            </a:r>
            <a:r>
              <a:rPr sz="2800" b="1" i="1" spc="-5" dirty="0">
                <a:latin typeface="Tahoma" panose="020B0604030504040204" pitchFamily="34" charset="0"/>
                <a:ea typeface="Tahoma" panose="020B0604030504040204" pitchFamily="34" charset="0"/>
                <a:cs typeface="Tahoma" panose="020B0604030504040204" pitchFamily="34" charset="0"/>
              </a:rPr>
              <a:t>o cargo, </a:t>
            </a:r>
            <a:r>
              <a:rPr sz="2800" b="1" i="1" spc="-10" dirty="0">
                <a:latin typeface="Tahoma" panose="020B0604030504040204" pitchFamily="34" charset="0"/>
                <a:ea typeface="Tahoma" panose="020B0604030504040204" pitchFamily="34" charset="0"/>
                <a:cs typeface="Tahoma" panose="020B0604030504040204" pitchFamily="34" charset="0"/>
              </a:rPr>
              <a:t>con </a:t>
            </a:r>
            <a:r>
              <a:rPr sz="2800" b="1" i="1" spc="-5" dirty="0">
                <a:latin typeface="Tahoma" panose="020B0604030504040204" pitchFamily="34" charset="0"/>
                <a:ea typeface="Tahoma" panose="020B0604030504040204" pitchFamily="34" charset="0"/>
                <a:cs typeface="Tahoma" panose="020B0604030504040204" pitchFamily="34" charset="0"/>
              </a:rPr>
              <a:t>preeminencia del interés  general sobre el</a:t>
            </a:r>
            <a:r>
              <a:rPr sz="2800" b="1" i="1" spc="-35" dirty="0">
                <a:latin typeface="Tahoma" panose="020B0604030504040204" pitchFamily="34" charset="0"/>
                <a:ea typeface="Tahoma" panose="020B0604030504040204" pitchFamily="34" charset="0"/>
                <a:cs typeface="Tahoma" panose="020B0604030504040204" pitchFamily="34" charset="0"/>
              </a:rPr>
              <a:t> </a:t>
            </a:r>
            <a:r>
              <a:rPr sz="2800" b="1" i="1" spc="-20" dirty="0">
                <a:latin typeface="Tahoma" panose="020B0604030504040204" pitchFamily="34" charset="0"/>
                <a:ea typeface="Tahoma" panose="020B0604030504040204" pitchFamily="34" charset="0"/>
                <a:cs typeface="Tahoma" panose="020B0604030504040204" pitchFamily="34" charset="0"/>
              </a:rPr>
              <a:t>particular.</a:t>
            </a:r>
            <a:endParaRPr sz="28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1981200"/>
            <a:ext cx="7391400" cy="2585323"/>
          </a:xfrm>
          <a:prstGeom prst="rect">
            <a:avLst/>
          </a:prstGeom>
        </p:spPr>
        <p:txBody>
          <a:bodyPr vert="horz" wrap="square" lIns="0" tIns="0" rIns="0" bIns="0" rtlCol="0">
            <a:spAutoFit/>
          </a:bodyPr>
          <a:lstStyle/>
          <a:p>
            <a:pPr marL="12065" marR="5080" indent="-1905" algn="ctr">
              <a:lnSpc>
                <a:spcPct val="100000"/>
              </a:lnSpc>
              <a:tabLst>
                <a:tab pos="6330950" algn="l"/>
              </a:tabLst>
            </a:pPr>
            <a:r>
              <a:rPr sz="2800" spc="-5" dirty="0">
                <a:latin typeface="Tahoma" panose="020B0604030504040204" pitchFamily="34" charset="0"/>
                <a:ea typeface="Tahoma" panose="020B0604030504040204" pitchFamily="34" charset="0"/>
                <a:cs typeface="Tahoma" panose="020B0604030504040204" pitchFamily="34" charset="0"/>
              </a:rPr>
              <a:t>En razón del origen </a:t>
            </a:r>
            <a:r>
              <a:rPr sz="2800" spc="-10" dirty="0">
                <a:latin typeface="Tahoma" panose="020B0604030504040204" pitchFamily="34" charset="0"/>
                <a:ea typeface="Tahoma" panose="020B0604030504040204" pitchFamily="34" charset="0"/>
                <a:cs typeface="Tahoma" panose="020B0604030504040204" pitchFamily="34" charset="0"/>
              </a:rPr>
              <a:t>público </a:t>
            </a:r>
            <a:r>
              <a:rPr sz="2800" spc="-5" dirty="0">
                <a:latin typeface="Tahoma" panose="020B0604030504040204" pitchFamily="34" charset="0"/>
                <a:ea typeface="Tahoma" panose="020B0604030504040204" pitchFamily="34" charset="0"/>
                <a:cs typeface="Tahoma" panose="020B0604030504040204" pitchFamily="34" charset="0"/>
              </a:rPr>
              <a:t>de</a:t>
            </a:r>
            <a:r>
              <a:rPr sz="2800" spc="125" dirty="0">
                <a:latin typeface="Tahoma" panose="020B0604030504040204" pitchFamily="34" charset="0"/>
                <a:ea typeface="Tahoma" panose="020B0604030504040204" pitchFamily="34" charset="0"/>
                <a:cs typeface="Tahoma" panose="020B0604030504040204" pitchFamily="34" charset="0"/>
              </a:rPr>
              <a:t> </a:t>
            </a:r>
            <a:r>
              <a:rPr sz="2800" spc="-5" dirty="0">
                <a:latin typeface="Tahoma" panose="020B0604030504040204" pitchFamily="34" charset="0"/>
                <a:ea typeface="Tahoma" panose="020B0604030504040204" pitchFamily="34" charset="0"/>
                <a:cs typeface="Tahoma" panose="020B0604030504040204" pitchFamily="34" charset="0"/>
              </a:rPr>
              <a:t>los</a:t>
            </a:r>
            <a:r>
              <a:rPr sz="2800" spc="20" dirty="0">
                <a:latin typeface="Tahoma" panose="020B0604030504040204" pitchFamily="34" charset="0"/>
                <a:ea typeface="Tahoma" panose="020B0604030504040204" pitchFamily="34" charset="0"/>
                <a:cs typeface="Tahoma" panose="020B0604030504040204" pitchFamily="34" charset="0"/>
              </a:rPr>
              <a:t> </a:t>
            </a:r>
            <a:r>
              <a:rPr sz="2800" spc="-10" dirty="0">
                <a:latin typeface="Tahoma" panose="020B0604030504040204" pitchFamily="34" charset="0"/>
                <a:ea typeface="Tahoma" panose="020B0604030504040204" pitchFamily="34" charset="0"/>
                <a:cs typeface="Tahoma" panose="020B0604030504040204" pitchFamily="34" charset="0"/>
              </a:rPr>
              <a:t>fondos</a:t>
            </a:r>
            <a:r>
              <a:rPr lang="es-ES" sz="2800" spc="-10" dirty="0">
                <a:latin typeface="Tahoma" panose="020B0604030504040204" pitchFamily="34" charset="0"/>
                <a:ea typeface="Tahoma" panose="020B0604030504040204" pitchFamily="34" charset="0"/>
                <a:cs typeface="Tahoma" panose="020B0604030504040204" pitchFamily="34" charset="0"/>
              </a:rPr>
              <a:t> </a:t>
            </a:r>
            <a:r>
              <a:rPr sz="2800" spc="-5" dirty="0">
                <a:latin typeface="Tahoma" panose="020B0604030504040204" pitchFamily="34" charset="0"/>
                <a:ea typeface="Tahoma" panose="020B0604030504040204" pitchFamily="34" charset="0"/>
                <a:cs typeface="Tahoma" panose="020B0604030504040204" pitchFamily="34" charset="0"/>
              </a:rPr>
              <a:t>que  financian las </a:t>
            </a:r>
            <a:r>
              <a:rPr sz="2800" spc="-10" dirty="0">
                <a:latin typeface="Tahoma" panose="020B0604030504040204" pitchFamily="34" charset="0"/>
                <a:ea typeface="Tahoma" panose="020B0604030504040204" pitchFamily="34" charset="0"/>
                <a:cs typeface="Tahoma" panose="020B0604030504040204" pitchFamily="34" charset="0"/>
              </a:rPr>
              <a:t>compras públicas, </a:t>
            </a:r>
            <a:r>
              <a:rPr sz="2800" spc="-5" dirty="0">
                <a:latin typeface="Tahoma" panose="020B0604030504040204" pitchFamily="34" charset="0"/>
                <a:ea typeface="Tahoma" panose="020B0604030504040204" pitchFamily="34" charset="0"/>
                <a:cs typeface="Tahoma" panose="020B0604030504040204" pitchFamily="34" charset="0"/>
              </a:rPr>
              <a:t>y del  permanente contacto </a:t>
            </a:r>
            <a:r>
              <a:rPr sz="2800" spc="-10" dirty="0">
                <a:latin typeface="Tahoma" panose="020B0604030504040204" pitchFamily="34" charset="0"/>
                <a:ea typeface="Tahoma" panose="020B0604030504040204" pitchFamily="34" charset="0"/>
                <a:cs typeface="Tahoma" panose="020B0604030504040204" pitchFamily="34" charset="0"/>
              </a:rPr>
              <a:t>con </a:t>
            </a:r>
            <a:r>
              <a:rPr sz="2800" spc="-5" dirty="0">
                <a:latin typeface="Tahoma" panose="020B0604030504040204" pitchFamily="34" charset="0"/>
                <a:ea typeface="Tahoma" panose="020B0604030504040204" pitchFamily="34" charset="0"/>
                <a:cs typeface="Tahoma" panose="020B0604030504040204" pitchFamily="34" charset="0"/>
              </a:rPr>
              <a:t>los proveedores, </a:t>
            </a:r>
            <a:r>
              <a:rPr sz="2800" spc="-10" dirty="0">
                <a:latin typeface="Tahoma" panose="020B0604030504040204" pitchFamily="34" charset="0"/>
                <a:ea typeface="Tahoma" panose="020B0604030504040204" pitchFamily="34" charset="0"/>
                <a:cs typeface="Tahoma" panose="020B0604030504040204" pitchFamily="34" charset="0"/>
              </a:rPr>
              <a:t>los  </a:t>
            </a:r>
            <a:r>
              <a:rPr sz="2800" spc="-5" dirty="0">
                <a:latin typeface="Tahoma" panose="020B0604030504040204" pitchFamily="34" charset="0"/>
                <a:ea typeface="Tahoma" panose="020B0604030504040204" pitchFamily="34" charset="0"/>
                <a:cs typeface="Tahoma" panose="020B0604030504040204" pitchFamily="34" charset="0"/>
              </a:rPr>
              <a:t>riesgos relativos a la corrupción son más </a:t>
            </a:r>
            <a:r>
              <a:rPr sz="2800" spc="-10" dirty="0">
                <a:latin typeface="Tahoma" panose="020B0604030504040204" pitchFamily="34" charset="0"/>
                <a:ea typeface="Tahoma" panose="020B0604030504040204" pitchFamily="34" charset="0"/>
                <a:cs typeface="Tahoma" panose="020B0604030504040204" pitchFamily="34" charset="0"/>
              </a:rPr>
              <a:t>altos  </a:t>
            </a:r>
            <a:r>
              <a:rPr sz="2800" dirty="0">
                <a:latin typeface="Tahoma" panose="020B0604030504040204" pitchFamily="34" charset="0"/>
                <a:ea typeface="Tahoma" panose="020B0604030504040204" pitchFamily="34" charset="0"/>
                <a:cs typeface="Tahoma" panose="020B0604030504040204" pitchFamily="34" charset="0"/>
              </a:rPr>
              <a:t>en </a:t>
            </a:r>
            <a:r>
              <a:rPr sz="2800" spc="-10" dirty="0">
                <a:latin typeface="Tahoma" panose="020B0604030504040204" pitchFamily="34" charset="0"/>
                <a:ea typeface="Tahoma" panose="020B0604030504040204" pitchFamily="34" charset="0"/>
                <a:cs typeface="Tahoma" panose="020B0604030504040204" pitchFamily="34" charset="0"/>
              </a:rPr>
              <a:t>compras públicas </a:t>
            </a:r>
            <a:r>
              <a:rPr sz="2800" spc="-5" dirty="0">
                <a:latin typeface="Tahoma" panose="020B0604030504040204" pitchFamily="34" charset="0"/>
                <a:ea typeface="Tahoma" panose="020B0604030504040204" pitchFamily="34" charset="0"/>
                <a:cs typeface="Tahoma" panose="020B0604030504040204" pitchFamily="34" charset="0"/>
              </a:rPr>
              <a:t>que </a:t>
            </a:r>
            <a:r>
              <a:rPr sz="2800" dirty="0">
                <a:latin typeface="Tahoma" panose="020B0604030504040204" pitchFamily="34" charset="0"/>
                <a:ea typeface="Tahoma" panose="020B0604030504040204" pitchFamily="34" charset="0"/>
                <a:cs typeface="Tahoma" panose="020B0604030504040204" pitchFamily="34" charset="0"/>
              </a:rPr>
              <a:t>en </a:t>
            </a:r>
            <a:r>
              <a:rPr sz="2800" spc="-5" dirty="0">
                <a:latin typeface="Tahoma" panose="020B0604030504040204" pitchFamily="34" charset="0"/>
                <a:ea typeface="Tahoma" panose="020B0604030504040204" pitchFamily="34" charset="0"/>
                <a:cs typeface="Tahoma" panose="020B0604030504040204" pitchFamily="34" charset="0"/>
              </a:rPr>
              <a:t>otras áreas de la  administración</a:t>
            </a:r>
            <a:endParaRPr sz="2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6 Rectángulo">
            <a:extLst>
              <a:ext uri="{FF2B5EF4-FFF2-40B4-BE49-F238E27FC236}">
                <a16:creationId xmlns="" xmlns:a16="http://schemas.microsoft.com/office/drawing/2014/main" id="{C272BCDA-312B-4343-A046-BE9C7C0E265C}"/>
              </a:ext>
            </a:extLst>
          </p:cNvPr>
          <p:cNvSpPr>
            <a:spLocks noChangeArrowheads="1"/>
          </p:cNvSpPr>
          <p:nvPr/>
        </p:nvSpPr>
        <p:spPr bwMode="auto">
          <a:xfrm>
            <a:off x="323850" y="827088"/>
            <a:ext cx="84963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fontAlgn="base">
              <a:spcBef>
                <a:spcPct val="0"/>
              </a:spcBef>
              <a:spcAft>
                <a:spcPct val="0"/>
              </a:spcAft>
              <a:buNone/>
            </a:pPr>
            <a:r>
              <a:rPr lang="es-CL" sz="2400" b="1" spc="-25" dirty="0">
                <a:latin typeface="Tahoma" panose="020B0604030504040204" pitchFamily="34" charset="0"/>
                <a:ea typeface="Tahoma" panose="020B0604030504040204" pitchFamily="34" charset="0"/>
                <a:cs typeface="Tahoma" panose="020B0604030504040204" pitchFamily="34" charset="0"/>
              </a:rPr>
              <a:t>NORMATIVA: </a:t>
            </a:r>
          </a:p>
          <a:p>
            <a:pPr lvl="0" algn="ctr" fontAlgn="base">
              <a:spcBef>
                <a:spcPct val="0"/>
              </a:spcBef>
              <a:spcAft>
                <a:spcPct val="0"/>
              </a:spcAft>
              <a:buNone/>
            </a:pPr>
            <a:r>
              <a:rPr lang="es-CL" sz="2400" b="1" spc="-5" dirty="0">
                <a:latin typeface="Tahoma" panose="020B0604030504040204" pitchFamily="34" charset="0"/>
                <a:ea typeface="Tahoma" panose="020B0604030504040204" pitchFamily="34" charset="0"/>
                <a:cs typeface="Tahoma" panose="020B0604030504040204" pitchFamily="34" charset="0"/>
              </a:rPr>
              <a:t>INDICE</a:t>
            </a:r>
            <a:r>
              <a:rPr lang="es-CL" sz="2400" b="1" spc="30" dirty="0">
                <a:latin typeface="Tahoma" panose="020B0604030504040204" pitchFamily="34" charset="0"/>
                <a:ea typeface="Tahoma" panose="020B0604030504040204" pitchFamily="34" charset="0"/>
                <a:cs typeface="Tahoma" panose="020B0604030504040204" pitchFamily="34" charset="0"/>
              </a:rPr>
              <a:t> </a:t>
            </a:r>
            <a:r>
              <a:rPr lang="es-CL" sz="2400" b="1" spc="-15" dirty="0">
                <a:latin typeface="Tahoma" panose="020B0604030504040204" pitchFamily="34" charset="0"/>
                <a:ea typeface="Tahoma" panose="020B0604030504040204" pitchFamily="34" charset="0"/>
                <a:cs typeface="Tahoma" panose="020B0604030504040204" pitchFamily="34" charset="0"/>
              </a:rPr>
              <a:t>TEMÁTICO</a:t>
            </a:r>
          </a:p>
          <a:p>
            <a:pPr lvl="0" algn="ctr" fontAlgn="base">
              <a:spcBef>
                <a:spcPct val="0"/>
              </a:spcBef>
              <a:spcAft>
                <a:spcPct val="0"/>
              </a:spcAft>
              <a:buNone/>
            </a:pPr>
            <a:endParaRPr kumimoji="0" lang="es-CL" altLang="es-ES" sz="2400" b="1" i="0" u="none" strike="noStrike" kern="1200" cap="none" spc="-1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711200" marR="651510" indent="-698500" algn="just">
              <a:lnSpc>
                <a:spcPct val="110000"/>
              </a:lnSpc>
            </a:pPr>
            <a:r>
              <a:rPr lang="es-CL" sz="2400" spc="-5" dirty="0">
                <a:latin typeface="Tahoma" panose="020B0604030504040204" pitchFamily="34" charset="0"/>
                <a:ea typeface="Tahoma" panose="020B0604030504040204" pitchFamily="34" charset="0"/>
                <a:cs typeface="Tahoma" panose="020B0604030504040204" pitchFamily="34" charset="0"/>
              </a:rPr>
              <a:t>Ley sobre acceso a la información 20.285.  </a:t>
            </a:r>
          </a:p>
          <a:p>
            <a:pPr marL="711200" marR="651510" indent="-698500" algn="just">
              <a:lnSpc>
                <a:spcPct val="110000"/>
              </a:lnSpc>
            </a:pPr>
            <a:r>
              <a:rPr lang="es-CL" sz="2400" spc="-5" dirty="0">
                <a:latin typeface="Tahoma" panose="020B0604030504040204" pitchFamily="34" charset="0"/>
                <a:ea typeface="Tahoma" panose="020B0604030504040204" pitchFamily="34" charset="0"/>
                <a:cs typeface="Tahoma" panose="020B0604030504040204" pitchFamily="34" charset="0"/>
              </a:rPr>
              <a:t>Ley del Lobby</a:t>
            </a:r>
            <a:r>
              <a:rPr lang="es-CL" sz="2400" spc="-45" dirty="0">
                <a:latin typeface="Tahoma" panose="020B0604030504040204" pitchFamily="34" charset="0"/>
                <a:ea typeface="Tahoma" panose="020B0604030504040204" pitchFamily="34" charset="0"/>
                <a:cs typeface="Tahoma" panose="020B0604030504040204" pitchFamily="34" charset="0"/>
              </a:rPr>
              <a:t> </a:t>
            </a:r>
            <a:r>
              <a:rPr lang="es-CL" sz="2400" spc="-5" dirty="0">
                <a:latin typeface="Tahoma" panose="020B0604030504040204" pitchFamily="34" charset="0"/>
                <a:ea typeface="Tahoma" panose="020B0604030504040204" pitchFamily="34" charset="0"/>
                <a:cs typeface="Tahoma" panose="020B0604030504040204" pitchFamily="34" charset="0"/>
              </a:rPr>
              <a:t>20.730.</a:t>
            </a:r>
            <a:endParaRPr lang="es-CL" sz="2400" dirty="0">
              <a:latin typeface="Tahoma" panose="020B0604030504040204" pitchFamily="34" charset="0"/>
              <a:ea typeface="Tahoma" panose="020B0604030504040204" pitchFamily="34" charset="0"/>
              <a:cs typeface="Tahoma" panose="020B0604030504040204" pitchFamily="34" charset="0"/>
            </a:endParaRPr>
          </a:p>
          <a:p>
            <a:pPr marL="711200" marR="651510" indent="-698500" algn="just">
              <a:lnSpc>
                <a:spcPct val="110000"/>
              </a:lnSpc>
            </a:pPr>
            <a:r>
              <a:rPr lang="es-CL" sz="2400" spc="-5" dirty="0">
                <a:latin typeface="Tahoma" panose="020B0604030504040204" pitchFamily="34" charset="0"/>
                <a:ea typeface="Tahoma" panose="020B0604030504040204" pitchFamily="34" charset="0"/>
                <a:cs typeface="Tahoma" panose="020B0604030504040204" pitchFamily="34" charset="0"/>
              </a:rPr>
              <a:t>Probidad/Cohecho</a:t>
            </a:r>
            <a:endParaRPr lang="es-CL" sz="2400" dirty="0">
              <a:latin typeface="Tahoma" panose="020B0604030504040204" pitchFamily="34" charset="0"/>
              <a:ea typeface="Tahoma" panose="020B0604030504040204" pitchFamily="34" charset="0"/>
              <a:cs typeface="Tahoma" panose="020B0604030504040204" pitchFamily="34" charset="0"/>
            </a:endParaRPr>
          </a:p>
          <a:p>
            <a:pPr marL="711200" marR="651510" indent="-698500" algn="just">
              <a:lnSpc>
                <a:spcPct val="110000"/>
              </a:lnSpc>
            </a:pPr>
            <a:r>
              <a:rPr lang="es-CL" sz="2400" spc="-5" dirty="0">
                <a:latin typeface="Tahoma" panose="020B0604030504040204" pitchFamily="34" charset="0"/>
                <a:ea typeface="Tahoma" panose="020B0604030504040204" pitchFamily="34" charset="0"/>
                <a:cs typeface="Tahoma" panose="020B0604030504040204" pitchFamily="34" charset="0"/>
              </a:rPr>
              <a:t>Compras Sustentables</a:t>
            </a:r>
          </a:p>
          <a:p>
            <a:pPr marL="711200" marR="651510" indent="-698500" algn="just">
              <a:lnSpc>
                <a:spcPct val="110000"/>
              </a:lnSpc>
            </a:pPr>
            <a:r>
              <a:rPr lang="es-CL" sz="2400" spc="-5" dirty="0">
                <a:latin typeface="Tahoma" panose="020B0604030504040204" pitchFamily="34" charset="0"/>
                <a:ea typeface="Tahoma" panose="020B0604030504040204" pitchFamily="34" charset="0"/>
                <a:cs typeface="Tahoma" panose="020B0604030504040204" pitchFamily="34" charset="0"/>
              </a:rPr>
              <a:t>Dictámenes de La </a:t>
            </a:r>
            <a:r>
              <a:rPr lang="es-CL" sz="2400" dirty="0">
                <a:latin typeface="Tahoma" panose="020B0604030504040204" pitchFamily="34" charset="0"/>
                <a:ea typeface="Tahoma" panose="020B0604030504040204" pitchFamily="34" charset="0"/>
                <a:cs typeface="Tahoma" panose="020B0604030504040204" pitchFamily="34" charset="0"/>
              </a:rPr>
              <a:t>CGR.  </a:t>
            </a:r>
            <a:r>
              <a:rPr lang="es-CL" sz="2400" spc="-5" dirty="0">
                <a:latin typeface="Tahoma" panose="020B0604030504040204" pitchFamily="34" charset="0"/>
                <a:ea typeface="Tahoma" panose="020B0604030504040204" pitchFamily="34" charset="0"/>
                <a:cs typeface="Tahoma" panose="020B0604030504040204" pitchFamily="34" charset="0"/>
              </a:rPr>
              <a:t>Directivas de Compras</a:t>
            </a:r>
            <a:r>
              <a:rPr lang="es-CL" sz="2400" spc="-70" dirty="0">
                <a:latin typeface="Tahoma" panose="020B0604030504040204" pitchFamily="34" charset="0"/>
                <a:ea typeface="Tahoma" panose="020B0604030504040204" pitchFamily="34" charset="0"/>
                <a:cs typeface="Tahoma" panose="020B0604030504040204" pitchFamily="34" charset="0"/>
              </a:rPr>
              <a:t> </a:t>
            </a:r>
            <a:r>
              <a:rPr lang="es-CL" sz="2400" spc="-5" dirty="0">
                <a:latin typeface="Tahoma" panose="020B0604030504040204" pitchFamily="34" charset="0"/>
                <a:ea typeface="Tahoma" panose="020B0604030504040204" pitchFamily="34" charset="0"/>
                <a:cs typeface="Tahoma" panose="020B0604030504040204" pitchFamily="34" charset="0"/>
              </a:rPr>
              <a:t>Públicas.</a:t>
            </a:r>
            <a:endParaRPr lang="es-CL" sz="2400" dirty="0">
              <a:latin typeface="Tahoma" panose="020B0604030504040204" pitchFamily="34" charset="0"/>
              <a:ea typeface="Tahoma" panose="020B0604030504040204" pitchFamily="34" charset="0"/>
              <a:cs typeface="Tahoma" panose="020B0604030504040204" pitchFamily="34" charset="0"/>
            </a:endParaRPr>
          </a:p>
          <a:p>
            <a:pPr marL="18415" marR="599440">
              <a:lnSpc>
                <a:spcPct val="110000"/>
              </a:lnSpc>
            </a:pPr>
            <a:r>
              <a:rPr lang="es-CL" sz="2400" spc="-5" dirty="0">
                <a:latin typeface="Tahoma" panose="020B0604030504040204" pitchFamily="34" charset="0"/>
                <a:ea typeface="Tahoma" panose="020B0604030504040204" pitchFamily="34" charset="0"/>
                <a:cs typeface="Tahoma" panose="020B0604030504040204" pitchFamily="34" charset="0"/>
              </a:rPr>
              <a:t>      Principios que rigen las Compras Públicas.  </a:t>
            </a:r>
          </a:p>
          <a:p>
            <a:pPr marL="18415" marR="599440">
              <a:lnSpc>
                <a:spcPct val="110000"/>
              </a:lnSpc>
            </a:pPr>
            <a:r>
              <a:rPr lang="es-CL" sz="2400" spc="-5" dirty="0">
                <a:latin typeface="Tahoma" panose="020B0604030504040204" pitchFamily="34" charset="0"/>
                <a:ea typeface="Tahoma" panose="020B0604030504040204" pitchFamily="34" charset="0"/>
                <a:cs typeface="Tahoma" panose="020B0604030504040204" pitchFamily="34" charset="0"/>
              </a:rPr>
              <a:t>      Ley de Compras Públicas</a:t>
            </a:r>
            <a:r>
              <a:rPr lang="es-CL" sz="2400" spc="-50" dirty="0">
                <a:latin typeface="Tahoma" panose="020B0604030504040204" pitchFamily="34" charset="0"/>
                <a:ea typeface="Tahoma" panose="020B0604030504040204" pitchFamily="34" charset="0"/>
                <a:cs typeface="Tahoma" panose="020B0604030504040204" pitchFamily="34" charset="0"/>
              </a:rPr>
              <a:t> </a:t>
            </a:r>
            <a:r>
              <a:rPr lang="es-CL" sz="2400" spc="-5" dirty="0">
                <a:latin typeface="Tahoma" panose="020B0604030504040204" pitchFamily="34" charset="0"/>
                <a:ea typeface="Tahoma" panose="020B0604030504040204" pitchFamily="34" charset="0"/>
                <a:cs typeface="Tahoma" panose="020B0604030504040204" pitchFamily="34" charset="0"/>
              </a:rPr>
              <a:t>19.886.</a:t>
            </a:r>
            <a:endParaRPr lang="es-CL" sz="2400" dirty="0">
              <a:latin typeface="Tahoma" panose="020B0604030504040204" pitchFamily="34" charset="0"/>
              <a:ea typeface="Tahoma" panose="020B0604030504040204" pitchFamily="34" charset="0"/>
              <a:cs typeface="Tahoma" panose="020B0604030504040204" pitchFamily="34" charset="0"/>
            </a:endParaRPr>
          </a:p>
          <a:p>
            <a:pPr marL="18415" marR="599440">
              <a:lnSpc>
                <a:spcPct val="110000"/>
              </a:lnSpc>
            </a:pPr>
            <a:r>
              <a:rPr lang="es-CL" sz="2400" spc="-5" dirty="0">
                <a:latin typeface="Tahoma" panose="020B0604030504040204" pitchFamily="34" charset="0"/>
                <a:ea typeface="Tahoma" panose="020B0604030504040204" pitchFamily="34" charset="0"/>
                <a:cs typeface="Tahoma" panose="020B0604030504040204" pitchFamily="34" charset="0"/>
              </a:rPr>
              <a:t>      Reglamento de Compras Públicas Decreto</a:t>
            </a:r>
            <a:r>
              <a:rPr lang="es-CL" sz="2400" spc="-85" dirty="0">
                <a:latin typeface="Tahoma" panose="020B0604030504040204" pitchFamily="34" charset="0"/>
                <a:ea typeface="Tahoma" panose="020B0604030504040204" pitchFamily="34" charset="0"/>
                <a:cs typeface="Tahoma" panose="020B0604030504040204" pitchFamily="34" charset="0"/>
              </a:rPr>
              <a:t> </a:t>
            </a:r>
            <a:r>
              <a:rPr lang="es-CL" sz="2400" dirty="0">
                <a:latin typeface="Tahoma" panose="020B0604030504040204" pitchFamily="34" charset="0"/>
                <a:ea typeface="Tahoma" panose="020B0604030504040204" pitchFamily="34" charset="0"/>
                <a:cs typeface="Tahoma" panose="020B0604030504040204" pitchFamily="34" charset="0"/>
              </a:rPr>
              <a:t>250.</a:t>
            </a:r>
            <a:endParaRPr lang="es-CL" sz="2000" dirty="0">
              <a:latin typeface="Tahoma" panose="020B0604030504040204" pitchFamily="34" charset="0"/>
              <a:ea typeface="Tahoma" panose="020B0604030504040204" pitchFamily="34" charset="0"/>
              <a:cs typeface="Tahoma" panose="020B0604030504040204" pitchFamily="34" charset="0"/>
            </a:endParaRPr>
          </a:p>
        </p:txBody>
      </p:sp>
      <p:sp>
        <p:nvSpPr>
          <p:cNvPr id="10245" name="2 Marcador de número de diapositiva">
            <a:extLst>
              <a:ext uri="{FF2B5EF4-FFF2-40B4-BE49-F238E27FC236}">
                <a16:creationId xmlns="" xmlns:a16="http://schemas.microsoft.com/office/drawing/2014/main" id="{E79DDC07-2C90-422D-8513-FBC42D0741A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EFD50C-B313-49C8-8575-11E7987A765A}" type="slidenum">
              <a:rPr kumimoji="0" lang="es-ES" altLang="es-CL"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ES" altLang="es-CL"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4902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0997" y="914400"/>
            <a:ext cx="6096000" cy="430887"/>
          </a:xfrm>
          <a:prstGeom prst="rect">
            <a:avLst/>
          </a:prstGeom>
        </p:spPr>
        <p:txBody>
          <a:bodyPr vert="horz" wrap="square" lIns="0" tIns="0" rIns="0" bIns="0" rtlCol="0">
            <a:spAutoFit/>
          </a:bodyPr>
          <a:lstStyle/>
          <a:p>
            <a:pPr marL="1362710" marR="5080" indent="-1350645" algn="just">
              <a:lnSpc>
                <a:spcPct val="100000"/>
              </a:lnSpc>
            </a:pPr>
            <a:r>
              <a:rPr sz="2800" b="1" spc="-5" dirty="0">
                <a:latin typeface="Tahoma" panose="020B0604030504040204" pitchFamily="34" charset="0"/>
                <a:ea typeface="Tahoma" panose="020B0604030504040204" pitchFamily="34" charset="0"/>
                <a:cs typeface="Tahoma" panose="020B0604030504040204" pitchFamily="34" charset="0"/>
              </a:rPr>
              <a:t>Deberes </a:t>
            </a:r>
            <a:r>
              <a:rPr sz="2800" b="1" spc="-10" dirty="0">
                <a:latin typeface="Tahoma" panose="020B0604030504040204" pitchFamily="34" charset="0"/>
                <a:ea typeface="Tahoma" panose="020B0604030504040204" pitchFamily="34" charset="0"/>
                <a:cs typeface="Tahoma" panose="020B0604030504040204" pitchFamily="34" charset="0"/>
              </a:rPr>
              <a:t>que </a:t>
            </a:r>
            <a:r>
              <a:rPr sz="2800" b="1" spc="-20" dirty="0">
                <a:latin typeface="Tahoma" panose="020B0604030504040204" pitchFamily="34" charset="0"/>
                <a:ea typeface="Tahoma" panose="020B0604030504040204" pitchFamily="34" charset="0"/>
                <a:cs typeface="Tahoma" panose="020B0604030504040204" pitchFamily="34" charset="0"/>
              </a:rPr>
              <a:t>conlleva </a:t>
            </a:r>
            <a:r>
              <a:rPr sz="2800" b="1" spc="-10" dirty="0">
                <a:latin typeface="Tahoma" panose="020B0604030504040204" pitchFamily="34" charset="0"/>
                <a:ea typeface="Tahoma" panose="020B0604030504040204" pitchFamily="34" charset="0"/>
                <a:cs typeface="Tahoma" panose="020B0604030504040204" pitchFamily="34" charset="0"/>
              </a:rPr>
              <a:t>la  probidad</a:t>
            </a:r>
            <a:endParaRPr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p:nvPr/>
        </p:nvSpPr>
        <p:spPr>
          <a:xfrm>
            <a:off x="879347" y="2426207"/>
            <a:ext cx="6597650" cy="277495"/>
          </a:xfrm>
          <a:custGeom>
            <a:avLst/>
            <a:gdLst/>
            <a:ahLst/>
            <a:cxnLst/>
            <a:rect l="l" t="t" r="r" b="b"/>
            <a:pathLst>
              <a:path w="6597650" h="277494">
                <a:moveTo>
                  <a:pt x="0" y="0"/>
                </a:moveTo>
                <a:lnTo>
                  <a:pt x="6597396" y="0"/>
                </a:lnTo>
                <a:lnTo>
                  <a:pt x="6597396" y="277367"/>
                </a:lnTo>
                <a:lnTo>
                  <a:pt x="0" y="277367"/>
                </a:lnTo>
                <a:lnTo>
                  <a:pt x="0" y="0"/>
                </a:lnTo>
                <a:close/>
              </a:path>
            </a:pathLst>
          </a:custGeom>
          <a:solidFill>
            <a:srgbClr val="FFFFFF">
              <a:alpha val="90194"/>
            </a:srgbClr>
          </a:solidFill>
        </p:spPr>
        <p:txBody>
          <a:bodyPr wrap="square" lIns="0" tIns="0" rIns="0" bIns="0" rtlCol="0"/>
          <a:lstStyle/>
          <a:p>
            <a:endParaRPr/>
          </a:p>
        </p:txBody>
      </p:sp>
      <p:sp>
        <p:nvSpPr>
          <p:cNvPr id="4" name="object 4"/>
          <p:cNvSpPr/>
          <p:nvPr/>
        </p:nvSpPr>
        <p:spPr>
          <a:xfrm>
            <a:off x="879347" y="2426207"/>
            <a:ext cx="6597650" cy="277495"/>
          </a:xfrm>
          <a:custGeom>
            <a:avLst/>
            <a:gdLst/>
            <a:ahLst/>
            <a:cxnLst/>
            <a:rect l="l" t="t" r="r" b="b"/>
            <a:pathLst>
              <a:path w="6597650" h="277494">
                <a:moveTo>
                  <a:pt x="0" y="0"/>
                </a:moveTo>
                <a:lnTo>
                  <a:pt x="6597396" y="0"/>
                </a:lnTo>
                <a:lnTo>
                  <a:pt x="6597396" y="277367"/>
                </a:lnTo>
                <a:lnTo>
                  <a:pt x="0" y="277367"/>
                </a:lnTo>
                <a:lnTo>
                  <a:pt x="0" y="0"/>
                </a:lnTo>
                <a:close/>
              </a:path>
            </a:pathLst>
          </a:custGeom>
          <a:ln w="15240">
            <a:solidFill>
              <a:srgbClr val="212121"/>
            </a:solidFill>
          </a:ln>
        </p:spPr>
        <p:txBody>
          <a:bodyPr wrap="square" lIns="0" tIns="0" rIns="0" bIns="0" rtlCol="0"/>
          <a:lstStyle/>
          <a:p>
            <a:endParaRPr/>
          </a:p>
        </p:txBody>
      </p:sp>
      <p:sp>
        <p:nvSpPr>
          <p:cNvPr id="5" name="object 5"/>
          <p:cNvSpPr/>
          <p:nvPr/>
        </p:nvSpPr>
        <p:spPr>
          <a:xfrm>
            <a:off x="1210055" y="2264664"/>
            <a:ext cx="4617720" cy="325120"/>
          </a:xfrm>
          <a:custGeom>
            <a:avLst/>
            <a:gdLst/>
            <a:ahLst/>
            <a:cxnLst/>
            <a:rect l="l" t="t" r="r" b="b"/>
            <a:pathLst>
              <a:path w="4617720" h="325119">
                <a:moveTo>
                  <a:pt x="4563618" y="0"/>
                </a:moveTo>
                <a:lnTo>
                  <a:pt x="54102" y="0"/>
                </a:lnTo>
                <a:lnTo>
                  <a:pt x="33041" y="4251"/>
                </a:lnTo>
                <a:lnTo>
                  <a:pt x="15844" y="15844"/>
                </a:lnTo>
                <a:lnTo>
                  <a:pt x="4251" y="33041"/>
                </a:lnTo>
                <a:lnTo>
                  <a:pt x="0" y="54101"/>
                </a:lnTo>
                <a:lnTo>
                  <a:pt x="0" y="270509"/>
                </a:lnTo>
                <a:lnTo>
                  <a:pt x="4251" y="291570"/>
                </a:lnTo>
                <a:lnTo>
                  <a:pt x="15844" y="308767"/>
                </a:lnTo>
                <a:lnTo>
                  <a:pt x="33041" y="320360"/>
                </a:lnTo>
                <a:lnTo>
                  <a:pt x="54102" y="324611"/>
                </a:lnTo>
                <a:lnTo>
                  <a:pt x="4563618" y="324611"/>
                </a:lnTo>
                <a:lnTo>
                  <a:pt x="4584678" y="320360"/>
                </a:lnTo>
                <a:lnTo>
                  <a:pt x="4601875" y="308767"/>
                </a:lnTo>
                <a:lnTo>
                  <a:pt x="4613468" y="291570"/>
                </a:lnTo>
                <a:lnTo>
                  <a:pt x="4617720" y="270509"/>
                </a:lnTo>
                <a:lnTo>
                  <a:pt x="4617720" y="54101"/>
                </a:lnTo>
                <a:lnTo>
                  <a:pt x="4613468" y="33041"/>
                </a:lnTo>
                <a:lnTo>
                  <a:pt x="4601875" y="15844"/>
                </a:lnTo>
                <a:lnTo>
                  <a:pt x="4584678" y="4251"/>
                </a:lnTo>
                <a:lnTo>
                  <a:pt x="4563618" y="0"/>
                </a:lnTo>
                <a:close/>
              </a:path>
            </a:pathLst>
          </a:custGeom>
          <a:solidFill>
            <a:srgbClr val="808080"/>
          </a:solidFill>
        </p:spPr>
        <p:txBody>
          <a:bodyPr wrap="square" lIns="0" tIns="0" rIns="0" bIns="0" rtlCol="0"/>
          <a:lstStyle/>
          <a:p>
            <a:endParaRPr/>
          </a:p>
        </p:txBody>
      </p:sp>
      <p:sp>
        <p:nvSpPr>
          <p:cNvPr id="6" name="object 6"/>
          <p:cNvSpPr/>
          <p:nvPr/>
        </p:nvSpPr>
        <p:spPr>
          <a:xfrm>
            <a:off x="1210055" y="2264664"/>
            <a:ext cx="4617720" cy="325120"/>
          </a:xfrm>
          <a:custGeom>
            <a:avLst/>
            <a:gdLst/>
            <a:ahLst/>
            <a:cxnLst/>
            <a:rect l="l" t="t" r="r" b="b"/>
            <a:pathLst>
              <a:path w="4617720" h="325119">
                <a:moveTo>
                  <a:pt x="0" y="54101"/>
                </a:moveTo>
                <a:lnTo>
                  <a:pt x="4251" y="33041"/>
                </a:lnTo>
                <a:lnTo>
                  <a:pt x="15844" y="15844"/>
                </a:lnTo>
                <a:lnTo>
                  <a:pt x="33041" y="4251"/>
                </a:lnTo>
                <a:lnTo>
                  <a:pt x="54102" y="0"/>
                </a:lnTo>
                <a:lnTo>
                  <a:pt x="4563618" y="0"/>
                </a:lnTo>
                <a:lnTo>
                  <a:pt x="4584678" y="4251"/>
                </a:lnTo>
                <a:lnTo>
                  <a:pt x="4601875" y="15844"/>
                </a:lnTo>
                <a:lnTo>
                  <a:pt x="4613468" y="33041"/>
                </a:lnTo>
                <a:lnTo>
                  <a:pt x="4617720" y="54101"/>
                </a:lnTo>
                <a:lnTo>
                  <a:pt x="4617720" y="270509"/>
                </a:lnTo>
                <a:lnTo>
                  <a:pt x="4613468" y="291570"/>
                </a:lnTo>
                <a:lnTo>
                  <a:pt x="4601875" y="308767"/>
                </a:lnTo>
                <a:lnTo>
                  <a:pt x="4584678" y="320360"/>
                </a:lnTo>
                <a:lnTo>
                  <a:pt x="4563618" y="324611"/>
                </a:lnTo>
                <a:lnTo>
                  <a:pt x="54102" y="324611"/>
                </a:lnTo>
                <a:lnTo>
                  <a:pt x="33041" y="320360"/>
                </a:lnTo>
                <a:lnTo>
                  <a:pt x="15844" y="308767"/>
                </a:lnTo>
                <a:lnTo>
                  <a:pt x="4251" y="291570"/>
                </a:lnTo>
                <a:lnTo>
                  <a:pt x="0" y="270509"/>
                </a:lnTo>
                <a:lnTo>
                  <a:pt x="0" y="54101"/>
                </a:lnTo>
                <a:close/>
              </a:path>
            </a:pathLst>
          </a:custGeom>
          <a:ln w="15240">
            <a:solidFill>
              <a:srgbClr val="FFFFFF"/>
            </a:solidFill>
          </a:ln>
        </p:spPr>
        <p:txBody>
          <a:bodyPr wrap="square" lIns="0" tIns="0" rIns="0" bIns="0" rtlCol="0"/>
          <a:lstStyle/>
          <a:p>
            <a:endParaRPr/>
          </a:p>
        </p:txBody>
      </p:sp>
      <p:sp>
        <p:nvSpPr>
          <p:cNvPr id="7" name="object 7"/>
          <p:cNvSpPr/>
          <p:nvPr/>
        </p:nvSpPr>
        <p:spPr>
          <a:xfrm>
            <a:off x="879347" y="2924555"/>
            <a:ext cx="6597650" cy="277495"/>
          </a:xfrm>
          <a:custGeom>
            <a:avLst/>
            <a:gdLst/>
            <a:ahLst/>
            <a:cxnLst/>
            <a:rect l="l" t="t" r="r" b="b"/>
            <a:pathLst>
              <a:path w="6597650" h="277494">
                <a:moveTo>
                  <a:pt x="0" y="0"/>
                </a:moveTo>
                <a:lnTo>
                  <a:pt x="6597396" y="0"/>
                </a:lnTo>
                <a:lnTo>
                  <a:pt x="6597396" y="277367"/>
                </a:lnTo>
                <a:lnTo>
                  <a:pt x="0" y="277367"/>
                </a:lnTo>
                <a:lnTo>
                  <a:pt x="0" y="0"/>
                </a:lnTo>
                <a:close/>
              </a:path>
            </a:pathLst>
          </a:custGeom>
          <a:solidFill>
            <a:srgbClr val="FFFFFF">
              <a:alpha val="90194"/>
            </a:srgbClr>
          </a:solidFill>
        </p:spPr>
        <p:txBody>
          <a:bodyPr wrap="square" lIns="0" tIns="0" rIns="0" bIns="0" rtlCol="0"/>
          <a:lstStyle/>
          <a:p>
            <a:endParaRPr/>
          </a:p>
        </p:txBody>
      </p:sp>
      <p:sp>
        <p:nvSpPr>
          <p:cNvPr id="8" name="object 8"/>
          <p:cNvSpPr/>
          <p:nvPr/>
        </p:nvSpPr>
        <p:spPr>
          <a:xfrm>
            <a:off x="879347" y="2924555"/>
            <a:ext cx="6597650" cy="277495"/>
          </a:xfrm>
          <a:custGeom>
            <a:avLst/>
            <a:gdLst/>
            <a:ahLst/>
            <a:cxnLst/>
            <a:rect l="l" t="t" r="r" b="b"/>
            <a:pathLst>
              <a:path w="6597650" h="277494">
                <a:moveTo>
                  <a:pt x="0" y="0"/>
                </a:moveTo>
                <a:lnTo>
                  <a:pt x="6597396" y="0"/>
                </a:lnTo>
                <a:lnTo>
                  <a:pt x="6597396" y="277367"/>
                </a:lnTo>
                <a:lnTo>
                  <a:pt x="0" y="277367"/>
                </a:lnTo>
                <a:lnTo>
                  <a:pt x="0" y="0"/>
                </a:lnTo>
                <a:close/>
              </a:path>
            </a:pathLst>
          </a:custGeom>
          <a:ln w="15240">
            <a:solidFill>
              <a:srgbClr val="212121"/>
            </a:solidFill>
          </a:ln>
        </p:spPr>
        <p:txBody>
          <a:bodyPr wrap="square" lIns="0" tIns="0" rIns="0" bIns="0" rtlCol="0"/>
          <a:lstStyle/>
          <a:p>
            <a:endParaRPr/>
          </a:p>
        </p:txBody>
      </p:sp>
      <p:sp>
        <p:nvSpPr>
          <p:cNvPr id="9" name="object 9"/>
          <p:cNvSpPr/>
          <p:nvPr/>
        </p:nvSpPr>
        <p:spPr>
          <a:xfrm>
            <a:off x="1210055" y="2763010"/>
            <a:ext cx="4617720" cy="325120"/>
          </a:xfrm>
          <a:custGeom>
            <a:avLst/>
            <a:gdLst/>
            <a:ahLst/>
            <a:cxnLst/>
            <a:rect l="l" t="t" r="r" b="b"/>
            <a:pathLst>
              <a:path w="4617720" h="325119">
                <a:moveTo>
                  <a:pt x="4563618" y="0"/>
                </a:moveTo>
                <a:lnTo>
                  <a:pt x="54102" y="0"/>
                </a:lnTo>
                <a:lnTo>
                  <a:pt x="33041" y="4251"/>
                </a:lnTo>
                <a:lnTo>
                  <a:pt x="15844" y="15844"/>
                </a:lnTo>
                <a:lnTo>
                  <a:pt x="4251" y="33041"/>
                </a:lnTo>
                <a:lnTo>
                  <a:pt x="0" y="54101"/>
                </a:lnTo>
                <a:lnTo>
                  <a:pt x="0" y="270509"/>
                </a:lnTo>
                <a:lnTo>
                  <a:pt x="4251" y="291570"/>
                </a:lnTo>
                <a:lnTo>
                  <a:pt x="15844" y="308767"/>
                </a:lnTo>
                <a:lnTo>
                  <a:pt x="33041" y="320360"/>
                </a:lnTo>
                <a:lnTo>
                  <a:pt x="54102" y="324611"/>
                </a:lnTo>
                <a:lnTo>
                  <a:pt x="4563618" y="324611"/>
                </a:lnTo>
                <a:lnTo>
                  <a:pt x="4584678" y="320360"/>
                </a:lnTo>
                <a:lnTo>
                  <a:pt x="4601875" y="308767"/>
                </a:lnTo>
                <a:lnTo>
                  <a:pt x="4613468" y="291570"/>
                </a:lnTo>
                <a:lnTo>
                  <a:pt x="4617720" y="270509"/>
                </a:lnTo>
                <a:lnTo>
                  <a:pt x="4617720" y="54101"/>
                </a:lnTo>
                <a:lnTo>
                  <a:pt x="4613468" y="33041"/>
                </a:lnTo>
                <a:lnTo>
                  <a:pt x="4601875" y="15844"/>
                </a:lnTo>
                <a:lnTo>
                  <a:pt x="4584678" y="4251"/>
                </a:lnTo>
                <a:lnTo>
                  <a:pt x="4563618" y="0"/>
                </a:lnTo>
                <a:close/>
              </a:path>
            </a:pathLst>
          </a:custGeom>
          <a:solidFill>
            <a:srgbClr val="808080"/>
          </a:solidFill>
        </p:spPr>
        <p:txBody>
          <a:bodyPr wrap="square" lIns="0" tIns="0" rIns="0" bIns="0" rtlCol="0"/>
          <a:lstStyle/>
          <a:p>
            <a:endParaRPr/>
          </a:p>
        </p:txBody>
      </p:sp>
      <p:sp>
        <p:nvSpPr>
          <p:cNvPr id="10" name="object 10"/>
          <p:cNvSpPr/>
          <p:nvPr/>
        </p:nvSpPr>
        <p:spPr>
          <a:xfrm>
            <a:off x="1210055" y="2763010"/>
            <a:ext cx="4617720" cy="325120"/>
          </a:xfrm>
          <a:custGeom>
            <a:avLst/>
            <a:gdLst/>
            <a:ahLst/>
            <a:cxnLst/>
            <a:rect l="l" t="t" r="r" b="b"/>
            <a:pathLst>
              <a:path w="4617720" h="325119">
                <a:moveTo>
                  <a:pt x="0" y="54101"/>
                </a:moveTo>
                <a:lnTo>
                  <a:pt x="4251" y="33041"/>
                </a:lnTo>
                <a:lnTo>
                  <a:pt x="15844" y="15844"/>
                </a:lnTo>
                <a:lnTo>
                  <a:pt x="33041" y="4251"/>
                </a:lnTo>
                <a:lnTo>
                  <a:pt x="54102" y="0"/>
                </a:lnTo>
                <a:lnTo>
                  <a:pt x="4563618" y="0"/>
                </a:lnTo>
                <a:lnTo>
                  <a:pt x="4584678" y="4251"/>
                </a:lnTo>
                <a:lnTo>
                  <a:pt x="4601875" y="15844"/>
                </a:lnTo>
                <a:lnTo>
                  <a:pt x="4613468" y="33041"/>
                </a:lnTo>
                <a:lnTo>
                  <a:pt x="4617720" y="54101"/>
                </a:lnTo>
                <a:lnTo>
                  <a:pt x="4617720" y="270509"/>
                </a:lnTo>
                <a:lnTo>
                  <a:pt x="4613468" y="291570"/>
                </a:lnTo>
                <a:lnTo>
                  <a:pt x="4601875" y="308767"/>
                </a:lnTo>
                <a:lnTo>
                  <a:pt x="4584678" y="320360"/>
                </a:lnTo>
                <a:lnTo>
                  <a:pt x="4563618" y="324611"/>
                </a:lnTo>
                <a:lnTo>
                  <a:pt x="54102" y="324611"/>
                </a:lnTo>
                <a:lnTo>
                  <a:pt x="33041" y="320360"/>
                </a:lnTo>
                <a:lnTo>
                  <a:pt x="15844" y="308767"/>
                </a:lnTo>
                <a:lnTo>
                  <a:pt x="4251" y="291570"/>
                </a:lnTo>
                <a:lnTo>
                  <a:pt x="0" y="270509"/>
                </a:lnTo>
                <a:lnTo>
                  <a:pt x="0" y="54101"/>
                </a:lnTo>
                <a:close/>
              </a:path>
            </a:pathLst>
          </a:custGeom>
          <a:ln w="15240">
            <a:solidFill>
              <a:srgbClr val="FFFFFF"/>
            </a:solidFill>
          </a:ln>
        </p:spPr>
        <p:txBody>
          <a:bodyPr wrap="square" lIns="0" tIns="0" rIns="0" bIns="0" rtlCol="0"/>
          <a:lstStyle/>
          <a:p>
            <a:endParaRPr/>
          </a:p>
        </p:txBody>
      </p:sp>
      <p:sp>
        <p:nvSpPr>
          <p:cNvPr id="11" name="object 11"/>
          <p:cNvSpPr/>
          <p:nvPr/>
        </p:nvSpPr>
        <p:spPr>
          <a:xfrm>
            <a:off x="879347" y="3424428"/>
            <a:ext cx="6597650" cy="277495"/>
          </a:xfrm>
          <a:custGeom>
            <a:avLst/>
            <a:gdLst/>
            <a:ahLst/>
            <a:cxnLst/>
            <a:rect l="l" t="t" r="r" b="b"/>
            <a:pathLst>
              <a:path w="6597650" h="277495">
                <a:moveTo>
                  <a:pt x="0" y="0"/>
                </a:moveTo>
                <a:lnTo>
                  <a:pt x="6597396" y="0"/>
                </a:lnTo>
                <a:lnTo>
                  <a:pt x="6597396" y="277368"/>
                </a:lnTo>
                <a:lnTo>
                  <a:pt x="0" y="277368"/>
                </a:lnTo>
                <a:lnTo>
                  <a:pt x="0" y="0"/>
                </a:lnTo>
                <a:close/>
              </a:path>
            </a:pathLst>
          </a:custGeom>
          <a:ln w="15240">
            <a:solidFill>
              <a:srgbClr val="212121"/>
            </a:solidFill>
          </a:ln>
        </p:spPr>
        <p:txBody>
          <a:bodyPr wrap="square" lIns="0" tIns="0" rIns="0" bIns="0" rtlCol="0"/>
          <a:lstStyle/>
          <a:p>
            <a:endParaRPr/>
          </a:p>
        </p:txBody>
      </p:sp>
      <p:sp>
        <p:nvSpPr>
          <p:cNvPr id="12" name="object 12"/>
          <p:cNvSpPr/>
          <p:nvPr/>
        </p:nvSpPr>
        <p:spPr>
          <a:xfrm>
            <a:off x="1210055" y="3261358"/>
            <a:ext cx="4617720" cy="325120"/>
          </a:xfrm>
          <a:custGeom>
            <a:avLst/>
            <a:gdLst/>
            <a:ahLst/>
            <a:cxnLst/>
            <a:rect l="l" t="t" r="r" b="b"/>
            <a:pathLst>
              <a:path w="4617720" h="325120">
                <a:moveTo>
                  <a:pt x="4563618" y="0"/>
                </a:moveTo>
                <a:lnTo>
                  <a:pt x="54102" y="0"/>
                </a:lnTo>
                <a:lnTo>
                  <a:pt x="33041" y="4251"/>
                </a:lnTo>
                <a:lnTo>
                  <a:pt x="15844" y="15844"/>
                </a:lnTo>
                <a:lnTo>
                  <a:pt x="4251" y="33041"/>
                </a:lnTo>
                <a:lnTo>
                  <a:pt x="0" y="54101"/>
                </a:lnTo>
                <a:lnTo>
                  <a:pt x="0" y="270509"/>
                </a:lnTo>
                <a:lnTo>
                  <a:pt x="4251" y="291570"/>
                </a:lnTo>
                <a:lnTo>
                  <a:pt x="15844" y="308767"/>
                </a:lnTo>
                <a:lnTo>
                  <a:pt x="33041" y="320360"/>
                </a:lnTo>
                <a:lnTo>
                  <a:pt x="54102" y="324611"/>
                </a:lnTo>
                <a:lnTo>
                  <a:pt x="4563618" y="324611"/>
                </a:lnTo>
                <a:lnTo>
                  <a:pt x="4584678" y="320360"/>
                </a:lnTo>
                <a:lnTo>
                  <a:pt x="4601875" y="308767"/>
                </a:lnTo>
                <a:lnTo>
                  <a:pt x="4613468" y="291570"/>
                </a:lnTo>
                <a:lnTo>
                  <a:pt x="4617720" y="270509"/>
                </a:lnTo>
                <a:lnTo>
                  <a:pt x="4617720" y="54101"/>
                </a:lnTo>
                <a:lnTo>
                  <a:pt x="4613468" y="33041"/>
                </a:lnTo>
                <a:lnTo>
                  <a:pt x="4601875" y="15844"/>
                </a:lnTo>
                <a:lnTo>
                  <a:pt x="4584678" y="4251"/>
                </a:lnTo>
                <a:lnTo>
                  <a:pt x="4563618" y="0"/>
                </a:lnTo>
                <a:close/>
              </a:path>
            </a:pathLst>
          </a:custGeom>
          <a:solidFill>
            <a:srgbClr val="808080"/>
          </a:solidFill>
        </p:spPr>
        <p:txBody>
          <a:bodyPr wrap="square" lIns="0" tIns="0" rIns="0" bIns="0" rtlCol="0"/>
          <a:lstStyle/>
          <a:p>
            <a:endParaRPr/>
          </a:p>
        </p:txBody>
      </p:sp>
      <p:sp>
        <p:nvSpPr>
          <p:cNvPr id="13" name="object 13"/>
          <p:cNvSpPr/>
          <p:nvPr/>
        </p:nvSpPr>
        <p:spPr>
          <a:xfrm>
            <a:off x="1210055" y="3261358"/>
            <a:ext cx="4617720" cy="325120"/>
          </a:xfrm>
          <a:custGeom>
            <a:avLst/>
            <a:gdLst/>
            <a:ahLst/>
            <a:cxnLst/>
            <a:rect l="l" t="t" r="r" b="b"/>
            <a:pathLst>
              <a:path w="4617720" h="325120">
                <a:moveTo>
                  <a:pt x="0" y="54101"/>
                </a:moveTo>
                <a:lnTo>
                  <a:pt x="4251" y="33041"/>
                </a:lnTo>
                <a:lnTo>
                  <a:pt x="15844" y="15844"/>
                </a:lnTo>
                <a:lnTo>
                  <a:pt x="33041" y="4251"/>
                </a:lnTo>
                <a:lnTo>
                  <a:pt x="54102" y="0"/>
                </a:lnTo>
                <a:lnTo>
                  <a:pt x="4563618" y="0"/>
                </a:lnTo>
                <a:lnTo>
                  <a:pt x="4584678" y="4251"/>
                </a:lnTo>
                <a:lnTo>
                  <a:pt x="4601875" y="15844"/>
                </a:lnTo>
                <a:lnTo>
                  <a:pt x="4613468" y="33041"/>
                </a:lnTo>
                <a:lnTo>
                  <a:pt x="4617720" y="54101"/>
                </a:lnTo>
                <a:lnTo>
                  <a:pt x="4617720" y="270509"/>
                </a:lnTo>
                <a:lnTo>
                  <a:pt x="4613468" y="291570"/>
                </a:lnTo>
                <a:lnTo>
                  <a:pt x="4601875" y="308767"/>
                </a:lnTo>
                <a:lnTo>
                  <a:pt x="4584678" y="320360"/>
                </a:lnTo>
                <a:lnTo>
                  <a:pt x="4563618" y="324611"/>
                </a:lnTo>
                <a:lnTo>
                  <a:pt x="54102" y="324611"/>
                </a:lnTo>
                <a:lnTo>
                  <a:pt x="33041" y="320360"/>
                </a:lnTo>
                <a:lnTo>
                  <a:pt x="15844" y="308767"/>
                </a:lnTo>
                <a:lnTo>
                  <a:pt x="4251" y="291570"/>
                </a:lnTo>
                <a:lnTo>
                  <a:pt x="0" y="270509"/>
                </a:lnTo>
                <a:lnTo>
                  <a:pt x="0" y="54101"/>
                </a:lnTo>
                <a:close/>
              </a:path>
            </a:pathLst>
          </a:custGeom>
          <a:ln w="15240">
            <a:solidFill>
              <a:srgbClr val="FFFFFF"/>
            </a:solidFill>
          </a:ln>
        </p:spPr>
        <p:txBody>
          <a:bodyPr wrap="square" lIns="0" tIns="0" rIns="0" bIns="0" rtlCol="0"/>
          <a:lstStyle/>
          <a:p>
            <a:endParaRPr/>
          </a:p>
        </p:txBody>
      </p:sp>
      <p:sp>
        <p:nvSpPr>
          <p:cNvPr id="14" name="object 14"/>
          <p:cNvSpPr/>
          <p:nvPr/>
        </p:nvSpPr>
        <p:spPr>
          <a:xfrm>
            <a:off x="879347" y="3922776"/>
            <a:ext cx="6597650" cy="277495"/>
          </a:xfrm>
          <a:custGeom>
            <a:avLst/>
            <a:gdLst/>
            <a:ahLst/>
            <a:cxnLst/>
            <a:rect l="l" t="t" r="r" b="b"/>
            <a:pathLst>
              <a:path w="6597650" h="277495">
                <a:moveTo>
                  <a:pt x="0" y="0"/>
                </a:moveTo>
                <a:lnTo>
                  <a:pt x="6597396" y="0"/>
                </a:lnTo>
                <a:lnTo>
                  <a:pt x="6597396" y="277368"/>
                </a:lnTo>
                <a:lnTo>
                  <a:pt x="0" y="277368"/>
                </a:lnTo>
                <a:lnTo>
                  <a:pt x="0" y="0"/>
                </a:lnTo>
                <a:close/>
              </a:path>
            </a:pathLst>
          </a:custGeom>
          <a:ln w="15240">
            <a:solidFill>
              <a:srgbClr val="212121"/>
            </a:solidFill>
          </a:ln>
        </p:spPr>
        <p:txBody>
          <a:bodyPr wrap="square" lIns="0" tIns="0" rIns="0" bIns="0" rtlCol="0"/>
          <a:lstStyle/>
          <a:p>
            <a:endParaRPr/>
          </a:p>
        </p:txBody>
      </p:sp>
      <p:sp>
        <p:nvSpPr>
          <p:cNvPr id="15" name="object 15"/>
          <p:cNvSpPr/>
          <p:nvPr/>
        </p:nvSpPr>
        <p:spPr>
          <a:xfrm>
            <a:off x="1210055" y="3761230"/>
            <a:ext cx="4617720" cy="325120"/>
          </a:xfrm>
          <a:custGeom>
            <a:avLst/>
            <a:gdLst/>
            <a:ahLst/>
            <a:cxnLst/>
            <a:rect l="l" t="t" r="r" b="b"/>
            <a:pathLst>
              <a:path w="4617720" h="325120">
                <a:moveTo>
                  <a:pt x="4563618" y="0"/>
                </a:moveTo>
                <a:lnTo>
                  <a:pt x="54102" y="0"/>
                </a:lnTo>
                <a:lnTo>
                  <a:pt x="33041" y="4251"/>
                </a:lnTo>
                <a:lnTo>
                  <a:pt x="15844" y="15844"/>
                </a:lnTo>
                <a:lnTo>
                  <a:pt x="4251" y="33041"/>
                </a:lnTo>
                <a:lnTo>
                  <a:pt x="0" y="54102"/>
                </a:lnTo>
                <a:lnTo>
                  <a:pt x="0" y="270510"/>
                </a:lnTo>
                <a:lnTo>
                  <a:pt x="4251" y="291570"/>
                </a:lnTo>
                <a:lnTo>
                  <a:pt x="15844" y="308767"/>
                </a:lnTo>
                <a:lnTo>
                  <a:pt x="33041" y="320360"/>
                </a:lnTo>
                <a:lnTo>
                  <a:pt x="54102" y="324612"/>
                </a:lnTo>
                <a:lnTo>
                  <a:pt x="4563618" y="324612"/>
                </a:lnTo>
                <a:lnTo>
                  <a:pt x="4584678" y="320360"/>
                </a:lnTo>
                <a:lnTo>
                  <a:pt x="4601875" y="308767"/>
                </a:lnTo>
                <a:lnTo>
                  <a:pt x="4613468" y="291570"/>
                </a:lnTo>
                <a:lnTo>
                  <a:pt x="4617720" y="270510"/>
                </a:lnTo>
                <a:lnTo>
                  <a:pt x="4617720" y="54102"/>
                </a:lnTo>
                <a:lnTo>
                  <a:pt x="4613468" y="33041"/>
                </a:lnTo>
                <a:lnTo>
                  <a:pt x="4601875" y="15844"/>
                </a:lnTo>
                <a:lnTo>
                  <a:pt x="4584678" y="4251"/>
                </a:lnTo>
                <a:lnTo>
                  <a:pt x="4563618" y="0"/>
                </a:lnTo>
                <a:close/>
              </a:path>
            </a:pathLst>
          </a:custGeom>
          <a:solidFill>
            <a:srgbClr val="808080"/>
          </a:solidFill>
        </p:spPr>
        <p:txBody>
          <a:bodyPr wrap="square" lIns="0" tIns="0" rIns="0" bIns="0" rtlCol="0"/>
          <a:lstStyle/>
          <a:p>
            <a:endParaRPr/>
          </a:p>
        </p:txBody>
      </p:sp>
      <p:sp>
        <p:nvSpPr>
          <p:cNvPr id="16" name="object 16"/>
          <p:cNvSpPr/>
          <p:nvPr/>
        </p:nvSpPr>
        <p:spPr>
          <a:xfrm>
            <a:off x="1210055" y="3761230"/>
            <a:ext cx="4617720" cy="325120"/>
          </a:xfrm>
          <a:custGeom>
            <a:avLst/>
            <a:gdLst/>
            <a:ahLst/>
            <a:cxnLst/>
            <a:rect l="l" t="t" r="r" b="b"/>
            <a:pathLst>
              <a:path w="4617720" h="325120">
                <a:moveTo>
                  <a:pt x="0" y="54102"/>
                </a:moveTo>
                <a:lnTo>
                  <a:pt x="4251" y="33041"/>
                </a:lnTo>
                <a:lnTo>
                  <a:pt x="15844" y="15844"/>
                </a:lnTo>
                <a:lnTo>
                  <a:pt x="33041" y="4251"/>
                </a:lnTo>
                <a:lnTo>
                  <a:pt x="54102" y="0"/>
                </a:lnTo>
                <a:lnTo>
                  <a:pt x="4563618" y="0"/>
                </a:lnTo>
                <a:lnTo>
                  <a:pt x="4584678" y="4251"/>
                </a:lnTo>
                <a:lnTo>
                  <a:pt x="4601875" y="15844"/>
                </a:lnTo>
                <a:lnTo>
                  <a:pt x="4613468" y="33041"/>
                </a:lnTo>
                <a:lnTo>
                  <a:pt x="4617720" y="54102"/>
                </a:lnTo>
                <a:lnTo>
                  <a:pt x="4617720" y="270510"/>
                </a:lnTo>
                <a:lnTo>
                  <a:pt x="4613468" y="291570"/>
                </a:lnTo>
                <a:lnTo>
                  <a:pt x="4601875" y="308767"/>
                </a:lnTo>
                <a:lnTo>
                  <a:pt x="4584678" y="320360"/>
                </a:lnTo>
                <a:lnTo>
                  <a:pt x="4563618" y="324612"/>
                </a:lnTo>
                <a:lnTo>
                  <a:pt x="54102" y="324612"/>
                </a:lnTo>
                <a:lnTo>
                  <a:pt x="33041" y="320360"/>
                </a:lnTo>
                <a:lnTo>
                  <a:pt x="15844" y="308767"/>
                </a:lnTo>
                <a:lnTo>
                  <a:pt x="4251" y="291570"/>
                </a:lnTo>
                <a:lnTo>
                  <a:pt x="0" y="270510"/>
                </a:lnTo>
                <a:lnTo>
                  <a:pt x="0" y="54102"/>
                </a:lnTo>
                <a:close/>
              </a:path>
            </a:pathLst>
          </a:custGeom>
          <a:ln w="15240">
            <a:solidFill>
              <a:srgbClr val="FFFFFF"/>
            </a:solidFill>
          </a:ln>
        </p:spPr>
        <p:txBody>
          <a:bodyPr wrap="square" lIns="0" tIns="0" rIns="0" bIns="0" rtlCol="0"/>
          <a:lstStyle/>
          <a:p>
            <a:endParaRPr/>
          </a:p>
        </p:txBody>
      </p:sp>
      <p:sp>
        <p:nvSpPr>
          <p:cNvPr id="17" name="object 17"/>
          <p:cNvSpPr/>
          <p:nvPr/>
        </p:nvSpPr>
        <p:spPr>
          <a:xfrm>
            <a:off x="879347" y="4422647"/>
            <a:ext cx="6597650" cy="277495"/>
          </a:xfrm>
          <a:custGeom>
            <a:avLst/>
            <a:gdLst/>
            <a:ahLst/>
            <a:cxnLst/>
            <a:rect l="l" t="t" r="r" b="b"/>
            <a:pathLst>
              <a:path w="6597650" h="277495">
                <a:moveTo>
                  <a:pt x="0" y="0"/>
                </a:moveTo>
                <a:lnTo>
                  <a:pt x="6597396" y="0"/>
                </a:lnTo>
                <a:lnTo>
                  <a:pt x="6597396" y="277368"/>
                </a:lnTo>
                <a:lnTo>
                  <a:pt x="0" y="277368"/>
                </a:lnTo>
                <a:lnTo>
                  <a:pt x="0" y="0"/>
                </a:lnTo>
                <a:close/>
              </a:path>
            </a:pathLst>
          </a:custGeom>
          <a:ln w="15240">
            <a:solidFill>
              <a:srgbClr val="212121"/>
            </a:solidFill>
          </a:ln>
        </p:spPr>
        <p:txBody>
          <a:bodyPr wrap="square" lIns="0" tIns="0" rIns="0" bIns="0" rtlCol="0"/>
          <a:lstStyle/>
          <a:p>
            <a:endParaRPr/>
          </a:p>
        </p:txBody>
      </p:sp>
      <p:sp>
        <p:nvSpPr>
          <p:cNvPr id="18" name="object 18"/>
          <p:cNvSpPr/>
          <p:nvPr/>
        </p:nvSpPr>
        <p:spPr>
          <a:xfrm>
            <a:off x="1210055" y="4259578"/>
            <a:ext cx="4617720" cy="325120"/>
          </a:xfrm>
          <a:custGeom>
            <a:avLst/>
            <a:gdLst/>
            <a:ahLst/>
            <a:cxnLst/>
            <a:rect l="l" t="t" r="r" b="b"/>
            <a:pathLst>
              <a:path w="4617720" h="325120">
                <a:moveTo>
                  <a:pt x="4563618" y="0"/>
                </a:moveTo>
                <a:lnTo>
                  <a:pt x="54102" y="0"/>
                </a:lnTo>
                <a:lnTo>
                  <a:pt x="33041" y="4251"/>
                </a:lnTo>
                <a:lnTo>
                  <a:pt x="15844" y="15844"/>
                </a:lnTo>
                <a:lnTo>
                  <a:pt x="4251" y="33041"/>
                </a:lnTo>
                <a:lnTo>
                  <a:pt x="0" y="54101"/>
                </a:lnTo>
                <a:lnTo>
                  <a:pt x="0" y="270509"/>
                </a:lnTo>
                <a:lnTo>
                  <a:pt x="4251" y="291570"/>
                </a:lnTo>
                <a:lnTo>
                  <a:pt x="15844" y="308767"/>
                </a:lnTo>
                <a:lnTo>
                  <a:pt x="33041" y="320360"/>
                </a:lnTo>
                <a:lnTo>
                  <a:pt x="54102" y="324611"/>
                </a:lnTo>
                <a:lnTo>
                  <a:pt x="4563618" y="324611"/>
                </a:lnTo>
                <a:lnTo>
                  <a:pt x="4584678" y="320360"/>
                </a:lnTo>
                <a:lnTo>
                  <a:pt x="4601875" y="308767"/>
                </a:lnTo>
                <a:lnTo>
                  <a:pt x="4613468" y="291570"/>
                </a:lnTo>
                <a:lnTo>
                  <a:pt x="4617720" y="270509"/>
                </a:lnTo>
                <a:lnTo>
                  <a:pt x="4617720" y="54101"/>
                </a:lnTo>
                <a:lnTo>
                  <a:pt x="4613468" y="33041"/>
                </a:lnTo>
                <a:lnTo>
                  <a:pt x="4601875" y="15844"/>
                </a:lnTo>
                <a:lnTo>
                  <a:pt x="4584678" y="4251"/>
                </a:lnTo>
                <a:lnTo>
                  <a:pt x="4563618" y="0"/>
                </a:lnTo>
                <a:close/>
              </a:path>
            </a:pathLst>
          </a:custGeom>
          <a:solidFill>
            <a:srgbClr val="808080"/>
          </a:solidFill>
        </p:spPr>
        <p:txBody>
          <a:bodyPr wrap="square" lIns="0" tIns="0" rIns="0" bIns="0" rtlCol="0"/>
          <a:lstStyle/>
          <a:p>
            <a:endParaRPr/>
          </a:p>
        </p:txBody>
      </p:sp>
      <p:sp>
        <p:nvSpPr>
          <p:cNvPr id="19" name="object 19"/>
          <p:cNvSpPr/>
          <p:nvPr/>
        </p:nvSpPr>
        <p:spPr>
          <a:xfrm>
            <a:off x="1210055" y="4259578"/>
            <a:ext cx="4617720" cy="325120"/>
          </a:xfrm>
          <a:custGeom>
            <a:avLst/>
            <a:gdLst/>
            <a:ahLst/>
            <a:cxnLst/>
            <a:rect l="l" t="t" r="r" b="b"/>
            <a:pathLst>
              <a:path w="4617720" h="325120">
                <a:moveTo>
                  <a:pt x="0" y="54101"/>
                </a:moveTo>
                <a:lnTo>
                  <a:pt x="4251" y="33041"/>
                </a:lnTo>
                <a:lnTo>
                  <a:pt x="15844" y="15844"/>
                </a:lnTo>
                <a:lnTo>
                  <a:pt x="33041" y="4251"/>
                </a:lnTo>
                <a:lnTo>
                  <a:pt x="54102" y="0"/>
                </a:lnTo>
                <a:lnTo>
                  <a:pt x="4563618" y="0"/>
                </a:lnTo>
                <a:lnTo>
                  <a:pt x="4584678" y="4251"/>
                </a:lnTo>
                <a:lnTo>
                  <a:pt x="4601875" y="15844"/>
                </a:lnTo>
                <a:lnTo>
                  <a:pt x="4613468" y="33041"/>
                </a:lnTo>
                <a:lnTo>
                  <a:pt x="4617720" y="54101"/>
                </a:lnTo>
                <a:lnTo>
                  <a:pt x="4617720" y="270509"/>
                </a:lnTo>
                <a:lnTo>
                  <a:pt x="4613468" y="291570"/>
                </a:lnTo>
                <a:lnTo>
                  <a:pt x="4601875" y="308767"/>
                </a:lnTo>
                <a:lnTo>
                  <a:pt x="4584678" y="320360"/>
                </a:lnTo>
                <a:lnTo>
                  <a:pt x="4563618" y="324611"/>
                </a:lnTo>
                <a:lnTo>
                  <a:pt x="54102" y="324611"/>
                </a:lnTo>
                <a:lnTo>
                  <a:pt x="33041" y="320360"/>
                </a:lnTo>
                <a:lnTo>
                  <a:pt x="15844" y="308767"/>
                </a:lnTo>
                <a:lnTo>
                  <a:pt x="4251" y="291570"/>
                </a:lnTo>
                <a:lnTo>
                  <a:pt x="0" y="270509"/>
                </a:lnTo>
                <a:lnTo>
                  <a:pt x="0" y="54101"/>
                </a:lnTo>
                <a:close/>
              </a:path>
            </a:pathLst>
          </a:custGeom>
          <a:ln w="15240">
            <a:solidFill>
              <a:srgbClr val="FFFFFF"/>
            </a:solidFill>
          </a:ln>
        </p:spPr>
        <p:txBody>
          <a:bodyPr wrap="square" lIns="0" tIns="0" rIns="0" bIns="0" rtlCol="0"/>
          <a:lstStyle/>
          <a:p>
            <a:endParaRPr/>
          </a:p>
        </p:txBody>
      </p:sp>
      <p:sp>
        <p:nvSpPr>
          <p:cNvPr id="20" name="object 20"/>
          <p:cNvSpPr/>
          <p:nvPr/>
        </p:nvSpPr>
        <p:spPr>
          <a:xfrm>
            <a:off x="879347" y="4920996"/>
            <a:ext cx="6597650" cy="277495"/>
          </a:xfrm>
          <a:custGeom>
            <a:avLst/>
            <a:gdLst/>
            <a:ahLst/>
            <a:cxnLst/>
            <a:rect l="l" t="t" r="r" b="b"/>
            <a:pathLst>
              <a:path w="6597650" h="277495">
                <a:moveTo>
                  <a:pt x="0" y="0"/>
                </a:moveTo>
                <a:lnTo>
                  <a:pt x="6597396" y="0"/>
                </a:lnTo>
                <a:lnTo>
                  <a:pt x="6597396" y="277367"/>
                </a:lnTo>
                <a:lnTo>
                  <a:pt x="0" y="277367"/>
                </a:lnTo>
                <a:lnTo>
                  <a:pt x="0" y="0"/>
                </a:lnTo>
                <a:close/>
              </a:path>
            </a:pathLst>
          </a:custGeom>
          <a:ln w="15240">
            <a:solidFill>
              <a:srgbClr val="212121"/>
            </a:solidFill>
          </a:ln>
        </p:spPr>
        <p:txBody>
          <a:bodyPr wrap="square" lIns="0" tIns="0" rIns="0" bIns="0" rtlCol="0"/>
          <a:lstStyle/>
          <a:p>
            <a:endParaRPr/>
          </a:p>
        </p:txBody>
      </p:sp>
      <p:sp>
        <p:nvSpPr>
          <p:cNvPr id="21" name="object 21"/>
          <p:cNvSpPr/>
          <p:nvPr/>
        </p:nvSpPr>
        <p:spPr>
          <a:xfrm>
            <a:off x="1210055" y="4759450"/>
            <a:ext cx="4617720" cy="325120"/>
          </a:xfrm>
          <a:custGeom>
            <a:avLst/>
            <a:gdLst/>
            <a:ahLst/>
            <a:cxnLst/>
            <a:rect l="l" t="t" r="r" b="b"/>
            <a:pathLst>
              <a:path w="4617720" h="325120">
                <a:moveTo>
                  <a:pt x="4563618" y="0"/>
                </a:moveTo>
                <a:lnTo>
                  <a:pt x="54102" y="0"/>
                </a:lnTo>
                <a:lnTo>
                  <a:pt x="33041" y="4251"/>
                </a:lnTo>
                <a:lnTo>
                  <a:pt x="15844" y="15844"/>
                </a:lnTo>
                <a:lnTo>
                  <a:pt x="4251" y="33041"/>
                </a:lnTo>
                <a:lnTo>
                  <a:pt x="0" y="54101"/>
                </a:lnTo>
                <a:lnTo>
                  <a:pt x="0" y="270509"/>
                </a:lnTo>
                <a:lnTo>
                  <a:pt x="4251" y="291570"/>
                </a:lnTo>
                <a:lnTo>
                  <a:pt x="15844" y="308767"/>
                </a:lnTo>
                <a:lnTo>
                  <a:pt x="33041" y="320360"/>
                </a:lnTo>
                <a:lnTo>
                  <a:pt x="54102" y="324611"/>
                </a:lnTo>
                <a:lnTo>
                  <a:pt x="4563618" y="324611"/>
                </a:lnTo>
                <a:lnTo>
                  <a:pt x="4584678" y="320360"/>
                </a:lnTo>
                <a:lnTo>
                  <a:pt x="4601875" y="308767"/>
                </a:lnTo>
                <a:lnTo>
                  <a:pt x="4613468" y="291570"/>
                </a:lnTo>
                <a:lnTo>
                  <a:pt x="4617720" y="270509"/>
                </a:lnTo>
                <a:lnTo>
                  <a:pt x="4617720" y="54101"/>
                </a:lnTo>
                <a:lnTo>
                  <a:pt x="4613468" y="33041"/>
                </a:lnTo>
                <a:lnTo>
                  <a:pt x="4601875" y="15844"/>
                </a:lnTo>
                <a:lnTo>
                  <a:pt x="4584678" y="4251"/>
                </a:lnTo>
                <a:lnTo>
                  <a:pt x="4563618" y="0"/>
                </a:lnTo>
                <a:close/>
              </a:path>
            </a:pathLst>
          </a:custGeom>
          <a:solidFill>
            <a:srgbClr val="808080"/>
          </a:solidFill>
        </p:spPr>
        <p:txBody>
          <a:bodyPr wrap="square" lIns="0" tIns="0" rIns="0" bIns="0" rtlCol="0"/>
          <a:lstStyle/>
          <a:p>
            <a:endParaRPr/>
          </a:p>
        </p:txBody>
      </p:sp>
      <p:sp>
        <p:nvSpPr>
          <p:cNvPr id="22" name="object 22"/>
          <p:cNvSpPr/>
          <p:nvPr/>
        </p:nvSpPr>
        <p:spPr>
          <a:xfrm>
            <a:off x="1210055" y="4759450"/>
            <a:ext cx="4617720" cy="325120"/>
          </a:xfrm>
          <a:custGeom>
            <a:avLst/>
            <a:gdLst/>
            <a:ahLst/>
            <a:cxnLst/>
            <a:rect l="l" t="t" r="r" b="b"/>
            <a:pathLst>
              <a:path w="4617720" h="325120">
                <a:moveTo>
                  <a:pt x="0" y="54101"/>
                </a:moveTo>
                <a:lnTo>
                  <a:pt x="4251" y="33041"/>
                </a:lnTo>
                <a:lnTo>
                  <a:pt x="15844" y="15844"/>
                </a:lnTo>
                <a:lnTo>
                  <a:pt x="33041" y="4251"/>
                </a:lnTo>
                <a:lnTo>
                  <a:pt x="54102" y="0"/>
                </a:lnTo>
                <a:lnTo>
                  <a:pt x="4563618" y="0"/>
                </a:lnTo>
                <a:lnTo>
                  <a:pt x="4584678" y="4251"/>
                </a:lnTo>
                <a:lnTo>
                  <a:pt x="4601875" y="15844"/>
                </a:lnTo>
                <a:lnTo>
                  <a:pt x="4613468" y="33041"/>
                </a:lnTo>
                <a:lnTo>
                  <a:pt x="4617720" y="54101"/>
                </a:lnTo>
                <a:lnTo>
                  <a:pt x="4617720" y="270509"/>
                </a:lnTo>
                <a:lnTo>
                  <a:pt x="4613468" y="291570"/>
                </a:lnTo>
                <a:lnTo>
                  <a:pt x="4601875" y="308767"/>
                </a:lnTo>
                <a:lnTo>
                  <a:pt x="4584678" y="320360"/>
                </a:lnTo>
                <a:lnTo>
                  <a:pt x="4563618" y="324611"/>
                </a:lnTo>
                <a:lnTo>
                  <a:pt x="54102" y="324611"/>
                </a:lnTo>
                <a:lnTo>
                  <a:pt x="33041" y="320360"/>
                </a:lnTo>
                <a:lnTo>
                  <a:pt x="15844" y="308767"/>
                </a:lnTo>
                <a:lnTo>
                  <a:pt x="4251" y="291570"/>
                </a:lnTo>
                <a:lnTo>
                  <a:pt x="0" y="270509"/>
                </a:lnTo>
                <a:lnTo>
                  <a:pt x="0" y="54101"/>
                </a:lnTo>
                <a:close/>
              </a:path>
            </a:pathLst>
          </a:custGeom>
          <a:ln w="15240">
            <a:solidFill>
              <a:srgbClr val="FFFFFF"/>
            </a:solidFill>
          </a:ln>
        </p:spPr>
        <p:txBody>
          <a:bodyPr wrap="square" lIns="0" tIns="0" rIns="0" bIns="0" rtlCol="0"/>
          <a:lstStyle/>
          <a:p>
            <a:endParaRPr/>
          </a:p>
        </p:txBody>
      </p:sp>
      <p:sp>
        <p:nvSpPr>
          <p:cNvPr id="23" name="object 23"/>
          <p:cNvSpPr/>
          <p:nvPr/>
        </p:nvSpPr>
        <p:spPr>
          <a:xfrm>
            <a:off x="879347" y="5419344"/>
            <a:ext cx="6597650" cy="277495"/>
          </a:xfrm>
          <a:custGeom>
            <a:avLst/>
            <a:gdLst/>
            <a:ahLst/>
            <a:cxnLst/>
            <a:rect l="l" t="t" r="r" b="b"/>
            <a:pathLst>
              <a:path w="6597650" h="277495">
                <a:moveTo>
                  <a:pt x="0" y="0"/>
                </a:moveTo>
                <a:lnTo>
                  <a:pt x="6597396" y="0"/>
                </a:lnTo>
                <a:lnTo>
                  <a:pt x="6597396" y="277367"/>
                </a:lnTo>
                <a:lnTo>
                  <a:pt x="0" y="277367"/>
                </a:lnTo>
                <a:lnTo>
                  <a:pt x="0" y="0"/>
                </a:lnTo>
                <a:close/>
              </a:path>
            </a:pathLst>
          </a:custGeom>
          <a:ln w="15240">
            <a:solidFill>
              <a:srgbClr val="212121"/>
            </a:solidFill>
          </a:ln>
        </p:spPr>
        <p:txBody>
          <a:bodyPr wrap="square" lIns="0" tIns="0" rIns="0" bIns="0" rtlCol="0"/>
          <a:lstStyle/>
          <a:p>
            <a:endParaRPr/>
          </a:p>
        </p:txBody>
      </p:sp>
      <p:sp>
        <p:nvSpPr>
          <p:cNvPr id="24" name="object 24"/>
          <p:cNvSpPr/>
          <p:nvPr/>
        </p:nvSpPr>
        <p:spPr>
          <a:xfrm>
            <a:off x="1210055" y="5257798"/>
            <a:ext cx="4617720" cy="325120"/>
          </a:xfrm>
          <a:custGeom>
            <a:avLst/>
            <a:gdLst/>
            <a:ahLst/>
            <a:cxnLst/>
            <a:rect l="l" t="t" r="r" b="b"/>
            <a:pathLst>
              <a:path w="4617720" h="325120">
                <a:moveTo>
                  <a:pt x="4563618" y="0"/>
                </a:moveTo>
                <a:lnTo>
                  <a:pt x="54102" y="0"/>
                </a:lnTo>
                <a:lnTo>
                  <a:pt x="33041" y="4251"/>
                </a:lnTo>
                <a:lnTo>
                  <a:pt x="15844" y="15844"/>
                </a:lnTo>
                <a:lnTo>
                  <a:pt x="4251" y="33041"/>
                </a:lnTo>
                <a:lnTo>
                  <a:pt x="0" y="54101"/>
                </a:lnTo>
                <a:lnTo>
                  <a:pt x="0" y="270509"/>
                </a:lnTo>
                <a:lnTo>
                  <a:pt x="4251" y="291570"/>
                </a:lnTo>
                <a:lnTo>
                  <a:pt x="15844" y="308767"/>
                </a:lnTo>
                <a:lnTo>
                  <a:pt x="33041" y="320360"/>
                </a:lnTo>
                <a:lnTo>
                  <a:pt x="54102" y="324611"/>
                </a:lnTo>
                <a:lnTo>
                  <a:pt x="4563618" y="324611"/>
                </a:lnTo>
                <a:lnTo>
                  <a:pt x="4584678" y="320360"/>
                </a:lnTo>
                <a:lnTo>
                  <a:pt x="4601875" y="308767"/>
                </a:lnTo>
                <a:lnTo>
                  <a:pt x="4613468" y="291570"/>
                </a:lnTo>
                <a:lnTo>
                  <a:pt x="4617720" y="270509"/>
                </a:lnTo>
                <a:lnTo>
                  <a:pt x="4617720" y="54101"/>
                </a:lnTo>
                <a:lnTo>
                  <a:pt x="4613468" y="33041"/>
                </a:lnTo>
                <a:lnTo>
                  <a:pt x="4601875" y="15844"/>
                </a:lnTo>
                <a:lnTo>
                  <a:pt x="4584678" y="4251"/>
                </a:lnTo>
                <a:lnTo>
                  <a:pt x="4563618" y="0"/>
                </a:lnTo>
                <a:close/>
              </a:path>
            </a:pathLst>
          </a:custGeom>
          <a:solidFill>
            <a:srgbClr val="808080"/>
          </a:solidFill>
        </p:spPr>
        <p:txBody>
          <a:bodyPr wrap="square" lIns="0" tIns="0" rIns="0" bIns="0" rtlCol="0"/>
          <a:lstStyle/>
          <a:p>
            <a:endParaRPr/>
          </a:p>
        </p:txBody>
      </p:sp>
      <p:sp>
        <p:nvSpPr>
          <p:cNvPr id="25" name="object 25"/>
          <p:cNvSpPr/>
          <p:nvPr/>
        </p:nvSpPr>
        <p:spPr>
          <a:xfrm>
            <a:off x="1210055" y="5257798"/>
            <a:ext cx="4617720" cy="325120"/>
          </a:xfrm>
          <a:custGeom>
            <a:avLst/>
            <a:gdLst/>
            <a:ahLst/>
            <a:cxnLst/>
            <a:rect l="l" t="t" r="r" b="b"/>
            <a:pathLst>
              <a:path w="4617720" h="325120">
                <a:moveTo>
                  <a:pt x="0" y="54101"/>
                </a:moveTo>
                <a:lnTo>
                  <a:pt x="4251" y="33041"/>
                </a:lnTo>
                <a:lnTo>
                  <a:pt x="15844" y="15844"/>
                </a:lnTo>
                <a:lnTo>
                  <a:pt x="33041" y="4251"/>
                </a:lnTo>
                <a:lnTo>
                  <a:pt x="54102" y="0"/>
                </a:lnTo>
                <a:lnTo>
                  <a:pt x="4563618" y="0"/>
                </a:lnTo>
                <a:lnTo>
                  <a:pt x="4584678" y="4251"/>
                </a:lnTo>
                <a:lnTo>
                  <a:pt x="4601875" y="15844"/>
                </a:lnTo>
                <a:lnTo>
                  <a:pt x="4613468" y="33041"/>
                </a:lnTo>
                <a:lnTo>
                  <a:pt x="4617720" y="54101"/>
                </a:lnTo>
                <a:lnTo>
                  <a:pt x="4617720" y="270509"/>
                </a:lnTo>
                <a:lnTo>
                  <a:pt x="4613468" y="291570"/>
                </a:lnTo>
                <a:lnTo>
                  <a:pt x="4601875" y="308767"/>
                </a:lnTo>
                <a:lnTo>
                  <a:pt x="4584678" y="320360"/>
                </a:lnTo>
                <a:lnTo>
                  <a:pt x="4563618" y="324611"/>
                </a:lnTo>
                <a:lnTo>
                  <a:pt x="54102" y="324611"/>
                </a:lnTo>
                <a:lnTo>
                  <a:pt x="33041" y="320360"/>
                </a:lnTo>
                <a:lnTo>
                  <a:pt x="15844" y="308767"/>
                </a:lnTo>
                <a:lnTo>
                  <a:pt x="4251" y="291570"/>
                </a:lnTo>
                <a:lnTo>
                  <a:pt x="0" y="270509"/>
                </a:lnTo>
                <a:lnTo>
                  <a:pt x="0" y="54101"/>
                </a:lnTo>
                <a:close/>
              </a:path>
            </a:pathLst>
          </a:custGeom>
          <a:ln w="15240">
            <a:solidFill>
              <a:srgbClr val="FFFFFF"/>
            </a:solidFill>
          </a:ln>
        </p:spPr>
        <p:txBody>
          <a:bodyPr wrap="square" lIns="0" tIns="0" rIns="0" bIns="0" rtlCol="0"/>
          <a:lstStyle/>
          <a:p>
            <a:endParaRPr/>
          </a:p>
        </p:txBody>
      </p:sp>
      <p:sp>
        <p:nvSpPr>
          <p:cNvPr id="26" name="object 26"/>
          <p:cNvSpPr txBox="1"/>
          <p:nvPr/>
        </p:nvSpPr>
        <p:spPr>
          <a:xfrm>
            <a:off x="1387166" y="2325706"/>
            <a:ext cx="2766695" cy="3185160"/>
          </a:xfrm>
          <a:prstGeom prst="rect">
            <a:avLst/>
          </a:prstGeom>
        </p:spPr>
        <p:txBody>
          <a:bodyPr vert="horz" wrap="square" lIns="0" tIns="0" rIns="0" bIns="0" rtlCol="0">
            <a:spAutoFit/>
          </a:bodyPr>
          <a:lstStyle/>
          <a:p>
            <a:pPr marL="12700">
              <a:lnSpc>
                <a:spcPct val="100000"/>
              </a:lnSpc>
            </a:pPr>
            <a:r>
              <a:rPr sz="1100" spc="-5" dirty="0">
                <a:solidFill>
                  <a:srgbClr val="FFFFFF"/>
                </a:solidFill>
                <a:latin typeface="Candara"/>
                <a:cs typeface="Candara"/>
              </a:rPr>
              <a:t>Cumplimiento </a:t>
            </a:r>
            <a:r>
              <a:rPr sz="1100" dirty="0">
                <a:solidFill>
                  <a:srgbClr val="FFFFFF"/>
                </a:solidFill>
                <a:latin typeface="Candara"/>
                <a:cs typeface="Candara"/>
              </a:rPr>
              <a:t>del Principio de</a:t>
            </a:r>
            <a:r>
              <a:rPr sz="1100" spc="-85" dirty="0">
                <a:solidFill>
                  <a:srgbClr val="FFFFFF"/>
                </a:solidFill>
                <a:latin typeface="Candara"/>
                <a:cs typeface="Candara"/>
              </a:rPr>
              <a:t> </a:t>
            </a:r>
            <a:r>
              <a:rPr sz="1100" spc="-5" dirty="0">
                <a:solidFill>
                  <a:srgbClr val="FFFFFF"/>
                </a:solidFill>
                <a:latin typeface="Candara"/>
                <a:cs typeface="Candara"/>
              </a:rPr>
              <a:t>Legalidad</a:t>
            </a:r>
            <a:endParaRPr sz="1100" dirty="0">
              <a:latin typeface="Candara"/>
              <a:cs typeface="Candara"/>
            </a:endParaRPr>
          </a:p>
          <a:p>
            <a:pPr marL="12700" marR="5080">
              <a:lnSpc>
                <a:spcPct val="297600"/>
              </a:lnSpc>
            </a:pPr>
            <a:r>
              <a:rPr sz="1100" spc="-5" dirty="0">
                <a:solidFill>
                  <a:srgbClr val="FFFFFF"/>
                </a:solidFill>
                <a:latin typeface="Candara"/>
                <a:cs typeface="Candara"/>
              </a:rPr>
              <a:t>Cumplimiento </a:t>
            </a:r>
            <a:r>
              <a:rPr sz="1100" dirty="0">
                <a:solidFill>
                  <a:srgbClr val="FFFFFF"/>
                </a:solidFill>
                <a:latin typeface="Candara"/>
                <a:cs typeface="Candara"/>
              </a:rPr>
              <a:t>de </a:t>
            </a:r>
            <a:r>
              <a:rPr sz="1100" spc="-5" dirty="0">
                <a:solidFill>
                  <a:srgbClr val="FFFFFF"/>
                </a:solidFill>
                <a:latin typeface="Candara"/>
                <a:cs typeface="Candara"/>
              </a:rPr>
              <a:t>la </a:t>
            </a:r>
            <a:r>
              <a:rPr sz="1100" dirty="0">
                <a:solidFill>
                  <a:srgbClr val="FFFFFF"/>
                </a:solidFill>
                <a:latin typeface="Candara"/>
                <a:cs typeface="Candara"/>
              </a:rPr>
              <a:t>eficiencia y eficacia  </a:t>
            </a:r>
            <a:r>
              <a:rPr sz="1100" spc="-5" dirty="0">
                <a:solidFill>
                  <a:srgbClr val="FFFFFF"/>
                </a:solidFill>
                <a:latin typeface="Candara"/>
                <a:cs typeface="Candara"/>
              </a:rPr>
              <a:t>Imparcialidad en el ejercicio </a:t>
            </a:r>
            <a:r>
              <a:rPr sz="1100" dirty="0">
                <a:solidFill>
                  <a:srgbClr val="FFFFFF"/>
                </a:solidFill>
                <a:latin typeface="Candara"/>
                <a:cs typeface="Candara"/>
              </a:rPr>
              <a:t>de </a:t>
            </a:r>
            <a:r>
              <a:rPr sz="1100" spc="-5" dirty="0">
                <a:solidFill>
                  <a:srgbClr val="FFFFFF"/>
                </a:solidFill>
                <a:latin typeface="Candara"/>
                <a:cs typeface="Candara"/>
              </a:rPr>
              <a:t>las funciones  Deber </a:t>
            </a:r>
            <a:r>
              <a:rPr sz="1100" dirty="0">
                <a:solidFill>
                  <a:srgbClr val="FFFFFF"/>
                </a:solidFill>
                <a:latin typeface="Candara"/>
                <a:cs typeface="Candara"/>
              </a:rPr>
              <a:t>de denuncia de </a:t>
            </a:r>
            <a:r>
              <a:rPr sz="1100" spc="-5" dirty="0">
                <a:solidFill>
                  <a:srgbClr val="FFFFFF"/>
                </a:solidFill>
                <a:latin typeface="Candara"/>
                <a:cs typeface="Candara"/>
              </a:rPr>
              <a:t>actos irregulares  </a:t>
            </a:r>
            <a:r>
              <a:rPr sz="1100" dirty="0">
                <a:solidFill>
                  <a:srgbClr val="FFFFFF"/>
                </a:solidFill>
                <a:latin typeface="Candara"/>
                <a:cs typeface="Candara"/>
              </a:rPr>
              <a:t>Resguardo de </a:t>
            </a:r>
            <a:r>
              <a:rPr sz="1100" spc="-5" dirty="0">
                <a:solidFill>
                  <a:srgbClr val="FFFFFF"/>
                </a:solidFill>
                <a:latin typeface="Candara"/>
                <a:cs typeface="Candara"/>
              </a:rPr>
              <a:t>los bienes públicos  Cumplimiento </a:t>
            </a:r>
            <a:r>
              <a:rPr sz="1100" dirty="0">
                <a:solidFill>
                  <a:srgbClr val="FFFFFF"/>
                </a:solidFill>
                <a:latin typeface="Candara"/>
                <a:cs typeface="Candara"/>
              </a:rPr>
              <a:t>del </a:t>
            </a:r>
            <a:r>
              <a:rPr sz="1100" spc="-5" dirty="0">
                <a:solidFill>
                  <a:srgbClr val="FFFFFF"/>
                </a:solidFill>
                <a:latin typeface="Candara"/>
                <a:cs typeface="Candara"/>
              </a:rPr>
              <a:t>principio </a:t>
            </a:r>
            <a:r>
              <a:rPr sz="1100" dirty="0">
                <a:solidFill>
                  <a:srgbClr val="FFFFFF"/>
                </a:solidFill>
                <a:latin typeface="Candara"/>
                <a:cs typeface="Candara"/>
              </a:rPr>
              <a:t>de transparencia  </a:t>
            </a:r>
            <a:r>
              <a:rPr sz="1100" spc="-5" dirty="0">
                <a:solidFill>
                  <a:srgbClr val="FFFFFF"/>
                </a:solidFill>
                <a:latin typeface="Candara"/>
                <a:cs typeface="Candara"/>
              </a:rPr>
              <a:t>Deber </a:t>
            </a:r>
            <a:r>
              <a:rPr sz="1100" dirty="0">
                <a:solidFill>
                  <a:srgbClr val="FFFFFF"/>
                </a:solidFill>
                <a:latin typeface="Candara"/>
                <a:cs typeface="Candara"/>
              </a:rPr>
              <a:t>de </a:t>
            </a:r>
            <a:r>
              <a:rPr sz="1100" spc="-5" dirty="0">
                <a:solidFill>
                  <a:srgbClr val="FFFFFF"/>
                </a:solidFill>
                <a:latin typeface="Candara"/>
                <a:cs typeface="Candara"/>
              </a:rPr>
              <a:t>abstención ante conflictos </a:t>
            </a:r>
            <a:r>
              <a:rPr sz="1100" dirty="0">
                <a:solidFill>
                  <a:srgbClr val="FFFFFF"/>
                </a:solidFill>
                <a:latin typeface="Candara"/>
                <a:cs typeface="Candara"/>
              </a:rPr>
              <a:t>de </a:t>
            </a:r>
            <a:r>
              <a:rPr sz="1100" spc="-5" dirty="0">
                <a:solidFill>
                  <a:srgbClr val="FFFFFF"/>
                </a:solidFill>
                <a:latin typeface="Candara"/>
                <a:cs typeface="Candara"/>
              </a:rPr>
              <a:t>interés</a:t>
            </a:r>
            <a:endParaRPr sz="1100" dirty="0">
              <a:latin typeface="Candara"/>
              <a:cs typeface="Candar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1676400"/>
            <a:ext cx="8014970" cy="2600712"/>
          </a:xfrm>
          <a:prstGeom prst="rect">
            <a:avLst/>
          </a:prstGeom>
        </p:spPr>
        <p:txBody>
          <a:bodyPr vert="horz" wrap="square" lIns="0" tIns="0" rIns="0" bIns="0" rtlCol="0">
            <a:spAutoFit/>
          </a:bodyPr>
          <a:lstStyle/>
          <a:p>
            <a:pPr marL="12700" marR="5080" algn="ctr">
              <a:lnSpc>
                <a:spcPct val="100000"/>
              </a:lnSpc>
            </a:pPr>
            <a:r>
              <a:rPr sz="2400" spc="-5" dirty="0">
                <a:latin typeface="Tahoma" panose="020B0604030504040204" pitchFamily="34" charset="0"/>
                <a:ea typeface="Tahoma" panose="020B0604030504040204" pitchFamily="34" charset="0"/>
                <a:cs typeface="Tahoma" panose="020B0604030504040204" pitchFamily="34" charset="0"/>
              </a:rPr>
              <a:t>El principio de probidad debe </a:t>
            </a:r>
            <a:r>
              <a:rPr sz="2400" dirty="0">
                <a:latin typeface="Tahoma" panose="020B0604030504040204" pitchFamily="34" charset="0"/>
                <a:ea typeface="Tahoma" panose="020B0604030504040204" pitchFamily="34" charset="0"/>
                <a:cs typeface="Tahoma" panose="020B0604030504040204" pitchFamily="34" charset="0"/>
              </a:rPr>
              <a:t>ser </a:t>
            </a:r>
            <a:r>
              <a:rPr sz="2400" spc="-5" dirty="0">
                <a:latin typeface="Tahoma" panose="020B0604030504040204" pitchFamily="34" charset="0"/>
                <a:ea typeface="Tahoma" panose="020B0604030504040204" pitchFamily="34" charset="0"/>
                <a:cs typeface="Tahoma" panose="020B0604030504040204" pitchFamily="34" charset="0"/>
              </a:rPr>
              <a:t>respetado </a:t>
            </a:r>
            <a:r>
              <a:rPr sz="2400" dirty="0">
                <a:latin typeface="Tahoma" panose="020B0604030504040204" pitchFamily="34" charset="0"/>
                <a:ea typeface="Tahoma" panose="020B0604030504040204" pitchFamily="34" charset="0"/>
                <a:cs typeface="Tahoma" panose="020B0604030504040204" pitchFamily="34" charset="0"/>
              </a:rPr>
              <a:t>y </a:t>
            </a:r>
            <a:r>
              <a:rPr sz="2400" spc="-5" dirty="0">
                <a:latin typeface="Tahoma" panose="020B0604030504040204" pitchFamily="34" charset="0"/>
                <a:ea typeface="Tahoma" panose="020B0604030504040204" pitchFamily="34" charset="0"/>
                <a:cs typeface="Tahoma" panose="020B0604030504040204" pitchFamily="34" charset="0"/>
              </a:rPr>
              <a:t>cumplido </a:t>
            </a:r>
            <a:r>
              <a:rPr sz="2400" dirty="0">
                <a:latin typeface="Tahoma" panose="020B0604030504040204" pitchFamily="34" charset="0"/>
                <a:ea typeface="Tahoma" panose="020B0604030504040204" pitchFamily="34" charset="0"/>
                <a:cs typeface="Tahoma" panose="020B0604030504040204" pitchFamily="34" charset="0"/>
              </a:rPr>
              <a:t>en  </a:t>
            </a:r>
            <a:r>
              <a:rPr sz="2400" spc="-5" dirty="0">
                <a:latin typeface="Tahoma" panose="020B0604030504040204" pitchFamily="34" charset="0"/>
                <a:ea typeface="Tahoma" panose="020B0604030504040204" pitchFamily="34" charset="0"/>
                <a:cs typeface="Tahoma" panose="020B0604030504040204" pitchFamily="34" charset="0"/>
              </a:rPr>
              <a:t>cada uno de </a:t>
            </a:r>
            <a:r>
              <a:rPr sz="2400" dirty="0">
                <a:latin typeface="Tahoma" panose="020B0604030504040204" pitchFamily="34" charset="0"/>
                <a:ea typeface="Tahoma" panose="020B0604030504040204" pitchFamily="34" charset="0"/>
                <a:cs typeface="Tahoma" panose="020B0604030504040204" pitchFamily="34" charset="0"/>
              </a:rPr>
              <a:t>los hitos </a:t>
            </a:r>
            <a:r>
              <a:rPr sz="2400" spc="-5" dirty="0">
                <a:latin typeface="Tahoma" panose="020B0604030504040204" pitchFamily="34" charset="0"/>
                <a:ea typeface="Tahoma" panose="020B0604030504040204" pitchFamily="34" charset="0"/>
                <a:cs typeface="Tahoma" panose="020B0604030504040204" pitchFamily="34" charset="0"/>
              </a:rPr>
              <a:t>que componen </a:t>
            </a:r>
            <a:r>
              <a:rPr sz="2400" dirty="0">
                <a:latin typeface="Tahoma" panose="020B0604030504040204" pitchFamily="34" charset="0"/>
                <a:ea typeface="Tahoma" panose="020B0604030504040204" pitchFamily="34" charset="0"/>
                <a:cs typeface="Tahoma" panose="020B0604030504040204" pitchFamily="34" charset="0"/>
              </a:rPr>
              <a:t>el </a:t>
            </a:r>
            <a:r>
              <a:rPr sz="2400" spc="-5" dirty="0">
                <a:latin typeface="Tahoma" panose="020B0604030504040204" pitchFamily="34" charset="0"/>
                <a:ea typeface="Tahoma" panose="020B0604030504040204" pitchFamily="34" charset="0"/>
                <a:cs typeface="Tahoma" panose="020B0604030504040204" pitchFamily="34" charset="0"/>
              </a:rPr>
              <a:t>ciclo de compras:  </a:t>
            </a:r>
            <a:r>
              <a:rPr sz="2400" b="1" i="1" spc="-5" dirty="0">
                <a:latin typeface="Tahoma" panose="020B0604030504040204" pitchFamily="34" charset="0"/>
                <a:ea typeface="Tahoma" panose="020B0604030504040204" pitchFamily="34" charset="0"/>
                <a:cs typeface="Tahoma" panose="020B0604030504040204" pitchFamily="34" charset="0"/>
              </a:rPr>
              <a:t>Planeación, Publicación, Adjudicación </a:t>
            </a:r>
            <a:r>
              <a:rPr sz="2400" b="1" i="1" dirty="0">
                <a:latin typeface="Tahoma" panose="020B0604030504040204" pitchFamily="34" charset="0"/>
                <a:ea typeface="Tahoma" panose="020B0604030504040204" pitchFamily="34" charset="0"/>
                <a:cs typeface="Tahoma" panose="020B0604030504040204" pitchFamily="34" charset="0"/>
              </a:rPr>
              <a:t>Y Ejecución </a:t>
            </a:r>
            <a:r>
              <a:rPr sz="2400" b="1" i="1" spc="-5" dirty="0">
                <a:latin typeface="Tahoma" panose="020B0604030504040204" pitchFamily="34" charset="0"/>
                <a:ea typeface="Tahoma" panose="020B0604030504040204" pitchFamily="34" charset="0"/>
                <a:cs typeface="Tahoma" panose="020B0604030504040204" pitchFamily="34" charset="0"/>
              </a:rPr>
              <a:t>Del</a:t>
            </a:r>
            <a:r>
              <a:rPr sz="2400" b="1" i="1" spc="15" dirty="0">
                <a:latin typeface="Tahoma" panose="020B0604030504040204" pitchFamily="34" charset="0"/>
                <a:ea typeface="Tahoma" panose="020B0604030504040204" pitchFamily="34" charset="0"/>
                <a:cs typeface="Tahoma" panose="020B0604030504040204" pitchFamily="34" charset="0"/>
              </a:rPr>
              <a:t> </a:t>
            </a:r>
            <a:r>
              <a:rPr sz="2400" b="1" i="1" spc="-5" dirty="0">
                <a:latin typeface="Tahoma" panose="020B0604030504040204" pitchFamily="34" charset="0"/>
                <a:ea typeface="Tahoma" panose="020B0604030504040204" pitchFamily="34" charset="0"/>
                <a:cs typeface="Tahoma" panose="020B0604030504040204" pitchFamily="34" charset="0"/>
              </a:rPr>
              <a:t>Contrato</a:t>
            </a:r>
            <a:r>
              <a:rPr sz="2400" spc="-5" dirty="0">
                <a:latin typeface="Tahoma" panose="020B0604030504040204" pitchFamily="34" charset="0"/>
                <a:ea typeface="Tahoma" panose="020B0604030504040204" pitchFamily="34" charset="0"/>
                <a:cs typeface="Tahoma" panose="020B0604030504040204" pitchFamily="34" charset="0"/>
              </a:rPr>
              <a:t>.</a:t>
            </a:r>
            <a:endParaRPr sz="240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spcBef>
                <a:spcPts val="5"/>
              </a:spcBef>
            </a:pPr>
            <a:endParaRPr sz="2500" dirty="0">
              <a:latin typeface="Tahoma" panose="020B0604030504040204" pitchFamily="34" charset="0"/>
              <a:ea typeface="Tahoma" panose="020B0604030504040204" pitchFamily="34" charset="0"/>
              <a:cs typeface="Tahoma" panose="020B0604030504040204" pitchFamily="34" charset="0"/>
            </a:endParaRPr>
          </a:p>
          <a:p>
            <a:pPr marL="12700" marR="328295" algn="ctr">
              <a:lnSpc>
                <a:spcPct val="100000"/>
              </a:lnSpc>
            </a:pPr>
            <a:r>
              <a:rPr sz="2400" spc="-5" dirty="0">
                <a:latin typeface="Tahoma" panose="020B0604030504040204" pitchFamily="34" charset="0"/>
                <a:ea typeface="Tahoma" panose="020B0604030504040204" pitchFamily="34" charset="0"/>
                <a:cs typeface="Tahoma" panose="020B0604030504040204" pitchFamily="34" charset="0"/>
              </a:rPr>
              <a:t>Su alcance abarca no </a:t>
            </a:r>
            <a:r>
              <a:rPr sz="2400" dirty="0">
                <a:latin typeface="Tahoma" panose="020B0604030504040204" pitchFamily="34" charset="0"/>
                <a:ea typeface="Tahoma" panose="020B0604030504040204" pitchFamily="34" charset="0"/>
                <a:cs typeface="Tahoma" panose="020B0604030504040204" pitchFamily="34" charset="0"/>
              </a:rPr>
              <a:t>solo a </a:t>
            </a:r>
            <a:r>
              <a:rPr sz="2400" spc="-5" dirty="0">
                <a:latin typeface="Tahoma" panose="020B0604030504040204" pitchFamily="34" charset="0"/>
                <a:ea typeface="Tahoma" panose="020B0604030504040204" pitchFamily="34" charset="0"/>
                <a:cs typeface="Tahoma" panose="020B0604030504040204" pitchFamily="34" charset="0"/>
              </a:rPr>
              <a:t>las licitaciones, </a:t>
            </a:r>
            <a:r>
              <a:rPr sz="2400" dirty="0">
                <a:latin typeface="Tahoma" panose="020B0604030504040204" pitchFamily="34" charset="0"/>
                <a:ea typeface="Tahoma" panose="020B0604030504040204" pitchFamily="34" charset="0"/>
                <a:cs typeface="Tahoma" panose="020B0604030504040204" pitchFamily="34" charset="0"/>
              </a:rPr>
              <a:t>sino </a:t>
            </a:r>
            <a:r>
              <a:rPr sz="2400" spc="-5" dirty="0">
                <a:latin typeface="Tahoma" panose="020B0604030504040204" pitchFamily="34" charset="0"/>
                <a:ea typeface="Tahoma" panose="020B0604030504040204" pitchFamily="34" charset="0"/>
                <a:cs typeface="Tahoma" panose="020B0604030504040204" pitchFamily="34" charset="0"/>
              </a:rPr>
              <a:t>que </a:t>
            </a:r>
            <a:r>
              <a:rPr sz="2400" dirty="0">
                <a:latin typeface="Tahoma" panose="020B0604030504040204" pitchFamily="34" charset="0"/>
                <a:ea typeface="Tahoma" panose="020B0604030504040204" pitchFamily="34" charset="0"/>
                <a:cs typeface="Tahoma" panose="020B0604030504040204" pitchFamily="34" charset="0"/>
              </a:rPr>
              <a:t>a </a:t>
            </a:r>
            <a:r>
              <a:rPr sz="2400" spc="-5" dirty="0">
                <a:latin typeface="Tahoma" panose="020B0604030504040204" pitchFamily="34" charset="0"/>
                <a:ea typeface="Tahoma" panose="020B0604030504040204" pitchFamily="34" charset="0"/>
                <a:cs typeface="Tahoma" panose="020B0604030504040204" pitchFamily="34" charset="0"/>
              </a:rPr>
              <a:t>todos  </a:t>
            </a:r>
            <a:r>
              <a:rPr sz="2400" dirty="0">
                <a:latin typeface="Tahoma" panose="020B0604030504040204" pitchFamily="34" charset="0"/>
                <a:ea typeface="Tahoma" panose="020B0604030504040204" pitchFamily="34" charset="0"/>
                <a:cs typeface="Tahoma" panose="020B0604030504040204" pitchFamily="34" charset="0"/>
              </a:rPr>
              <a:t>los </a:t>
            </a:r>
            <a:r>
              <a:rPr sz="2400" spc="-5" dirty="0">
                <a:latin typeface="Tahoma" panose="020B0604030504040204" pitchFamily="34" charset="0"/>
                <a:ea typeface="Tahoma" panose="020B0604030504040204" pitchFamily="34" charset="0"/>
                <a:cs typeface="Tahoma" panose="020B0604030504040204" pitchFamily="34" charset="0"/>
              </a:rPr>
              <a:t>mecanismos de</a:t>
            </a:r>
            <a:r>
              <a:rPr sz="2400" spc="-3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contratación.</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0" y="533400"/>
            <a:ext cx="3676650" cy="504825"/>
          </a:xfrm>
          <a:prstGeom prst="rect">
            <a:avLst/>
          </a:prstGeom>
        </p:spPr>
        <p:txBody>
          <a:bodyPr vert="horz" wrap="square" lIns="0" tIns="0" rIns="0" bIns="0" rtlCol="0">
            <a:spAutoFit/>
          </a:bodyPr>
          <a:lstStyle/>
          <a:p>
            <a:pPr marL="12700">
              <a:lnSpc>
                <a:spcPct val="100000"/>
              </a:lnSpc>
            </a:pPr>
            <a:r>
              <a:rPr sz="3200" spc="-70" dirty="0">
                <a:latin typeface="Tahoma" panose="020B0604030504040204" pitchFamily="34" charset="0"/>
                <a:ea typeface="Tahoma" panose="020B0604030504040204" pitchFamily="34" charset="0"/>
                <a:cs typeface="Tahoma" panose="020B0604030504040204" pitchFamily="34" charset="0"/>
              </a:rPr>
              <a:t>R</a:t>
            </a:r>
            <a:r>
              <a:rPr sz="3200" spc="-5" dirty="0">
                <a:latin typeface="Tahoma" panose="020B0604030504040204" pitchFamily="34" charset="0"/>
                <a:ea typeface="Tahoma" panose="020B0604030504040204" pitchFamily="34" charset="0"/>
                <a:cs typeface="Tahoma" panose="020B0604030504040204" pitchFamily="34" charset="0"/>
              </a:rPr>
              <a:t>e</a:t>
            </a:r>
            <a:r>
              <a:rPr sz="3200" dirty="0">
                <a:latin typeface="Tahoma" panose="020B0604030504040204" pitchFamily="34" charset="0"/>
                <a:ea typeface="Tahoma" panose="020B0604030504040204" pitchFamily="34" charset="0"/>
                <a:cs typeface="Tahoma" panose="020B0604030504040204" pitchFamily="34" charset="0"/>
              </a:rPr>
              <a:t>com</a:t>
            </a:r>
            <a:r>
              <a:rPr sz="3200" spc="-5" dirty="0">
                <a:latin typeface="Tahoma" panose="020B0604030504040204" pitchFamily="34" charset="0"/>
                <a:ea typeface="Tahoma" panose="020B0604030504040204" pitchFamily="34" charset="0"/>
                <a:cs typeface="Tahoma" panose="020B0604030504040204" pitchFamily="34" charset="0"/>
              </a:rPr>
              <a:t>e</a:t>
            </a:r>
            <a:r>
              <a:rPr sz="3200" dirty="0">
                <a:latin typeface="Tahoma" panose="020B0604030504040204" pitchFamily="34" charset="0"/>
                <a:ea typeface="Tahoma" panose="020B0604030504040204" pitchFamily="34" charset="0"/>
                <a:cs typeface="Tahoma" panose="020B0604030504040204" pitchFamily="34" charset="0"/>
              </a:rPr>
              <a:t>n</a:t>
            </a:r>
            <a:r>
              <a:rPr sz="3200" spc="-5" dirty="0">
                <a:latin typeface="Tahoma" panose="020B0604030504040204" pitchFamily="34" charset="0"/>
                <a:ea typeface="Tahoma" panose="020B0604030504040204" pitchFamily="34" charset="0"/>
                <a:cs typeface="Tahoma" panose="020B0604030504040204" pitchFamily="34" charset="0"/>
              </a:rPr>
              <a:t>da</a:t>
            </a:r>
            <a:r>
              <a:rPr sz="3200" dirty="0">
                <a:latin typeface="Tahoma" panose="020B0604030504040204" pitchFamily="34" charset="0"/>
                <a:ea typeface="Tahoma" panose="020B0604030504040204" pitchFamily="34" charset="0"/>
                <a:cs typeface="Tahoma" panose="020B0604030504040204" pitchFamily="34" charset="0"/>
              </a:rPr>
              <a:t>c</a:t>
            </a:r>
            <a:r>
              <a:rPr sz="3200" spc="-5" dirty="0">
                <a:latin typeface="Tahoma" panose="020B0604030504040204" pitchFamily="34" charset="0"/>
                <a:ea typeface="Tahoma" panose="020B0604030504040204" pitchFamily="34" charset="0"/>
                <a:cs typeface="Tahoma" panose="020B0604030504040204" pitchFamily="34" charset="0"/>
              </a:rPr>
              <a:t>i</a:t>
            </a:r>
            <a:r>
              <a:rPr sz="3200" dirty="0">
                <a:latin typeface="Tahoma" panose="020B0604030504040204" pitchFamily="34" charset="0"/>
                <a:ea typeface="Tahoma" panose="020B0604030504040204" pitchFamily="34" charset="0"/>
                <a:cs typeface="Tahoma" panose="020B0604030504040204" pitchFamily="34" charset="0"/>
              </a:rPr>
              <a:t>ones</a:t>
            </a:r>
          </a:p>
        </p:txBody>
      </p:sp>
      <p:sp>
        <p:nvSpPr>
          <p:cNvPr id="4" name="object 4"/>
          <p:cNvSpPr txBox="1"/>
          <p:nvPr/>
        </p:nvSpPr>
        <p:spPr>
          <a:xfrm>
            <a:off x="609600" y="1295400"/>
            <a:ext cx="8019310" cy="4755148"/>
          </a:xfrm>
          <a:prstGeom prst="rect">
            <a:avLst/>
          </a:prstGeom>
        </p:spPr>
        <p:txBody>
          <a:bodyPr vert="horz" wrap="square" lIns="0" tIns="0" rIns="0" bIns="0" rtlCol="0">
            <a:spAutoFit/>
          </a:bodyPr>
          <a:lstStyle/>
          <a:p>
            <a:pPr marL="12700" algn="just">
              <a:lnSpc>
                <a:spcPct val="100000"/>
              </a:lnSpc>
            </a:pPr>
            <a:r>
              <a:rPr sz="2400" spc="-5" dirty="0">
                <a:latin typeface="Tahoma" panose="020B0604030504040204" pitchFamily="34" charset="0"/>
                <a:ea typeface="Tahoma" panose="020B0604030504040204" pitchFamily="34" charset="0"/>
                <a:cs typeface="Tahoma" panose="020B0604030504040204" pitchFamily="34" charset="0"/>
              </a:rPr>
              <a:t>Planeación:</a:t>
            </a:r>
            <a:endParaRPr sz="2400" dirty="0">
              <a:latin typeface="Tahoma" panose="020B0604030504040204" pitchFamily="34" charset="0"/>
              <a:ea typeface="Tahoma" panose="020B0604030504040204" pitchFamily="34" charset="0"/>
              <a:cs typeface="Tahoma" panose="020B0604030504040204" pitchFamily="34" charset="0"/>
            </a:endParaRPr>
          </a:p>
          <a:p>
            <a:pPr marL="355600" marR="923925" indent="-342900" algn="just">
              <a:lnSpc>
                <a:spcPts val="2200"/>
              </a:lnSpc>
              <a:spcBef>
                <a:spcPts val="1995"/>
              </a:spcBef>
              <a:buFont typeface="Arial" panose="020B0604020202020204" pitchFamily="34" charset="0"/>
              <a:buChar char="•"/>
              <a:tabLst>
                <a:tab pos="195580" algn="l"/>
              </a:tabLst>
            </a:pPr>
            <a:r>
              <a:rPr sz="2000" spc="-5" dirty="0">
                <a:latin typeface="Tahoma" panose="020B0604030504040204" pitchFamily="34" charset="0"/>
                <a:ea typeface="Tahoma" panose="020B0604030504040204" pitchFamily="34" charset="0"/>
                <a:cs typeface="Tahoma" panose="020B0604030504040204" pitchFamily="34" charset="0"/>
              </a:rPr>
              <a:t>Planificación oportuna, </a:t>
            </a:r>
            <a:r>
              <a:rPr sz="2000" dirty="0">
                <a:latin typeface="Tahoma" panose="020B0604030504040204" pitchFamily="34" charset="0"/>
                <a:ea typeface="Tahoma" panose="020B0604030504040204" pitchFamily="34" charset="0"/>
                <a:cs typeface="Tahoma" panose="020B0604030504040204" pitchFamily="34" charset="0"/>
              </a:rPr>
              <a:t>evitando el abuso de </a:t>
            </a:r>
            <a:r>
              <a:rPr sz="2000" spc="-5" dirty="0">
                <a:latin typeface="Tahoma" panose="020B0604030504040204" pitchFamily="34" charset="0"/>
                <a:ea typeface="Tahoma" panose="020B0604030504040204" pitchFamily="34" charset="0"/>
                <a:cs typeface="Tahoma" panose="020B0604030504040204" pitchFamily="34" charset="0"/>
              </a:rPr>
              <a:t>los mecanismos  excepcionales </a:t>
            </a:r>
            <a:r>
              <a:rPr sz="2000" dirty="0">
                <a:latin typeface="Tahoma" panose="020B0604030504040204" pitchFamily="34" charset="0"/>
                <a:ea typeface="Tahoma" panose="020B0604030504040204" pitchFamily="34" charset="0"/>
                <a:cs typeface="Tahoma" panose="020B0604030504040204" pitchFamily="34" charset="0"/>
              </a:rPr>
              <a:t>de</a:t>
            </a:r>
            <a:r>
              <a:rPr sz="2000" spc="-3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contratación</a:t>
            </a:r>
            <a:r>
              <a:rPr lang="es-ES" sz="2000" spc="-5" dirty="0">
                <a:latin typeface="Tahoma" panose="020B0604030504040204" pitchFamily="34" charset="0"/>
                <a:ea typeface="Tahoma" panose="020B0604030504040204" pitchFamily="34" charset="0"/>
                <a:cs typeface="Tahoma" panose="020B0604030504040204" pitchFamily="34" charset="0"/>
              </a:rPr>
              <a:t>.</a:t>
            </a:r>
            <a:endParaRPr lang="es-ES" sz="2000" dirty="0">
              <a:latin typeface="Tahoma" panose="020B0604030504040204" pitchFamily="34" charset="0"/>
              <a:ea typeface="Tahoma" panose="020B0604030504040204" pitchFamily="34" charset="0"/>
              <a:cs typeface="Tahoma" panose="020B0604030504040204" pitchFamily="34" charset="0"/>
            </a:endParaRPr>
          </a:p>
          <a:p>
            <a:pPr marL="355600" marR="923925" indent="-342900" algn="just">
              <a:lnSpc>
                <a:spcPts val="2200"/>
              </a:lnSpc>
              <a:spcBef>
                <a:spcPts val="1995"/>
              </a:spcBef>
              <a:buFont typeface="Arial" panose="020B0604020202020204" pitchFamily="34" charset="0"/>
              <a:buChar char="•"/>
              <a:tabLst>
                <a:tab pos="195580" algn="l"/>
              </a:tabLst>
            </a:pPr>
            <a:r>
              <a:rPr sz="2000" dirty="0">
                <a:latin typeface="Tahoma" panose="020B0604030504040204" pitchFamily="34" charset="0"/>
                <a:ea typeface="Tahoma" panose="020B0604030504040204" pitchFamily="34" charset="0"/>
                <a:cs typeface="Tahoma" panose="020B0604030504040204" pitchFamily="34" charset="0"/>
              </a:rPr>
              <a:t>Determinar en forma </a:t>
            </a:r>
            <a:r>
              <a:rPr sz="2000" spc="-5" dirty="0">
                <a:latin typeface="Tahoma" panose="020B0604030504040204" pitchFamily="34" charset="0"/>
                <a:ea typeface="Tahoma" panose="020B0604030504040204" pitchFamily="34" charset="0"/>
                <a:cs typeface="Tahoma" panose="020B0604030504040204" pitchFamily="34" charset="0"/>
              </a:rPr>
              <a:t>correcta </a:t>
            </a:r>
            <a:r>
              <a:rPr sz="2000" dirty="0">
                <a:latin typeface="Tahoma" panose="020B0604030504040204" pitchFamily="34" charset="0"/>
                <a:ea typeface="Tahoma" panose="020B0604030504040204" pitchFamily="34" charset="0"/>
                <a:cs typeface="Tahoma" panose="020B0604030504040204" pitchFamily="34" charset="0"/>
              </a:rPr>
              <a:t>el mecanismo de</a:t>
            </a:r>
            <a:r>
              <a:rPr sz="2000" spc="-11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contratación</a:t>
            </a:r>
            <a:endParaRPr lang="es-ES" sz="2000" dirty="0">
              <a:latin typeface="Tahoma" panose="020B0604030504040204" pitchFamily="34" charset="0"/>
              <a:ea typeface="Tahoma" panose="020B0604030504040204" pitchFamily="34" charset="0"/>
              <a:cs typeface="Tahoma" panose="020B0604030504040204" pitchFamily="34" charset="0"/>
            </a:endParaRPr>
          </a:p>
          <a:p>
            <a:pPr marL="355600" marR="923925" indent="-342900" algn="just">
              <a:lnSpc>
                <a:spcPts val="2200"/>
              </a:lnSpc>
              <a:spcBef>
                <a:spcPts val="1995"/>
              </a:spcBef>
              <a:buFont typeface="Arial" panose="020B0604020202020204" pitchFamily="34" charset="0"/>
              <a:buChar char="•"/>
              <a:tabLst>
                <a:tab pos="195580" algn="l"/>
              </a:tabLst>
            </a:pPr>
            <a:r>
              <a:rPr sz="2000" spc="-10" dirty="0">
                <a:latin typeface="Tahoma" panose="020B0604030504040204" pitchFamily="34" charset="0"/>
                <a:ea typeface="Tahoma" panose="020B0604030504040204" pitchFamily="34" charset="0"/>
                <a:cs typeface="Tahoma" panose="020B0604030504040204" pitchFamily="34" charset="0"/>
              </a:rPr>
              <a:t>Recopilar información </a:t>
            </a:r>
            <a:r>
              <a:rPr sz="2000" spc="-5" dirty="0">
                <a:latin typeface="Tahoma" panose="020B0604030504040204" pitchFamily="34" charset="0"/>
                <a:ea typeface="Tahoma" panose="020B0604030504040204" pitchFamily="34" charset="0"/>
                <a:cs typeface="Tahoma" panose="020B0604030504040204" pitchFamily="34" charset="0"/>
              </a:rPr>
              <a:t>necesaria </a:t>
            </a:r>
            <a:r>
              <a:rPr sz="2000" spc="-10" dirty="0">
                <a:latin typeface="Tahoma" panose="020B0604030504040204" pitchFamily="34" charset="0"/>
                <a:ea typeface="Tahoma" panose="020B0604030504040204" pitchFamily="34" charset="0"/>
                <a:cs typeface="Tahoma" panose="020B0604030504040204" pitchFamily="34" charset="0"/>
              </a:rPr>
              <a:t>para </a:t>
            </a:r>
            <a:r>
              <a:rPr sz="2000" spc="-5" dirty="0">
                <a:latin typeface="Tahoma" panose="020B0604030504040204" pitchFamily="34" charset="0"/>
                <a:ea typeface="Tahoma" panose="020B0604030504040204" pitchFamily="34" charset="0"/>
                <a:cs typeface="Tahoma" panose="020B0604030504040204" pitchFamily="34" charset="0"/>
              </a:rPr>
              <a:t>la adquisición </a:t>
            </a:r>
            <a:r>
              <a:rPr sz="2000" dirty="0">
                <a:latin typeface="Tahoma" panose="020B0604030504040204" pitchFamily="34" charset="0"/>
                <a:ea typeface="Tahoma" panose="020B0604030504040204" pitchFamily="34" charset="0"/>
                <a:cs typeface="Tahoma" panose="020B0604030504040204" pitchFamily="34" charset="0"/>
              </a:rPr>
              <a:t>de </a:t>
            </a:r>
            <a:r>
              <a:rPr sz="2000" spc="-10" dirty="0">
                <a:latin typeface="Tahoma" panose="020B0604030504040204" pitchFamily="34" charset="0"/>
                <a:ea typeface="Tahoma" panose="020B0604030504040204" pitchFamily="34" charset="0"/>
                <a:cs typeface="Tahoma" panose="020B0604030504040204" pitchFamily="34" charset="0"/>
              </a:rPr>
              <a:t>manera  transparente, </a:t>
            </a:r>
            <a:r>
              <a:rPr sz="2000" spc="-5" dirty="0">
                <a:latin typeface="Tahoma" panose="020B0604030504040204" pitchFamily="34" charset="0"/>
                <a:ea typeface="Tahoma" panose="020B0604030504040204" pitchFamily="34" charset="0"/>
                <a:cs typeface="Tahoma" panose="020B0604030504040204" pitchFamily="34" charset="0"/>
              </a:rPr>
              <a:t>asegurando </a:t>
            </a:r>
            <a:r>
              <a:rPr sz="2000" spc="-20" dirty="0">
                <a:latin typeface="Tahoma" panose="020B0604030504040204" pitchFamily="34" charset="0"/>
                <a:ea typeface="Tahoma" panose="020B0604030504040204" pitchFamily="34" charset="0"/>
                <a:cs typeface="Tahoma" panose="020B0604030504040204" pitchFamily="34" charset="0"/>
              </a:rPr>
              <a:t>trato </a:t>
            </a:r>
            <a:r>
              <a:rPr sz="2000" spc="-5" dirty="0">
                <a:latin typeface="Tahoma" panose="020B0604030504040204" pitchFamily="34" charset="0"/>
                <a:ea typeface="Tahoma" panose="020B0604030504040204" pitchFamily="34" charset="0"/>
                <a:cs typeface="Tahoma" panose="020B0604030504040204" pitchFamily="34" charset="0"/>
              </a:rPr>
              <a:t>igualitario </a:t>
            </a:r>
            <a:r>
              <a:rPr sz="2000" dirty="0">
                <a:latin typeface="Tahoma" panose="020B0604030504040204" pitchFamily="34" charset="0"/>
                <a:ea typeface="Tahoma" panose="020B0604030504040204" pitchFamily="34" charset="0"/>
                <a:cs typeface="Tahoma" panose="020B0604030504040204" pitchFamily="34" charset="0"/>
              </a:rPr>
              <a:t>de</a:t>
            </a:r>
            <a:r>
              <a:rPr sz="2000" spc="-40" dirty="0">
                <a:latin typeface="Tahoma" panose="020B0604030504040204" pitchFamily="34" charset="0"/>
                <a:ea typeface="Tahoma" panose="020B0604030504040204" pitchFamily="34" charset="0"/>
                <a:cs typeface="Tahoma" panose="020B0604030504040204" pitchFamily="34" charset="0"/>
              </a:rPr>
              <a:t> </a:t>
            </a:r>
            <a:r>
              <a:rPr sz="2000" spc="-5" dirty="0" err="1">
                <a:latin typeface="Tahoma" panose="020B0604030504040204" pitchFamily="34" charset="0"/>
                <a:ea typeface="Tahoma" panose="020B0604030504040204" pitchFamily="34" charset="0"/>
                <a:cs typeface="Tahoma" panose="020B0604030504040204" pitchFamily="34" charset="0"/>
              </a:rPr>
              <a:t>participantes</a:t>
            </a:r>
            <a:r>
              <a:rPr sz="2000" spc="-5" dirty="0">
                <a:latin typeface="Tahoma" panose="020B0604030504040204" pitchFamily="34" charset="0"/>
                <a:ea typeface="Tahoma" panose="020B0604030504040204" pitchFamily="34" charset="0"/>
                <a:cs typeface="Tahoma" panose="020B0604030504040204" pitchFamily="34" charset="0"/>
              </a:rPr>
              <a:t>.</a:t>
            </a:r>
            <a:endParaRPr lang="es-ES" sz="2000" spc="-5" dirty="0">
              <a:latin typeface="Tahoma" panose="020B0604030504040204" pitchFamily="34" charset="0"/>
              <a:ea typeface="Tahoma" panose="020B0604030504040204" pitchFamily="34" charset="0"/>
              <a:cs typeface="Tahoma" panose="020B0604030504040204" pitchFamily="34" charset="0"/>
            </a:endParaRPr>
          </a:p>
          <a:p>
            <a:pPr marL="355600" marR="923925" indent="-342900" algn="just">
              <a:lnSpc>
                <a:spcPts val="2200"/>
              </a:lnSpc>
              <a:spcBef>
                <a:spcPts val="1995"/>
              </a:spcBef>
              <a:buFont typeface="Arial" panose="020B0604020202020204" pitchFamily="34" charset="0"/>
              <a:buChar char="•"/>
              <a:tabLst>
                <a:tab pos="195580" algn="l"/>
              </a:tabLst>
            </a:pPr>
            <a:r>
              <a:rPr lang="es-ES" sz="2000" spc="-5" dirty="0">
                <a:latin typeface="Tahoma" panose="020B0604030504040204" pitchFamily="34" charset="0"/>
                <a:ea typeface="Tahoma" panose="020B0604030504040204" pitchFamily="34" charset="0"/>
                <a:cs typeface="Tahoma" panose="020B0604030504040204" pitchFamily="34" charset="0"/>
              </a:rPr>
              <a:t>R</a:t>
            </a:r>
            <a:r>
              <a:rPr sz="2000" spc="-10" dirty="0" err="1">
                <a:latin typeface="Tahoma" panose="020B0604030504040204" pitchFamily="34" charset="0"/>
                <a:ea typeface="Tahoma" panose="020B0604030504040204" pitchFamily="34" charset="0"/>
                <a:cs typeface="Tahoma" panose="020B0604030504040204" pitchFamily="34" charset="0"/>
              </a:rPr>
              <a:t>esguardar</a:t>
            </a:r>
            <a:r>
              <a:rPr sz="2000" spc="-10"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y </a:t>
            </a:r>
            <a:r>
              <a:rPr sz="2000" spc="-15" dirty="0">
                <a:latin typeface="Tahoma" panose="020B0604030504040204" pitchFamily="34" charset="0"/>
                <a:ea typeface="Tahoma" panose="020B0604030504040204" pitchFamily="34" charset="0"/>
                <a:cs typeface="Tahoma" panose="020B0604030504040204" pitchFamily="34" charset="0"/>
              </a:rPr>
              <a:t>garantizar </a:t>
            </a:r>
            <a:r>
              <a:rPr sz="2000" spc="-5" dirty="0">
                <a:latin typeface="Tahoma" panose="020B0604030504040204" pitchFamily="34" charset="0"/>
                <a:ea typeface="Tahoma" panose="020B0604030504040204" pitchFamily="34" charset="0"/>
                <a:cs typeface="Tahoma" panose="020B0604030504040204" pitchFamily="34" charset="0"/>
              </a:rPr>
              <a:t>la confidencialidad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la </a:t>
            </a:r>
            <a:r>
              <a:rPr sz="2000" spc="-10" dirty="0">
                <a:latin typeface="Tahoma" panose="020B0604030504040204" pitchFamily="34" charset="0"/>
                <a:ea typeface="Tahoma" panose="020B0604030504040204" pitchFamily="34" charset="0"/>
                <a:cs typeface="Tahoma" panose="020B0604030504040204" pitchFamily="34" charset="0"/>
              </a:rPr>
              <a:t>información contenida  </a:t>
            </a:r>
            <a:r>
              <a:rPr sz="2000" spc="-5" dirty="0">
                <a:latin typeface="Tahoma" panose="020B0604030504040204" pitchFamily="34" charset="0"/>
                <a:ea typeface="Tahoma" panose="020B0604030504040204" pitchFamily="34" charset="0"/>
                <a:cs typeface="Tahoma" panose="020B0604030504040204" pitchFamily="34" charset="0"/>
              </a:rPr>
              <a:t>en la </a:t>
            </a:r>
            <a:r>
              <a:rPr sz="2000" spc="-10" dirty="0">
                <a:latin typeface="Tahoma" panose="020B0604030504040204" pitchFamily="34" charset="0"/>
                <a:ea typeface="Tahoma" panose="020B0604030504040204" pitchFamily="34" charset="0"/>
                <a:cs typeface="Tahoma" panose="020B0604030504040204" pitchFamily="34" charset="0"/>
              </a:rPr>
              <a:t>etapa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diseño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elaboración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bases; </a:t>
            </a:r>
            <a:r>
              <a:rPr sz="2000" spc="-10" dirty="0">
                <a:latin typeface="Tahoma" panose="020B0604030504040204" pitchFamily="34" charset="0"/>
                <a:ea typeface="Tahoma" panose="020B0604030504040204" pitchFamily="34" charset="0"/>
                <a:cs typeface="Tahoma" panose="020B0604030504040204" pitchFamily="34" charset="0"/>
              </a:rPr>
              <a:t>evitar </a:t>
            </a:r>
            <a:r>
              <a:rPr sz="2000" spc="-5" dirty="0">
                <a:latin typeface="Tahoma" panose="020B0604030504040204" pitchFamily="34" charset="0"/>
                <a:ea typeface="Tahoma" panose="020B0604030504040204" pitchFamily="34" charset="0"/>
                <a:cs typeface="Tahoma" panose="020B0604030504040204" pitchFamily="34" charset="0"/>
              </a:rPr>
              <a:t>el </a:t>
            </a:r>
            <a:r>
              <a:rPr sz="2000" dirty="0">
                <a:latin typeface="Tahoma" panose="020B0604030504040204" pitchFamily="34" charset="0"/>
                <a:ea typeface="Tahoma" panose="020B0604030504040204" pitchFamily="34" charset="0"/>
                <a:cs typeface="Tahoma" panose="020B0604030504040204" pitchFamily="34" charset="0"/>
              </a:rPr>
              <a:t>uso de </a:t>
            </a:r>
            <a:r>
              <a:rPr sz="2000" spc="-10" dirty="0" err="1">
                <a:latin typeface="Tahoma" panose="020B0604030504040204" pitchFamily="34" charset="0"/>
                <a:ea typeface="Tahoma" panose="020B0604030504040204" pitchFamily="34" charset="0"/>
                <a:cs typeface="Tahoma" panose="020B0604030504040204" pitchFamily="34" charset="0"/>
              </a:rPr>
              <a:t>información</a:t>
            </a:r>
            <a:r>
              <a:rPr sz="2000" spc="-10" dirty="0">
                <a:latin typeface="Tahoma" panose="020B0604030504040204" pitchFamily="34" charset="0"/>
                <a:ea typeface="Tahoma" panose="020B0604030504040204" pitchFamily="34" charset="0"/>
                <a:cs typeface="Tahoma" panose="020B0604030504040204" pitchFamily="34" charset="0"/>
              </a:rPr>
              <a:t>  </a:t>
            </a:r>
            <a:r>
              <a:rPr sz="2000" spc="-5" dirty="0" err="1">
                <a:latin typeface="Tahoma" panose="020B0604030504040204" pitchFamily="34" charset="0"/>
                <a:ea typeface="Tahoma" panose="020B0604030504040204" pitchFamily="34" charset="0"/>
                <a:cs typeface="Tahoma" panose="020B0604030504040204" pitchFamily="34" charset="0"/>
              </a:rPr>
              <a:t>privilegiada</a:t>
            </a:r>
            <a:r>
              <a:rPr sz="2000" spc="-5" dirty="0">
                <a:latin typeface="Tahoma" panose="020B0604030504040204" pitchFamily="34" charset="0"/>
                <a:ea typeface="Tahoma" panose="020B0604030504040204" pitchFamily="34" charset="0"/>
                <a:cs typeface="Tahoma" panose="020B0604030504040204" pitchFamily="34" charset="0"/>
              </a:rPr>
              <a:t>.</a:t>
            </a:r>
            <a:endParaRPr lang="es-ES" sz="2000" dirty="0">
              <a:latin typeface="Tahoma" panose="020B0604030504040204" pitchFamily="34" charset="0"/>
              <a:ea typeface="Tahoma" panose="020B0604030504040204" pitchFamily="34" charset="0"/>
              <a:cs typeface="Tahoma" panose="020B0604030504040204" pitchFamily="34" charset="0"/>
            </a:endParaRPr>
          </a:p>
          <a:p>
            <a:pPr marL="355600" marR="923925" indent="-342900" algn="just">
              <a:lnSpc>
                <a:spcPts val="2200"/>
              </a:lnSpc>
              <a:spcBef>
                <a:spcPts val="1995"/>
              </a:spcBef>
              <a:buFont typeface="Arial" panose="020B0604020202020204" pitchFamily="34" charset="0"/>
              <a:buChar char="•"/>
              <a:tabLst>
                <a:tab pos="195580" algn="l"/>
              </a:tabLst>
            </a:pPr>
            <a:r>
              <a:rPr sz="2000" spc="-40" dirty="0" err="1">
                <a:latin typeface="Tahoma" panose="020B0604030504040204" pitchFamily="34" charset="0"/>
                <a:ea typeface="Tahoma" panose="020B0604030504040204" pitchFamily="34" charset="0"/>
                <a:cs typeface="Tahoma" panose="020B0604030504040204" pitchFamily="34" charset="0"/>
              </a:rPr>
              <a:t>Tomar</a:t>
            </a:r>
            <a:r>
              <a:rPr sz="2000" spc="-4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las decisiones </a:t>
            </a:r>
            <a:r>
              <a:rPr sz="2000" dirty="0">
                <a:latin typeface="Tahoma" panose="020B0604030504040204" pitchFamily="34" charset="0"/>
                <a:ea typeface="Tahoma" panose="020B0604030504040204" pitchFamily="34" charset="0"/>
                <a:cs typeface="Tahoma" panose="020B0604030504040204" pitchFamily="34" charset="0"/>
              </a:rPr>
              <a:t>de </a:t>
            </a:r>
            <a:r>
              <a:rPr sz="2000" spc="-10" dirty="0">
                <a:latin typeface="Tahoma" panose="020B0604030504040204" pitchFamily="34" charset="0"/>
                <a:ea typeface="Tahoma" panose="020B0604030504040204" pitchFamily="34" charset="0"/>
                <a:cs typeface="Tahoma" panose="020B0604030504040204" pitchFamily="34" charset="0"/>
              </a:rPr>
              <a:t>compra orientadas </a:t>
            </a:r>
            <a:r>
              <a:rPr sz="2000" dirty="0">
                <a:latin typeface="Tahoma" panose="020B0604030504040204" pitchFamily="34" charset="0"/>
                <a:ea typeface="Tahoma" panose="020B0604030504040204" pitchFamily="34" charset="0"/>
                <a:cs typeface="Tahoma" panose="020B0604030504040204" pitchFamily="34" charset="0"/>
              </a:rPr>
              <a:t>al </a:t>
            </a:r>
            <a:r>
              <a:rPr sz="2000" spc="-10" dirty="0">
                <a:latin typeface="Tahoma" panose="020B0604030504040204" pitchFamily="34" charset="0"/>
                <a:ea typeface="Tahoma" panose="020B0604030504040204" pitchFamily="34" charset="0"/>
                <a:cs typeface="Tahoma" panose="020B0604030504040204" pitchFamily="34" charset="0"/>
              </a:rPr>
              <a:t>logro </a:t>
            </a:r>
            <a:r>
              <a:rPr sz="2000" dirty="0">
                <a:latin typeface="Tahoma" panose="020B0604030504040204" pitchFamily="34" charset="0"/>
                <a:ea typeface="Tahoma" panose="020B0604030504040204" pitchFamily="34" charset="0"/>
                <a:cs typeface="Tahoma" panose="020B0604030504040204" pitchFamily="34" charset="0"/>
              </a:rPr>
              <a:t>del </a:t>
            </a:r>
            <a:r>
              <a:rPr sz="2000" spc="-5" dirty="0">
                <a:latin typeface="Tahoma" panose="020B0604030504040204" pitchFamily="34" charset="0"/>
                <a:ea typeface="Tahoma" panose="020B0604030504040204" pitchFamily="34" charset="0"/>
                <a:cs typeface="Tahoma" panose="020B0604030504040204" pitchFamily="34" charset="0"/>
              </a:rPr>
              <a:t>mejor </a:t>
            </a:r>
            <a:r>
              <a:rPr sz="2000" spc="-10" dirty="0">
                <a:latin typeface="Tahoma" panose="020B0604030504040204" pitchFamily="34" charset="0"/>
                <a:ea typeface="Tahoma" panose="020B0604030504040204" pitchFamily="34" charset="0"/>
                <a:cs typeface="Tahoma" panose="020B0604030504040204" pitchFamily="34" charset="0"/>
              </a:rPr>
              <a:t>valor </a:t>
            </a:r>
            <a:r>
              <a:rPr sz="2000" spc="-5" dirty="0">
                <a:latin typeface="Tahoma" panose="020B0604030504040204" pitchFamily="34" charset="0"/>
                <a:ea typeface="Tahoma" panose="020B0604030504040204" pitchFamily="34" charset="0"/>
                <a:cs typeface="Tahoma" panose="020B0604030504040204" pitchFamily="34" charset="0"/>
              </a:rPr>
              <a:t>por  el</a:t>
            </a:r>
            <a:r>
              <a:rPr sz="2000" spc="-7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dinero.</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1000" y="1295400"/>
            <a:ext cx="8007564" cy="4765407"/>
          </a:xfrm>
          <a:prstGeom prst="rect">
            <a:avLst/>
          </a:prstGeom>
        </p:spPr>
        <p:txBody>
          <a:bodyPr vert="horz" wrap="square" lIns="0" tIns="0" rIns="0" bIns="0" rtlCol="0">
            <a:spAutoFit/>
          </a:bodyPr>
          <a:lstStyle/>
          <a:p>
            <a:pPr marL="12700" algn="just">
              <a:lnSpc>
                <a:spcPct val="100000"/>
              </a:lnSpc>
            </a:pPr>
            <a:r>
              <a:rPr sz="2400" b="1" spc="-5" dirty="0">
                <a:latin typeface="Tahoma" panose="020B0604030504040204" pitchFamily="34" charset="0"/>
                <a:ea typeface="Tahoma" panose="020B0604030504040204" pitchFamily="34" charset="0"/>
                <a:cs typeface="Tahoma" panose="020B0604030504040204" pitchFamily="34" charset="0"/>
              </a:rPr>
              <a:t>Adquisición:</a:t>
            </a:r>
            <a:endParaRPr sz="2400" b="1"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pPr>
            <a:endParaRPr sz="2400" b="1" dirty="0">
              <a:latin typeface="Tahoma" panose="020B0604030504040204" pitchFamily="34" charset="0"/>
              <a:ea typeface="Tahoma" panose="020B0604030504040204" pitchFamily="34" charset="0"/>
              <a:cs typeface="Tahoma" panose="020B0604030504040204" pitchFamily="34" charset="0"/>
            </a:endParaRPr>
          </a:p>
          <a:p>
            <a:pPr marL="355600" marR="5080" indent="-342900" algn="just">
              <a:lnSpc>
                <a:spcPts val="2640"/>
              </a:lnSpc>
              <a:spcBef>
                <a:spcPts val="1964"/>
              </a:spcBef>
              <a:buFont typeface="Arial" panose="020B0604020202020204" pitchFamily="34" charset="0"/>
              <a:buChar char="•"/>
              <a:tabLst>
                <a:tab pos="232410" algn="l"/>
              </a:tabLst>
            </a:pPr>
            <a:r>
              <a:rPr sz="2400" b="1" spc="-5" dirty="0">
                <a:latin typeface="Tahoma" panose="020B0604030504040204" pitchFamily="34" charset="0"/>
                <a:ea typeface="Tahoma" panose="020B0604030504040204" pitchFamily="34" charset="0"/>
                <a:cs typeface="Tahoma" panose="020B0604030504040204" pitchFamily="34" charset="0"/>
              </a:rPr>
              <a:t>En </a:t>
            </a:r>
            <a:r>
              <a:rPr sz="2400" b="1" dirty="0">
                <a:latin typeface="Tahoma" panose="020B0604030504040204" pitchFamily="34" charset="0"/>
                <a:ea typeface="Tahoma" panose="020B0604030504040204" pitchFamily="34" charset="0"/>
                <a:cs typeface="Tahoma" panose="020B0604030504040204" pitchFamily="34" charset="0"/>
              </a:rPr>
              <a:t>el </a:t>
            </a:r>
            <a:r>
              <a:rPr sz="2400" b="1" spc="-5" dirty="0">
                <a:latin typeface="Tahoma" panose="020B0604030504040204" pitchFamily="34" charset="0"/>
                <a:ea typeface="Tahoma" panose="020B0604030504040204" pitchFamily="34" charset="0"/>
                <a:cs typeface="Tahoma" panose="020B0604030504040204" pitchFamily="34" charset="0"/>
              </a:rPr>
              <a:t>llamado </a:t>
            </a:r>
            <a:r>
              <a:rPr sz="2400" b="1" dirty="0">
                <a:latin typeface="Tahoma" panose="020B0604030504040204" pitchFamily="34" charset="0"/>
                <a:ea typeface="Tahoma" panose="020B0604030504040204" pitchFamily="34" charset="0"/>
                <a:cs typeface="Tahoma" panose="020B0604030504040204" pitchFamily="34" charset="0"/>
              </a:rPr>
              <a:t>y </a:t>
            </a:r>
            <a:r>
              <a:rPr sz="2400" b="1" spc="-5" dirty="0">
                <a:latin typeface="Tahoma" panose="020B0604030504040204" pitchFamily="34" charset="0"/>
                <a:ea typeface="Tahoma" panose="020B0604030504040204" pitchFamily="34" charset="0"/>
                <a:cs typeface="Tahoma" panose="020B0604030504040204" pitchFamily="34" charset="0"/>
              </a:rPr>
              <a:t>publicación de las bases: </a:t>
            </a:r>
            <a:r>
              <a:rPr sz="2400" spc="-5" dirty="0">
                <a:latin typeface="Tahoma" panose="020B0604030504040204" pitchFamily="34" charset="0"/>
                <a:ea typeface="Tahoma" panose="020B0604030504040204" pitchFamily="34" charset="0"/>
                <a:cs typeface="Tahoma" panose="020B0604030504040204" pitchFamily="34" charset="0"/>
              </a:rPr>
              <a:t>respetar </a:t>
            </a:r>
            <a:r>
              <a:rPr sz="2400" dirty="0">
                <a:latin typeface="Tahoma" panose="020B0604030504040204" pitchFamily="34" charset="0"/>
                <a:ea typeface="Tahoma" panose="020B0604030504040204" pitchFamily="34" charset="0"/>
                <a:cs typeface="Tahoma" panose="020B0604030504040204" pitchFamily="34" charset="0"/>
              </a:rPr>
              <a:t>la </a:t>
            </a:r>
            <a:r>
              <a:rPr sz="2400" spc="-5" dirty="0">
                <a:latin typeface="Tahoma" panose="020B0604030504040204" pitchFamily="34" charset="0"/>
                <a:ea typeface="Tahoma" panose="020B0604030504040204" pitchFamily="34" charset="0"/>
                <a:cs typeface="Tahoma" panose="020B0604030504040204" pitchFamily="34" charset="0"/>
              </a:rPr>
              <a:t>igualdad de  </a:t>
            </a:r>
            <a:r>
              <a:rPr sz="2400" dirty="0">
                <a:latin typeface="Tahoma" panose="020B0604030504040204" pitchFamily="34" charset="0"/>
                <a:ea typeface="Tahoma" panose="020B0604030504040204" pitchFamily="34" charset="0"/>
                <a:cs typeface="Tahoma" panose="020B0604030504040204" pitchFamily="34" charset="0"/>
              </a:rPr>
              <a:t>los </a:t>
            </a:r>
            <a:r>
              <a:rPr sz="2400" spc="-5" dirty="0">
                <a:latin typeface="Tahoma" panose="020B0604030504040204" pitchFamily="34" charset="0"/>
                <a:ea typeface="Tahoma" panose="020B0604030504040204" pitchFamily="34" charset="0"/>
                <a:cs typeface="Tahoma" panose="020B0604030504040204" pitchFamily="34" charset="0"/>
              </a:rPr>
              <a:t>oferentes; no establecer </a:t>
            </a:r>
            <a:r>
              <a:rPr sz="2400" dirty="0">
                <a:latin typeface="Tahoma" panose="020B0604030504040204" pitchFamily="34" charset="0"/>
                <a:ea typeface="Tahoma" panose="020B0604030504040204" pitchFamily="34" charset="0"/>
                <a:cs typeface="Tahoma" panose="020B0604030504040204" pitchFamily="34" charset="0"/>
              </a:rPr>
              <a:t>requisitos o criterios </a:t>
            </a:r>
            <a:r>
              <a:rPr sz="2400" spc="-5" dirty="0">
                <a:latin typeface="Tahoma" panose="020B0604030504040204" pitchFamily="34" charset="0"/>
                <a:ea typeface="Tahoma" panose="020B0604030504040204" pitchFamily="34" charset="0"/>
                <a:cs typeface="Tahoma" panose="020B0604030504040204" pitchFamily="34" charset="0"/>
              </a:rPr>
              <a:t>de evaluación  de discriminación</a:t>
            </a:r>
            <a:r>
              <a:rPr sz="2400" dirty="0">
                <a:latin typeface="Tahoma" panose="020B0604030504040204" pitchFamily="34" charset="0"/>
                <a:ea typeface="Tahoma" panose="020B0604030504040204" pitchFamily="34" charset="0"/>
                <a:cs typeface="Tahoma" panose="020B0604030504040204" pitchFamily="34" charset="0"/>
              </a:rPr>
              <a:t> </a:t>
            </a:r>
            <a:r>
              <a:rPr sz="2400" spc="-5" dirty="0" err="1">
                <a:latin typeface="Tahoma" panose="020B0604030504040204" pitchFamily="34" charset="0"/>
                <a:ea typeface="Tahoma" panose="020B0604030504040204" pitchFamily="34" charset="0"/>
                <a:cs typeface="Tahoma" panose="020B0604030504040204" pitchFamily="34" charset="0"/>
              </a:rPr>
              <a:t>arbitraria</a:t>
            </a:r>
            <a:r>
              <a:rPr sz="2400" spc="-5" dirty="0">
                <a:latin typeface="Tahoma" panose="020B0604030504040204" pitchFamily="34" charset="0"/>
                <a:ea typeface="Tahoma" panose="020B0604030504040204" pitchFamily="34" charset="0"/>
                <a:cs typeface="Tahoma" panose="020B0604030504040204" pitchFamily="34" charset="0"/>
              </a:rPr>
              <a:t>.</a:t>
            </a:r>
            <a:endParaRPr lang="es-ES" sz="2400" dirty="0">
              <a:latin typeface="Tahoma" panose="020B0604030504040204" pitchFamily="34" charset="0"/>
              <a:ea typeface="Tahoma" panose="020B0604030504040204" pitchFamily="34" charset="0"/>
              <a:cs typeface="Tahoma" panose="020B0604030504040204" pitchFamily="34" charset="0"/>
            </a:endParaRPr>
          </a:p>
          <a:p>
            <a:pPr marL="355600" marR="5080" indent="-342900" algn="just">
              <a:lnSpc>
                <a:spcPts val="2640"/>
              </a:lnSpc>
              <a:spcBef>
                <a:spcPts val="1964"/>
              </a:spcBef>
              <a:buFont typeface="Arial" panose="020B0604020202020204" pitchFamily="34" charset="0"/>
              <a:buChar char="•"/>
              <a:tabLst>
                <a:tab pos="232410" algn="l"/>
              </a:tabLst>
            </a:pPr>
            <a:r>
              <a:rPr sz="2400" spc="-5" dirty="0">
                <a:latin typeface="Tahoma" panose="020B0604030504040204" pitchFamily="34" charset="0"/>
                <a:ea typeface="Tahoma" panose="020B0604030504040204" pitchFamily="34" charset="0"/>
                <a:cs typeface="Tahoma" panose="020B0604030504040204" pitchFamily="34" charset="0"/>
              </a:rPr>
              <a:t>Asegurar </a:t>
            </a:r>
            <a:r>
              <a:rPr sz="2400" dirty="0">
                <a:latin typeface="Tahoma" panose="020B0604030504040204" pitchFamily="34" charset="0"/>
                <a:ea typeface="Tahoma" panose="020B0604030504040204" pitchFamily="34" charset="0"/>
                <a:cs typeface="Tahoma" panose="020B0604030504040204" pitchFamily="34" charset="0"/>
              </a:rPr>
              <a:t>tiempos </a:t>
            </a:r>
            <a:r>
              <a:rPr sz="2400" spc="-5" dirty="0">
                <a:latin typeface="Tahoma" panose="020B0604030504040204" pitchFamily="34" charset="0"/>
                <a:ea typeface="Tahoma" panose="020B0604030504040204" pitchFamily="34" charset="0"/>
                <a:cs typeface="Tahoma" panose="020B0604030504040204" pitchFamily="34" charset="0"/>
              </a:rPr>
              <a:t>adecuados de</a:t>
            </a:r>
            <a:r>
              <a:rPr sz="2400" spc="-4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publicidad</a:t>
            </a:r>
            <a:r>
              <a:rPr lang="es-ES" sz="2400" spc="-5" dirty="0">
                <a:latin typeface="Tahoma" panose="020B0604030504040204" pitchFamily="34" charset="0"/>
                <a:ea typeface="Tahoma" panose="020B0604030504040204" pitchFamily="34" charset="0"/>
                <a:cs typeface="Tahoma" panose="020B0604030504040204" pitchFamily="34" charset="0"/>
              </a:rPr>
              <a:t>.</a:t>
            </a:r>
            <a:endParaRPr lang="es-ES" sz="2400" dirty="0">
              <a:latin typeface="Tahoma" panose="020B0604030504040204" pitchFamily="34" charset="0"/>
              <a:ea typeface="Tahoma" panose="020B0604030504040204" pitchFamily="34" charset="0"/>
              <a:cs typeface="Tahoma" panose="020B0604030504040204" pitchFamily="34" charset="0"/>
            </a:endParaRPr>
          </a:p>
          <a:p>
            <a:pPr marL="355600" marR="5080" indent="-342900" algn="just">
              <a:lnSpc>
                <a:spcPts val="2640"/>
              </a:lnSpc>
              <a:spcBef>
                <a:spcPts val="1964"/>
              </a:spcBef>
              <a:buFont typeface="Arial" panose="020B0604020202020204" pitchFamily="34" charset="0"/>
              <a:buChar char="•"/>
              <a:tabLst>
                <a:tab pos="232410" algn="l"/>
              </a:tabLst>
            </a:pPr>
            <a:r>
              <a:rPr sz="2400" dirty="0">
                <a:latin typeface="Tahoma" panose="020B0604030504040204" pitchFamily="34" charset="0"/>
                <a:ea typeface="Tahoma" panose="020B0604030504040204" pitchFamily="34" charset="0"/>
                <a:cs typeface="Tahoma" panose="020B0604030504040204" pitchFamily="34" charset="0"/>
              </a:rPr>
              <a:t>No </a:t>
            </a:r>
            <a:r>
              <a:rPr sz="2400" spc="-5" dirty="0">
                <a:latin typeface="Tahoma" panose="020B0604030504040204" pitchFamily="34" charset="0"/>
                <a:ea typeface="Tahoma" panose="020B0604030504040204" pitchFamily="34" charset="0"/>
                <a:cs typeface="Tahoma" panose="020B0604030504040204" pitchFamily="34" charset="0"/>
              </a:rPr>
              <a:t>establecer </a:t>
            </a:r>
            <a:r>
              <a:rPr sz="2400" dirty="0">
                <a:latin typeface="Tahoma" panose="020B0604030504040204" pitchFamily="34" charset="0"/>
                <a:ea typeface="Tahoma" panose="020B0604030504040204" pitchFamily="34" charset="0"/>
                <a:cs typeface="Tahoma" panose="020B0604030504040204" pitchFamily="34" charset="0"/>
              </a:rPr>
              <a:t>requisitos </a:t>
            </a:r>
            <a:r>
              <a:rPr sz="2400" spc="-5" dirty="0">
                <a:latin typeface="Tahoma" panose="020B0604030504040204" pitchFamily="34" charset="0"/>
                <a:ea typeface="Tahoma" panose="020B0604030504040204" pitchFamily="34" charset="0"/>
                <a:cs typeface="Tahoma" panose="020B0604030504040204" pitchFamily="34" charset="0"/>
              </a:rPr>
              <a:t>que </a:t>
            </a:r>
            <a:r>
              <a:rPr sz="2400" dirty="0">
                <a:latin typeface="Tahoma" panose="020B0604030504040204" pitchFamily="34" charset="0"/>
                <a:ea typeface="Tahoma" panose="020B0604030504040204" pitchFamily="34" charset="0"/>
                <a:cs typeface="Tahoma" panose="020B0604030504040204" pitchFamily="34" charset="0"/>
              </a:rPr>
              <a:t>solo </a:t>
            </a:r>
            <a:r>
              <a:rPr sz="2400" spc="-5" dirty="0">
                <a:latin typeface="Tahoma" panose="020B0604030504040204" pitchFamily="34" charset="0"/>
                <a:ea typeface="Tahoma" panose="020B0604030504040204" pitchFamily="34" charset="0"/>
                <a:cs typeface="Tahoma" panose="020B0604030504040204" pitchFamily="34" charset="0"/>
              </a:rPr>
              <a:t>un oferente pueda</a:t>
            </a:r>
            <a:r>
              <a:rPr sz="2400" spc="-35" dirty="0">
                <a:latin typeface="Tahoma" panose="020B0604030504040204" pitchFamily="34" charset="0"/>
                <a:ea typeface="Tahoma" panose="020B0604030504040204" pitchFamily="34" charset="0"/>
                <a:cs typeface="Tahoma" panose="020B0604030504040204" pitchFamily="34" charset="0"/>
              </a:rPr>
              <a:t> </a:t>
            </a:r>
            <a:r>
              <a:rPr sz="2400" spc="-5" dirty="0" err="1">
                <a:latin typeface="Tahoma" panose="020B0604030504040204" pitchFamily="34" charset="0"/>
                <a:ea typeface="Tahoma" panose="020B0604030504040204" pitchFamily="34" charset="0"/>
                <a:cs typeface="Tahoma" panose="020B0604030504040204" pitchFamily="34" charset="0"/>
              </a:rPr>
              <a:t>cumplir</a:t>
            </a:r>
            <a:r>
              <a:rPr sz="2400" spc="-5" dirty="0">
                <a:latin typeface="Tahoma" panose="020B0604030504040204" pitchFamily="34" charset="0"/>
                <a:ea typeface="Tahoma" panose="020B0604030504040204" pitchFamily="34" charset="0"/>
                <a:cs typeface="Tahoma" panose="020B0604030504040204" pitchFamily="34" charset="0"/>
              </a:rPr>
              <a:t>.</a:t>
            </a:r>
            <a:endParaRPr lang="es-ES" sz="2400" dirty="0">
              <a:latin typeface="Tahoma" panose="020B0604030504040204" pitchFamily="34" charset="0"/>
              <a:ea typeface="Tahoma" panose="020B0604030504040204" pitchFamily="34" charset="0"/>
              <a:cs typeface="Tahoma" panose="020B0604030504040204" pitchFamily="34" charset="0"/>
            </a:endParaRPr>
          </a:p>
          <a:p>
            <a:pPr marL="355600" marR="5080" indent="-342900" algn="just">
              <a:lnSpc>
                <a:spcPts val="2640"/>
              </a:lnSpc>
              <a:spcBef>
                <a:spcPts val="1964"/>
              </a:spcBef>
              <a:buFont typeface="Arial" panose="020B0604020202020204" pitchFamily="34" charset="0"/>
              <a:buChar char="•"/>
              <a:tabLst>
                <a:tab pos="232410" algn="l"/>
              </a:tabLst>
            </a:pPr>
            <a:r>
              <a:rPr sz="2400" spc="-5" dirty="0" err="1">
                <a:solidFill>
                  <a:srgbClr val="FF0000"/>
                </a:solidFill>
                <a:latin typeface="Tahoma" panose="020B0604030504040204" pitchFamily="34" charset="0"/>
                <a:ea typeface="Tahoma" panose="020B0604030504040204" pitchFamily="34" charset="0"/>
                <a:cs typeface="Tahoma" panose="020B0604030504040204" pitchFamily="34" charset="0"/>
              </a:rPr>
              <a:t>Establecer</a:t>
            </a:r>
            <a:r>
              <a:rPr sz="2400" spc="-5"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FF0000"/>
                </a:solidFill>
                <a:latin typeface="Tahoma" panose="020B0604030504040204" pitchFamily="34" charset="0"/>
                <a:ea typeface="Tahoma" panose="020B0604030504040204" pitchFamily="34" charset="0"/>
                <a:cs typeface="Tahoma" panose="020B0604030504040204" pitchFamily="34" charset="0"/>
              </a:rPr>
              <a:t>criterios </a:t>
            </a:r>
            <a:r>
              <a:rPr sz="2400" spc="-5" dirty="0">
                <a:solidFill>
                  <a:srgbClr val="FF0000"/>
                </a:solidFill>
                <a:latin typeface="Tahoma" panose="020B0604030504040204" pitchFamily="34" charset="0"/>
                <a:ea typeface="Tahoma" panose="020B0604030504040204" pitchFamily="34" charset="0"/>
                <a:cs typeface="Tahoma" panose="020B0604030504040204" pitchFamily="34" charset="0"/>
              </a:rPr>
              <a:t>de </a:t>
            </a:r>
            <a:r>
              <a:rPr sz="2400" spc="-5" dirty="0" err="1">
                <a:solidFill>
                  <a:srgbClr val="FF0000"/>
                </a:solidFill>
                <a:latin typeface="Tahoma" panose="020B0604030504040204" pitchFamily="34" charset="0"/>
                <a:ea typeface="Tahoma" panose="020B0604030504040204" pitchFamily="34" charset="0"/>
                <a:cs typeface="Tahoma" panose="020B0604030504040204" pitchFamily="34" charset="0"/>
              </a:rPr>
              <a:t>evaluación</a:t>
            </a:r>
            <a:r>
              <a:rPr sz="2400" spc="-5"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sz="2400" dirty="0" err="1">
                <a:solidFill>
                  <a:srgbClr val="FF0000"/>
                </a:solidFill>
                <a:latin typeface="Tahoma" panose="020B0604030504040204" pitchFamily="34" charset="0"/>
                <a:ea typeface="Tahoma" panose="020B0604030504040204" pitchFamily="34" charset="0"/>
                <a:cs typeface="Tahoma" panose="020B0604030504040204" pitchFamily="34" charset="0"/>
              </a:rPr>
              <a:t>objetivos</a:t>
            </a:r>
            <a:r>
              <a:rPr lang="es-ES" sz="2400" dirty="0">
                <a:solidFill>
                  <a:srgbClr val="FF0000"/>
                </a:solidFill>
                <a:latin typeface="Tahoma" panose="020B0604030504040204" pitchFamily="34" charset="0"/>
                <a:ea typeface="Tahoma" panose="020B0604030504040204" pitchFamily="34" charset="0"/>
                <a:cs typeface="Tahoma" panose="020B0604030504040204" pitchFamily="34" charset="0"/>
              </a:rPr>
              <a:t> y </a:t>
            </a:r>
            <a:r>
              <a:rPr sz="2400" spc="-5" dirty="0" err="1">
                <a:solidFill>
                  <a:srgbClr val="FF0000"/>
                </a:solidFill>
                <a:latin typeface="Tahoma" panose="020B0604030504040204" pitchFamily="34" charset="0"/>
                <a:ea typeface="Tahoma" panose="020B0604030504040204" pitchFamily="34" charset="0"/>
                <a:cs typeface="Tahoma" panose="020B0604030504040204" pitchFamily="34" charset="0"/>
              </a:rPr>
              <a:t>medibles</a:t>
            </a:r>
            <a:r>
              <a:rPr sz="2400" spc="-5"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s-ES" sz="2400" dirty="0">
              <a:latin typeface="Tahoma" panose="020B0604030504040204" pitchFamily="34" charset="0"/>
              <a:ea typeface="Tahoma" panose="020B0604030504040204" pitchFamily="34" charset="0"/>
              <a:cs typeface="Tahoma" panose="020B0604030504040204" pitchFamily="34" charset="0"/>
            </a:endParaRPr>
          </a:p>
          <a:p>
            <a:pPr marL="355600" marR="5080" indent="-342900" algn="just">
              <a:lnSpc>
                <a:spcPts val="2640"/>
              </a:lnSpc>
              <a:spcBef>
                <a:spcPts val="1964"/>
              </a:spcBef>
              <a:buFont typeface="Arial" panose="020B0604020202020204" pitchFamily="34" charset="0"/>
              <a:buChar char="•"/>
              <a:tabLst>
                <a:tab pos="232410" algn="l"/>
              </a:tabLst>
            </a:pPr>
            <a:r>
              <a:rPr sz="2400" spc="-5" dirty="0">
                <a:latin typeface="Tahoma" panose="020B0604030504040204" pitchFamily="34" charset="0"/>
                <a:ea typeface="Tahoma" panose="020B0604030504040204" pitchFamily="34" charset="0"/>
                <a:cs typeface="Tahoma" panose="020B0604030504040204" pitchFamily="34" charset="0"/>
              </a:rPr>
              <a:t>Responder oportuna </a:t>
            </a:r>
            <a:r>
              <a:rPr sz="2400" dirty="0">
                <a:latin typeface="Tahoma" panose="020B0604030504040204" pitchFamily="34" charset="0"/>
                <a:ea typeface="Tahoma" panose="020B0604030504040204" pitchFamily="34" charset="0"/>
                <a:cs typeface="Tahoma" panose="020B0604030504040204" pitchFamily="34" charset="0"/>
              </a:rPr>
              <a:t>y </a:t>
            </a:r>
            <a:r>
              <a:rPr sz="2400" spc="-5" dirty="0">
                <a:latin typeface="Tahoma" panose="020B0604030504040204" pitchFamily="34" charset="0"/>
                <a:ea typeface="Tahoma" panose="020B0604030504040204" pitchFamily="34" charset="0"/>
                <a:cs typeface="Tahoma" panose="020B0604030504040204" pitchFamily="34" charset="0"/>
              </a:rPr>
              <a:t>claramente las consultas del</a:t>
            </a:r>
            <a:r>
              <a:rPr sz="2400" spc="15" dirty="0">
                <a:latin typeface="Tahoma" panose="020B0604030504040204" pitchFamily="34" charset="0"/>
                <a:ea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cs typeface="Tahoma" panose="020B0604030504040204" pitchFamily="34" charset="0"/>
              </a:rPr>
              <a:t>foro</a:t>
            </a:r>
          </a:p>
        </p:txBody>
      </p:sp>
      <p:sp>
        <p:nvSpPr>
          <p:cNvPr id="4" name="object 4"/>
          <p:cNvSpPr txBox="1">
            <a:spLocks noGrp="1"/>
          </p:cNvSpPr>
          <p:nvPr>
            <p:ph type="title"/>
          </p:nvPr>
        </p:nvSpPr>
        <p:spPr>
          <a:xfrm>
            <a:off x="2639799" y="609600"/>
            <a:ext cx="3676650" cy="504825"/>
          </a:xfrm>
          <a:prstGeom prst="rect">
            <a:avLst/>
          </a:prstGeom>
        </p:spPr>
        <p:txBody>
          <a:bodyPr vert="horz" wrap="square" lIns="0" tIns="0" rIns="0" bIns="0" rtlCol="0">
            <a:spAutoFit/>
          </a:bodyPr>
          <a:lstStyle/>
          <a:p>
            <a:pPr marL="12700">
              <a:lnSpc>
                <a:spcPct val="100000"/>
              </a:lnSpc>
            </a:pPr>
            <a:r>
              <a:rPr sz="3200" spc="-70" dirty="0">
                <a:latin typeface="Tahoma" panose="020B0604030504040204" pitchFamily="34" charset="0"/>
                <a:ea typeface="Tahoma" panose="020B0604030504040204" pitchFamily="34" charset="0"/>
                <a:cs typeface="Tahoma" panose="020B0604030504040204" pitchFamily="34" charset="0"/>
              </a:rPr>
              <a:t>R</a:t>
            </a:r>
            <a:r>
              <a:rPr sz="3200" spc="-5" dirty="0">
                <a:latin typeface="Tahoma" panose="020B0604030504040204" pitchFamily="34" charset="0"/>
                <a:ea typeface="Tahoma" panose="020B0604030504040204" pitchFamily="34" charset="0"/>
                <a:cs typeface="Tahoma" panose="020B0604030504040204" pitchFamily="34" charset="0"/>
              </a:rPr>
              <a:t>e</a:t>
            </a:r>
            <a:r>
              <a:rPr sz="3200" dirty="0">
                <a:latin typeface="Tahoma" panose="020B0604030504040204" pitchFamily="34" charset="0"/>
                <a:ea typeface="Tahoma" panose="020B0604030504040204" pitchFamily="34" charset="0"/>
                <a:cs typeface="Tahoma" panose="020B0604030504040204" pitchFamily="34" charset="0"/>
              </a:rPr>
              <a:t>com</a:t>
            </a:r>
            <a:r>
              <a:rPr sz="3200" spc="-5" dirty="0">
                <a:latin typeface="Tahoma" panose="020B0604030504040204" pitchFamily="34" charset="0"/>
                <a:ea typeface="Tahoma" panose="020B0604030504040204" pitchFamily="34" charset="0"/>
                <a:cs typeface="Tahoma" panose="020B0604030504040204" pitchFamily="34" charset="0"/>
              </a:rPr>
              <a:t>e</a:t>
            </a:r>
            <a:r>
              <a:rPr sz="3200" dirty="0">
                <a:latin typeface="Tahoma" panose="020B0604030504040204" pitchFamily="34" charset="0"/>
                <a:ea typeface="Tahoma" panose="020B0604030504040204" pitchFamily="34" charset="0"/>
                <a:cs typeface="Tahoma" panose="020B0604030504040204" pitchFamily="34" charset="0"/>
              </a:rPr>
              <a:t>n</a:t>
            </a:r>
            <a:r>
              <a:rPr sz="3200" spc="-5" dirty="0">
                <a:latin typeface="Tahoma" panose="020B0604030504040204" pitchFamily="34" charset="0"/>
                <a:ea typeface="Tahoma" panose="020B0604030504040204" pitchFamily="34" charset="0"/>
                <a:cs typeface="Tahoma" panose="020B0604030504040204" pitchFamily="34" charset="0"/>
              </a:rPr>
              <a:t>da</a:t>
            </a:r>
            <a:r>
              <a:rPr sz="3200" dirty="0">
                <a:latin typeface="Tahoma" panose="020B0604030504040204" pitchFamily="34" charset="0"/>
                <a:ea typeface="Tahoma" panose="020B0604030504040204" pitchFamily="34" charset="0"/>
                <a:cs typeface="Tahoma" panose="020B0604030504040204" pitchFamily="34" charset="0"/>
              </a:rPr>
              <a:t>c</a:t>
            </a:r>
            <a:r>
              <a:rPr sz="3200" spc="-5" dirty="0">
                <a:latin typeface="Tahoma" panose="020B0604030504040204" pitchFamily="34" charset="0"/>
                <a:ea typeface="Tahoma" panose="020B0604030504040204" pitchFamily="34" charset="0"/>
                <a:cs typeface="Tahoma" panose="020B0604030504040204" pitchFamily="34" charset="0"/>
              </a:rPr>
              <a:t>i</a:t>
            </a:r>
            <a:r>
              <a:rPr sz="3200" dirty="0">
                <a:latin typeface="Tahoma" panose="020B0604030504040204" pitchFamily="34" charset="0"/>
                <a:ea typeface="Tahoma" panose="020B0604030504040204" pitchFamily="34" charset="0"/>
                <a:cs typeface="Tahoma" panose="020B0604030504040204" pitchFamily="34" charset="0"/>
              </a:rPr>
              <a:t>ones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39861" y="2040426"/>
            <a:ext cx="7903209" cy="3608680"/>
          </a:xfrm>
          <a:prstGeom prst="rect">
            <a:avLst/>
          </a:prstGeom>
        </p:spPr>
        <p:txBody>
          <a:bodyPr vert="horz" wrap="square" lIns="0" tIns="0" rIns="0" bIns="0" rtlCol="0">
            <a:spAutoFit/>
          </a:bodyPr>
          <a:lstStyle/>
          <a:p>
            <a:pPr marL="12700" algn="just">
              <a:lnSpc>
                <a:spcPct val="100000"/>
              </a:lnSpc>
            </a:pPr>
            <a:r>
              <a:rPr sz="2400" spc="-5" dirty="0">
                <a:latin typeface="Tahoma" panose="020B0604030504040204" pitchFamily="34" charset="0"/>
                <a:ea typeface="Tahoma" panose="020B0604030504040204" pitchFamily="34" charset="0"/>
                <a:cs typeface="Tahoma" panose="020B0604030504040204" pitchFamily="34" charset="0"/>
              </a:rPr>
              <a:t>Recepción de</a:t>
            </a:r>
            <a:r>
              <a:rPr sz="2400" spc="-4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Ofertas</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pPr>
            <a:endParaRPr sz="2400" dirty="0">
              <a:latin typeface="Tahoma" panose="020B0604030504040204" pitchFamily="34" charset="0"/>
              <a:ea typeface="Tahoma" panose="020B0604030504040204" pitchFamily="34" charset="0"/>
              <a:cs typeface="Tahoma" panose="020B0604030504040204" pitchFamily="34" charset="0"/>
            </a:endParaRPr>
          </a:p>
          <a:p>
            <a:pPr marL="355600" indent="-342900" algn="just">
              <a:lnSpc>
                <a:spcPct val="100000"/>
              </a:lnSpc>
              <a:spcBef>
                <a:spcPts val="1680"/>
              </a:spcBef>
              <a:buFont typeface="Arial" panose="020B0604020202020204" pitchFamily="34" charset="0"/>
              <a:buChar char="•"/>
              <a:tabLst>
                <a:tab pos="232410" algn="l"/>
              </a:tabLst>
            </a:pPr>
            <a:r>
              <a:rPr sz="2400" spc="-5" dirty="0">
                <a:latin typeface="Tahoma" panose="020B0604030504040204" pitchFamily="34" charset="0"/>
                <a:ea typeface="Tahoma" panose="020B0604030504040204" pitchFamily="34" charset="0"/>
                <a:cs typeface="Tahoma" panose="020B0604030504040204" pitchFamily="34" charset="0"/>
              </a:rPr>
              <a:t>Realizar </a:t>
            </a:r>
            <a:r>
              <a:rPr sz="2400" dirty="0">
                <a:latin typeface="Tahoma" panose="020B0604030504040204" pitchFamily="34" charset="0"/>
                <a:ea typeface="Tahoma" panose="020B0604030504040204" pitchFamily="34" charset="0"/>
                <a:cs typeface="Tahoma" panose="020B0604030504040204" pitchFamily="34" charset="0"/>
              </a:rPr>
              <a:t>el </a:t>
            </a:r>
            <a:r>
              <a:rPr sz="2400" spc="-5" dirty="0">
                <a:latin typeface="Tahoma" panose="020B0604030504040204" pitchFamily="34" charset="0"/>
                <a:ea typeface="Tahoma" panose="020B0604030504040204" pitchFamily="34" charset="0"/>
                <a:cs typeface="Tahoma" panose="020B0604030504040204" pitchFamily="34" charset="0"/>
              </a:rPr>
              <a:t>acto de apertura de manera pública </a:t>
            </a:r>
            <a:r>
              <a:rPr sz="2400" dirty="0">
                <a:latin typeface="Tahoma" panose="020B0604030504040204" pitchFamily="34" charset="0"/>
                <a:ea typeface="Tahoma" panose="020B0604030504040204" pitchFamily="34" charset="0"/>
                <a:cs typeface="Tahoma" panose="020B0604030504040204" pitchFamily="34" charset="0"/>
              </a:rPr>
              <a:t>en los</a:t>
            </a:r>
            <a:r>
              <a:rPr sz="2400" spc="15" dirty="0">
                <a:latin typeface="Tahoma" panose="020B0604030504040204" pitchFamily="34" charset="0"/>
                <a:ea typeface="Tahoma" panose="020B0604030504040204" pitchFamily="34" charset="0"/>
                <a:cs typeface="Tahoma" panose="020B0604030504040204" pitchFamily="34" charset="0"/>
              </a:rPr>
              <a:t> </a:t>
            </a:r>
            <a:r>
              <a:rPr sz="2400" spc="-5" dirty="0" err="1">
                <a:latin typeface="Tahoma" panose="020B0604030504040204" pitchFamily="34" charset="0"/>
                <a:ea typeface="Tahoma" panose="020B0604030504040204" pitchFamily="34" charset="0"/>
                <a:cs typeface="Tahoma" panose="020B0604030504040204" pitchFamily="34" charset="0"/>
              </a:rPr>
              <a:t>plazos</a:t>
            </a:r>
            <a:r>
              <a:rPr lang="es-ES" sz="2400" dirty="0">
                <a:latin typeface="Tahoma" panose="020B0604030504040204" pitchFamily="34" charset="0"/>
                <a:ea typeface="Tahoma" panose="020B0604030504040204" pitchFamily="34" charset="0"/>
                <a:cs typeface="Tahoma" panose="020B0604030504040204" pitchFamily="34" charset="0"/>
              </a:rPr>
              <a:t>.</a:t>
            </a:r>
          </a:p>
          <a:p>
            <a:pPr marL="355600" indent="-342900" algn="just">
              <a:lnSpc>
                <a:spcPct val="100000"/>
              </a:lnSpc>
              <a:spcBef>
                <a:spcPts val="1680"/>
              </a:spcBef>
              <a:buFont typeface="Arial" panose="020B0604020202020204" pitchFamily="34" charset="0"/>
              <a:buChar char="•"/>
              <a:tabLst>
                <a:tab pos="232410" algn="l"/>
              </a:tabLst>
            </a:pPr>
            <a:r>
              <a:rPr sz="2400" spc="-5" dirty="0" err="1">
                <a:latin typeface="Tahoma" panose="020B0604030504040204" pitchFamily="34" charset="0"/>
                <a:ea typeface="Tahoma" panose="020B0604030504040204" pitchFamily="34" charset="0"/>
                <a:cs typeface="Tahoma" panose="020B0604030504040204" pitchFamily="34" charset="0"/>
              </a:rPr>
              <a:t>Revisar</a:t>
            </a:r>
            <a:r>
              <a:rPr sz="2400" spc="-5" dirty="0">
                <a:latin typeface="Tahoma" panose="020B0604030504040204" pitchFamily="34" charset="0"/>
                <a:ea typeface="Tahoma" panose="020B0604030504040204" pitchFamily="34" charset="0"/>
                <a:cs typeface="Tahoma" panose="020B0604030504040204" pitchFamily="34" charset="0"/>
              </a:rPr>
              <a:t> que no </a:t>
            </a:r>
            <a:r>
              <a:rPr sz="2400" dirty="0">
                <a:latin typeface="Tahoma" panose="020B0604030504040204" pitchFamily="34" charset="0"/>
                <a:ea typeface="Tahoma" panose="020B0604030504040204" pitchFamily="34" charset="0"/>
                <a:cs typeface="Tahoma" panose="020B0604030504040204" pitchFamily="34" charset="0"/>
              </a:rPr>
              <a:t>existan </a:t>
            </a:r>
            <a:r>
              <a:rPr sz="2400" spc="-5" dirty="0">
                <a:latin typeface="Tahoma" panose="020B0604030504040204" pitchFamily="34" charset="0"/>
                <a:ea typeface="Tahoma" panose="020B0604030504040204" pitchFamily="34" charset="0"/>
                <a:cs typeface="Tahoma" panose="020B0604030504040204" pitchFamily="34" charset="0"/>
              </a:rPr>
              <a:t>situaciones que puedan generar  potenciales conflictos de</a:t>
            </a:r>
            <a:r>
              <a:rPr sz="2400" spc="-25" dirty="0">
                <a:latin typeface="Tahoma" panose="020B0604030504040204" pitchFamily="34" charset="0"/>
                <a:ea typeface="Tahoma" panose="020B0604030504040204" pitchFamily="34" charset="0"/>
                <a:cs typeface="Tahoma" panose="020B0604030504040204" pitchFamily="34" charset="0"/>
              </a:rPr>
              <a:t> </a:t>
            </a:r>
            <a:r>
              <a:rPr sz="2400" dirty="0" err="1">
                <a:latin typeface="Tahoma" panose="020B0604030504040204" pitchFamily="34" charset="0"/>
                <a:ea typeface="Tahoma" panose="020B0604030504040204" pitchFamily="34" charset="0"/>
                <a:cs typeface="Tahoma" panose="020B0604030504040204" pitchFamily="34" charset="0"/>
              </a:rPr>
              <a:t>interés</a:t>
            </a:r>
            <a:r>
              <a:rPr sz="2400" dirty="0">
                <a:latin typeface="Tahoma" panose="020B0604030504040204" pitchFamily="34" charset="0"/>
                <a:ea typeface="Tahoma" panose="020B0604030504040204" pitchFamily="34" charset="0"/>
                <a:cs typeface="Tahoma" panose="020B0604030504040204" pitchFamily="34" charset="0"/>
              </a:rPr>
              <a:t>.</a:t>
            </a:r>
            <a:endParaRPr lang="es-ES" sz="2400" dirty="0">
              <a:latin typeface="Tahoma" panose="020B0604030504040204" pitchFamily="34" charset="0"/>
              <a:ea typeface="Tahoma" panose="020B0604030504040204" pitchFamily="34" charset="0"/>
              <a:cs typeface="Tahoma" panose="020B0604030504040204" pitchFamily="34" charset="0"/>
            </a:endParaRPr>
          </a:p>
          <a:p>
            <a:pPr marL="355600" indent="-342900" algn="just">
              <a:lnSpc>
                <a:spcPct val="100000"/>
              </a:lnSpc>
              <a:spcBef>
                <a:spcPts val="1680"/>
              </a:spcBef>
              <a:buFont typeface="Arial" panose="020B0604020202020204" pitchFamily="34" charset="0"/>
              <a:buChar char="•"/>
              <a:tabLst>
                <a:tab pos="232410" algn="l"/>
              </a:tabLst>
            </a:pPr>
            <a:r>
              <a:rPr sz="2400" dirty="0" err="1">
                <a:latin typeface="Tahoma" panose="020B0604030504040204" pitchFamily="34" charset="0"/>
                <a:ea typeface="Tahoma" panose="020B0604030504040204" pitchFamily="34" charset="0"/>
                <a:cs typeface="Tahoma" panose="020B0604030504040204" pitchFamily="34" charset="0"/>
              </a:rPr>
              <a:t>Deber</a:t>
            </a:r>
            <a:r>
              <a:rPr sz="240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de abstención </a:t>
            </a:r>
            <a:r>
              <a:rPr sz="2400" dirty="0">
                <a:latin typeface="Tahoma" panose="020B0604030504040204" pitchFamily="34" charset="0"/>
                <a:ea typeface="Tahoma" panose="020B0604030504040204" pitchFamily="34" charset="0"/>
                <a:cs typeface="Tahoma" panose="020B0604030504040204" pitchFamily="34" charset="0"/>
              </a:rPr>
              <a:t>en </a:t>
            </a:r>
            <a:r>
              <a:rPr sz="2400" spc="-5" dirty="0">
                <a:latin typeface="Tahoma" panose="020B0604030504040204" pitchFamily="34" charset="0"/>
                <a:ea typeface="Tahoma" panose="020B0604030504040204" pitchFamily="34" charset="0"/>
                <a:cs typeface="Tahoma" panose="020B0604030504040204" pitchFamily="34" charset="0"/>
              </a:rPr>
              <a:t>casos que </a:t>
            </a:r>
            <a:r>
              <a:rPr sz="2400" dirty="0">
                <a:latin typeface="Tahoma" panose="020B0604030504040204" pitchFamily="34" charset="0"/>
                <a:ea typeface="Tahoma" panose="020B0604030504040204" pitchFamily="34" charset="0"/>
                <a:cs typeface="Tahoma" panose="020B0604030504040204" pitchFamily="34" charset="0"/>
              </a:rPr>
              <a:t>le reste</a:t>
            </a:r>
            <a:r>
              <a:rPr sz="2400" spc="-2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imparcialidad</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a:spLocks noGrp="1"/>
          </p:cNvSpPr>
          <p:nvPr>
            <p:ph type="title"/>
          </p:nvPr>
        </p:nvSpPr>
        <p:spPr>
          <a:xfrm>
            <a:off x="2639800" y="807884"/>
            <a:ext cx="3676650" cy="504825"/>
          </a:xfrm>
          <a:prstGeom prst="rect">
            <a:avLst/>
          </a:prstGeom>
        </p:spPr>
        <p:txBody>
          <a:bodyPr vert="horz" wrap="square" lIns="0" tIns="0" rIns="0" bIns="0" rtlCol="0">
            <a:spAutoFit/>
          </a:bodyPr>
          <a:lstStyle/>
          <a:p>
            <a:pPr marL="12700">
              <a:lnSpc>
                <a:spcPct val="100000"/>
              </a:lnSpc>
            </a:pPr>
            <a:r>
              <a:rPr sz="3200" spc="-70" dirty="0">
                <a:latin typeface="Tahoma" panose="020B0604030504040204" pitchFamily="34" charset="0"/>
                <a:ea typeface="Tahoma" panose="020B0604030504040204" pitchFamily="34" charset="0"/>
                <a:cs typeface="Tahoma" panose="020B0604030504040204" pitchFamily="34" charset="0"/>
              </a:rPr>
              <a:t>R</a:t>
            </a:r>
            <a:r>
              <a:rPr sz="3200" spc="-5" dirty="0">
                <a:latin typeface="Tahoma" panose="020B0604030504040204" pitchFamily="34" charset="0"/>
                <a:ea typeface="Tahoma" panose="020B0604030504040204" pitchFamily="34" charset="0"/>
                <a:cs typeface="Tahoma" panose="020B0604030504040204" pitchFamily="34" charset="0"/>
              </a:rPr>
              <a:t>e</a:t>
            </a:r>
            <a:r>
              <a:rPr sz="3200" dirty="0">
                <a:latin typeface="Tahoma" panose="020B0604030504040204" pitchFamily="34" charset="0"/>
                <a:ea typeface="Tahoma" panose="020B0604030504040204" pitchFamily="34" charset="0"/>
                <a:cs typeface="Tahoma" panose="020B0604030504040204" pitchFamily="34" charset="0"/>
              </a:rPr>
              <a:t>com</a:t>
            </a:r>
            <a:r>
              <a:rPr sz="3200" spc="-5" dirty="0">
                <a:latin typeface="Tahoma" panose="020B0604030504040204" pitchFamily="34" charset="0"/>
                <a:ea typeface="Tahoma" panose="020B0604030504040204" pitchFamily="34" charset="0"/>
                <a:cs typeface="Tahoma" panose="020B0604030504040204" pitchFamily="34" charset="0"/>
              </a:rPr>
              <a:t>e</a:t>
            </a:r>
            <a:r>
              <a:rPr sz="3200" dirty="0">
                <a:latin typeface="Tahoma" panose="020B0604030504040204" pitchFamily="34" charset="0"/>
                <a:ea typeface="Tahoma" panose="020B0604030504040204" pitchFamily="34" charset="0"/>
                <a:cs typeface="Tahoma" panose="020B0604030504040204" pitchFamily="34" charset="0"/>
              </a:rPr>
              <a:t>n</a:t>
            </a:r>
            <a:r>
              <a:rPr sz="3200" spc="-5" dirty="0">
                <a:latin typeface="Tahoma" panose="020B0604030504040204" pitchFamily="34" charset="0"/>
                <a:ea typeface="Tahoma" panose="020B0604030504040204" pitchFamily="34" charset="0"/>
                <a:cs typeface="Tahoma" panose="020B0604030504040204" pitchFamily="34" charset="0"/>
              </a:rPr>
              <a:t>da</a:t>
            </a:r>
            <a:r>
              <a:rPr sz="3200" dirty="0">
                <a:latin typeface="Tahoma" panose="020B0604030504040204" pitchFamily="34" charset="0"/>
                <a:ea typeface="Tahoma" panose="020B0604030504040204" pitchFamily="34" charset="0"/>
                <a:cs typeface="Tahoma" panose="020B0604030504040204" pitchFamily="34" charset="0"/>
              </a:rPr>
              <a:t>c</a:t>
            </a:r>
            <a:r>
              <a:rPr sz="3200" spc="-5" dirty="0">
                <a:latin typeface="Tahoma" panose="020B0604030504040204" pitchFamily="34" charset="0"/>
                <a:ea typeface="Tahoma" panose="020B0604030504040204" pitchFamily="34" charset="0"/>
                <a:cs typeface="Tahoma" panose="020B0604030504040204" pitchFamily="34" charset="0"/>
              </a:rPr>
              <a:t>i</a:t>
            </a:r>
            <a:r>
              <a:rPr sz="3200" dirty="0">
                <a:latin typeface="Tahoma" panose="020B0604030504040204" pitchFamily="34" charset="0"/>
                <a:ea typeface="Tahoma" panose="020B0604030504040204" pitchFamily="34" charset="0"/>
                <a:cs typeface="Tahoma" panose="020B0604030504040204" pitchFamily="34" charset="0"/>
              </a:rPr>
              <a:t>ones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1500" y="1676400"/>
            <a:ext cx="7734300" cy="3585597"/>
          </a:xfrm>
          <a:prstGeom prst="rect">
            <a:avLst/>
          </a:prstGeom>
        </p:spPr>
        <p:txBody>
          <a:bodyPr vert="horz" wrap="square" lIns="0" tIns="0" rIns="0" bIns="0" rtlCol="0">
            <a:spAutoFit/>
          </a:bodyPr>
          <a:lstStyle/>
          <a:p>
            <a:pPr marL="355600" indent="-342900" algn="just">
              <a:lnSpc>
                <a:spcPct val="100000"/>
              </a:lnSpc>
              <a:buFont typeface="Arial" panose="020B0604020202020204" pitchFamily="34" charset="0"/>
              <a:buChar char="•"/>
            </a:pPr>
            <a:r>
              <a:rPr sz="2400" spc="-5" dirty="0">
                <a:latin typeface="Tahoma" panose="020B0604030504040204" pitchFamily="34" charset="0"/>
                <a:ea typeface="Tahoma" panose="020B0604030504040204" pitchFamily="34" charset="0"/>
                <a:cs typeface="Tahoma" panose="020B0604030504040204" pitchFamily="34" charset="0"/>
              </a:rPr>
              <a:t>Evaluación</a:t>
            </a:r>
            <a:endParaRPr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0000"/>
              </a:lnSpc>
              <a:buFont typeface="Arial" panose="020B0604020202020204" pitchFamily="34" charset="0"/>
              <a:buChar char="•"/>
            </a:pPr>
            <a:endParaRPr sz="2400" dirty="0">
              <a:latin typeface="Tahoma" panose="020B0604030504040204" pitchFamily="34" charset="0"/>
              <a:ea typeface="Tahoma" panose="020B0604030504040204" pitchFamily="34" charset="0"/>
              <a:cs typeface="Tahoma" panose="020B0604030504040204" pitchFamily="34" charset="0"/>
            </a:endParaRPr>
          </a:p>
          <a:p>
            <a:pPr marL="355600" marR="5080" indent="-342900" algn="just">
              <a:lnSpc>
                <a:spcPts val="2640"/>
              </a:lnSpc>
              <a:spcBef>
                <a:spcPts val="1964"/>
              </a:spcBef>
              <a:buFont typeface="Arial" panose="020B0604020202020204" pitchFamily="34" charset="0"/>
              <a:buChar char="•"/>
              <a:tabLst>
                <a:tab pos="232410" algn="l"/>
              </a:tabLst>
            </a:pPr>
            <a:r>
              <a:rPr sz="2400" dirty="0">
                <a:latin typeface="Tahoma" panose="020B0604030504040204" pitchFamily="34" charset="0"/>
                <a:ea typeface="Tahoma" panose="020B0604030504040204" pitchFamily="34" charset="0"/>
                <a:cs typeface="Tahoma" panose="020B0604030504040204" pitchFamily="34" charset="0"/>
              </a:rPr>
              <a:t>Los miembros </a:t>
            </a:r>
            <a:r>
              <a:rPr sz="2400" spc="-5" dirty="0">
                <a:latin typeface="Tahoma" panose="020B0604030504040204" pitchFamily="34" charset="0"/>
                <a:ea typeface="Tahoma" panose="020B0604030504040204" pitchFamily="34" charset="0"/>
                <a:cs typeface="Tahoma" panose="020B0604030504040204" pitchFamily="34" charset="0"/>
              </a:rPr>
              <a:t>de </a:t>
            </a:r>
            <a:r>
              <a:rPr sz="2400" dirty="0">
                <a:latin typeface="Tahoma" panose="020B0604030504040204" pitchFamily="34" charset="0"/>
                <a:ea typeface="Tahoma" panose="020B0604030504040204" pitchFamily="34" charset="0"/>
                <a:cs typeface="Tahoma" panose="020B0604030504040204" pitchFamily="34" charset="0"/>
              </a:rPr>
              <a:t>la comisión </a:t>
            </a:r>
            <a:r>
              <a:rPr sz="2400" spc="-5" dirty="0">
                <a:latin typeface="Tahoma" panose="020B0604030504040204" pitchFamily="34" charset="0"/>
                <a:ea typeface="Tahoma" panose="020B0604030504040204" pitchFamily="34" charset="0"/>
                <a:cs typeface="Tahoma" panose="020B0604030504040204" pitchFamily="34" charset="0"/>
              </a:rPr>
              <a:t>evaluadora deben </a:t>
            </a:r>
            <a:r>
              <a:rPr sz="2400" dirty="0">
                <a:latin typeface="Tahoma" panose="020B0604030504040204" pitchFamily="34" charset="0"/>
                <a:ea typeface="Tahoma" panose="020B0604030504040204" pitchFamily="34" charset="0"/>
                <a:cs typeface="Tahoma" panose="020B0604030504040204" pitchFamily="34" charset="0"/>
              </a:rPr>
              <a:t>registrarse </a:t>
            </a:r>
            <a:r>
              <a:rPr sz="2400" spc="-5" dirty="0">
                <a:latin typeface="Tahoma" panose="020B0604030504040204" pitchFamily="34" charset="0"/>
                <a:ea typeface="Tahoma" panose="020B0604030504040204" pitchFamily="34" charset="0"/>
                <a:cs typeface="Tahoma" panose="020B0604030504040204" pitchFamily="34" charset="0"/>
              </a:rPr>
              <a:t>como  </a:t>
            </a:r>
            <a:r>
              <a:rPr sz="2400" dirty="0">
                <a:latin typeface="Tahoma" panose="020B0604030504040204" pitchFamily="34" charset="0"/>
                <a:ea typeface="Tahoma" panose="020B0604030504040204" pitchFamily="34" charset="0"/>
                <a:cs typeface="Tahoma" panose="020B0604030504040204" pitchFamily="34" charset="0"/>
              </a:rPr>
              <a:t>sujetos</a:t>
            </a:r>
            <a:r>
              <a:rPr sz="2400" spc="-85"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pasivos.</a:t>
            </a:r>
            <a:endParaRPr sz="2400" dirty="0">
              <a:latin typeface="Tahoma" panose="020B0604030504040204" pitchFamily="34" charset="0"/>
              <a:ea typeface="Tahoma" panose="020B0604030504040204" pitchFamily="34" charset="0"/>
              <a:cs typeface="Tahoma" panose="020B0604030504040204" pitchFamily="34" charset="0"/>
            </a:endParaRPr>
          </a:p>
          <a:p>
            <a:pPr marL="355600" marR="577850" indent="-342900" algn="just">
              <a:lnSpc>
                <a:spcPts val="2640"/>
              </a:lnSpc>
              <a:spcBef>
                <a:spcPts val="1015"/>
              </a:spcBef>
              <a:buFont typeface="Arial" panose="020B0604020202020204" pitchFamily="34" charset="0"/>
              <a:buChar char="•"/>
              <a:tabLst>
                <a:tab pos="232410" algn="l"/>
              </a:tabLst>
            </a:pPr>
            <a:r>
              <a:rPr sz="2400" dirty="0">
                <a:latin typeface="Tahoma" panose="020B0604030504040204" pitchFamily="34" charset="0"/>
                <a:ea typeface="Tahoma" panose="020B0604030504040204" pitchFamily="34" charset="0"/>
                <a:cs typeface="Tahoma" panose="020B0604030504040204" pitchFamily="34" charset="0"/>
              </a:rPr>
              <a:t>Los </a:t>
            </a:r>
            <a:r>
              <a:rPr sz="2400" spc="-5" dirty="0">
                <a:latin typeface="Tahoma" panose="020B0604030504040204" pitchFamily="34" charset="0"/>
                <a:ea typeface="Tahoma" panose="020B0604030504040204" pitchFamily="34" charset="0"/>
                <a:cs typeface="Tahoma" panose="020B0604030504040204" pitchFamily="34" charset="0"/>
              </a:rPr>
              <a:t>oferentes pueden enmendar </a:t>
            </a:r>
            <a:r>
              <a:rPr sz="2400" dirty="0">
                <a:latin typeface="Tahoma" panose="020B0604030504040204" pitchFamily="34" charset="0"/>
                <a:ea typeface="Tahoma" panose="020B0604030504040204" pitchFamily="34" charset="0"/>
                <a:cs typeface="Tahoma" panose="020B0604030504040204" pitchFamily="34" charset="0"/>
              </a:rPr>
              <a:t>errores </a:t>
            </a:r>
            <a:r>
              <a:rPr sz="2400" spc="-5" dirty="0">
                <a:latin typeface="Tahoma" panose="020B0604030504040204" pitchFamily="34" charset="0"/>
                <a:ea typeface="Tahoma" panose="020B0604030504040204" pitchFamily="34" charset="0"/>
                <a:cs typeface="Tahoma" panose="020B0604030504040204" pitchFamily="34" charset="0"/>
              </a:rPr>
              <a:t>formales, pero </a:t>
            </a:r>
            <a:r>
              <a:rPr sz="2400" dirty="0">
                <a:latin typeface="Tahoma" panose="020B0604030504040204" pitchFamily="34" charset="0"/>
                <a:ea typeface="Tahoma" panose="020B0604030504040204" pitchFamily="34" charset="0"/>
                <a:cs typeface="Tahoma" panose="020B0604030504040204" pitchFamily="34" charset="0"/>
              </a:rPr>
              <a:t>esta  </a:t>
            </a:r>
            <a:r>
              <a:rPr sz="2400" spc="-5" dirty="0">
                <a:latin typeface="Tahoma" panose="020B0604030504040204" pitchFamily="34" charset="0"/>
                <a:ea typeface="Tahoma" panose="020B0604030504040204" pitchFamily="34" charset="0"/>
                <a:cs typeface="Tahoma" panose="020B0604030504040204" pitchFamily="34" charset="0"/>
              </a:rPr>
              <a:t>acción no puede otorgarle una posición de</a:t>
            </a:r>
            <a:r>
              <a:rPr sz="2400" spc="10" dirty="0">
                <a:latin typeface="Tahoma" panose="020B0604030504040204" pitchFamily="34" charset="0"/>
                <a:ea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cs typeface="Tahoma" panose="020B0604030504040204" pitchFamily="34" charset="0"/>
              </a:rPr>
              <a:t>privilegio</a:t>
            </a:r>
          </a:p>
          <a:p>
            <a:pPr marL="355600" marR="52705" indent="-342900" algn="just">
              <a:lnSpc>
                <a:spcPts val="2640"/>
              </a:lnSpc>
              <a:spcBef>
                <a:spcPts val="1015"/>
              </a:spcBef>
              <a:buFont typeface="Arial" panose="020B0604020202020204" pitchFamily="34" charset="0"/>
              <a:buChar char="•"/>
              <a:tabLst>
                <a:tab pos="232410" algn="l"/>
              </a:tabLst>
            </a:pPr>
            <a:r>
              <a:rPr sz="2400" spc="-5" dirty="0">
                <a:latin typeface="Tahoma" panose="020B0604030504040204" pitchFamily="34" charset="0"/>
                <a:ea typeface="Tahoma" panose="020B0604030504040204" pitchFamily="34" charset="0"/>
                <a:cs typeface="Tahoma" panose="020B0604030504040204" pitchFamily="34" charset="0"/>
              </a:rPr>
              <a:t>Se recomienda designar comisiones evaluadoras aún </a:t>
            </a:r>
            <a:r>
              <a:rPr sz="2400" dirty="0">
                <a:latin typeface="Tahoma" panose="020B0604030504040204" pitchFamily="34" charset="0"/>
                <a:ea typeface="Tahoma" panose="020B0604030504040204" pitchFamily="34" charset="0"/>
                <a:cs typeface="Tahoma" panose="020B0604030504040204" pitchFamily="34" charset="0"/>
              </a:rPr>
              <a:t>en </a:t>
            </a:r>
            <a:r>
              <a:rPr sz="2400" spc="-5" dirty="0">
                <a:latin typeface="Tahoma" panose="020B0604030504040204" pitchFamily="34" charset="0"/>
                <a:ea typeface="Tahoma" panose="020B0604030504040204" pitchFamily="34" charset="0"/>
                <a:cs typeface="Tahoma" panose="020B0604030504040204" pitchFamily="34" charset="0"/>
              </a:rPr>
              <a:t>aquellos  casos </a:t>
            </a:r>
            <a:r>
              <a:rPr sz="2400" dirty="0">
                <a:latin typeface="Tahoma" panose="020B0604030504040204" pitchFamily="34" charset="0"/>
                <a:ea typeface="Tahoma" panose="020B0604030504040204" pitchFamily="34" charset="0"/>
                <a:cs typeface="Tahoma" panose="020B0604030504040204" pitchFamily="34" charset="0"/>
              </a:rPr>
              <a:t>en </a:t>
            </a:r>
            <a:r>
              <a:rPr sz="2400" spc="-5" dirty="0">
                <a:latin typeface="Tahoma" panose="020B0604030504040204" pitchFamily="34" charset="0"/>
                <a:ea typeface="Tahoma" panose="020B0604030504040204" pitchFamily="34" charset="0"/>
                <a:cs typeface="Tahoma" panose="020B0604030504040204" pitchFamily="34" charset="0"/>
              </a:rPr>
              <a:t>que </a:t>
            </a:r>
            <a:r>
              <a:rPr sz="2400" dirty="0">
                <a:latin typeface="Tahoma" panose="020B0604030504040204" pitchFamily="34" charset="0"/>
                <a:ea typeface="Tahoma" panose="020B0604030504040204" pitchFamily="34" charset="0"/>
                <a:cs typeface="Tahoma" panose="020B0604030504040204" pitchFamily="34" charset="0"/>
              </a:rPr>
              <a:t>la </a:t>
            </a:r>
            <a:r>
              <a:rPr sz="2400" spc="-5" dirty="0">
                <a:latin typeface="Tahoma" panose="020B0604030504040204" pitchFamily="34" charset="0"/>
                <a:ea typeface="Tahoma" panose="020B0604030504040204" pitchFamily="34" charset="0"/>
                <a:cs typeface="Tahoma" panose="020B0604030504040204" pitchFamily="34" charset="0"/>
              </a:rPr>
              <a:t>normativa no </a:t>
            </a:r>
            <a:r>
              <a:rPr sz="2400" dirty="0">
                <a:latin typeface="Tahoma" panose="020B0604030504040204" pitchFamily="34" charset="0"/>
                <a:ea typeface="Tahoma" panose="020B0604030504040204" pitchFamily="34" charset="0"/>
                <a:cs typeface="Tahoma" panose="020B0604030504040204" pitchFamily="34" charset="0"/>
              </a:rPr>
              <a:t>lo</a:t>
            </a:r>
            <a:r>
              <a:rPr sz="2400" spc="-50" dirty="0">
                <a:latin typeface="Tahoma" panose="020B0604030504040204" pitchFamily="34" charset="0"/>
                <a:ea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cs typeface="Tahoma" panose="020B0604030504040204" pitchFamily="34" charset="0"/>
              </a:rPr>
              <a:t>exija.</a:t>
            </a:r>
          </a:p>
        </p:txBody>
      </p:sp>
      <p:sp>
        <p:nvSpPr>
          <p:cNvPr id="4" name="object 4"/>
          <p:cNvSpPr txBox="1">
            <a:spLocks noGrp="1"/>
          </p:cNvSpPr>
          <p:nvPr>
            <p:ph type="title"/>
          </p:nvPr>
        </p:nvSpPr>
        <p:spPr>
          <a:xfrm>
            <a:off x="2732746" y="609600"/>
            <a:ext cx="3676650" cy="504825"/>
          </a:xfrm>
          <a:prstGeom prst="rect">
            <a:avLst/>
          </a:prstGeom>
        </p:spPr>
        <p:txBody>
          <a:bodyPr vert="horz" wrap="square" lIns="0" tIns="0" rIns="0" bIns="0" rtlCol="0">
            <a:spAutoFit/>
          </a:bodyPr>
          <a:lstStyle/>
          <a:p>
            <a:pPr marL="12700">
              <a:lnSpc>
                <a:spcPct val="100000"/>
              </a:lnSpc>
            </a:pPr>
            <a:r>
              <a:rPr sz="3200" spc="-70" dirty="0">
                <a:latin typeface="Tahoma" panose="020B0604030504040204" pitchFamily="34" charset="0"/>
                <a:ea typeface="Tahoma" panose="020B0604030504040204" pitchFamily="34" charset="0"/>
                <a:cs typeface="Tahoma" panose="020B0604030504040204" pitchFamily="34" charset="0"/>
              </a:rPr>
              <a:t>R</a:t>
            </a:r>
            <a:r>
              <a:rPr sz="3200" spc="-5" dirty="0">
                <a:latin typeface="Tahoma" panose="020B0604030504040204" pitchFamily="34" charset="0"/>
                <a:ea typeface="Tahoma" panose="020B0604030504040204" pitchFamily="34" charset="0"/>
                <a:cs typeface="Tahoma" panose="020B0604030504040204" pitchFamily="34" charset="0"/>
              </a:rPr>
              <a:t>e</a:t>
            </a:r>
            <a:r>
              <a:rPr sz="3200" dirty="0">
                <a:latin typeface="Tahoma" panose="020B0604030504040204" pitchFamily="34" charset="0"/>
                <a:ea typeface="Tahoma" panose="020B0604030504040204" pitchFamily="34" charset="0"/>
                <a:cs typeface="Tahoma" panose="020B0604030504040204" pitchFamily="34" charset="0"/>
              </a:rPr>
              <a:t>com</a:t>
            </a:r>
            <a:r>
              <a:rPr sz="3200" spc="-5" dirty="0">
                <a:latin typeface="Tahoma" panose="020B0604030504040204" pitchFamily="34" charset="0"/>
                <a:ea typeface="Tahoma" panose="020B0604030504040204" pitchFamily="34" charset="0"/>
                <a:cs typeface="Tahoma" panose="020B0604030504040204" pitchFamily="34" charset="0"/>
              </a:rPr>
              <a:t>e</a:t>
            </a:r>
            <a:r>
              <a:rPr sz="3200" dirty="0">
                <a:latin typeface="Tahoma" panose="020B0604030504040204" pitchFamily="34" charset="0"/>
                <a:ea typeface="Tahoma" panose="020B0604030504040204" pitchFamily="34" charset="0"/>
                <a:cs typeface="Tahoma" panose="020B0604030504040204" pitchFamily="34" charset="0"/>
              </a:rPr>
              <a:t>n</a:t>
            </a:r>
            <a:r>
              <a:rPr sz="3200" spc="-5" dirty="0">
                <a:latin typeface="Tahoma" panose="020B0604030504040204" pitchFamily="34" charset="0"/>
                <a:ea typeface="Tahoma" panose="020B0604030504040204" pitchFamily="34" charset="0"/>
                <a:cs typeface="Tahoma" panose="020B0604030504040204" pitchFamily="34" charset="0"/>
              </a:rPr>
              <a:t>da</a:t>
            </a:r>
            <a:r>
              <a:rPr sz="3200" dirty="0">
                <a:latin typeface="Tahoma" panose="020B0604030504040204" pitchFamily="34" charset="0"/>
                <a:ea typeface="Tahoma" panose="020B0604030504040204" pitchFamily="34" charset="0"/>
                <a:cs typeface="Tahoma" panose="020B0604030504040204" pitchFamily="34" charset="0"/>
              </a:rPr>
              <a:t>c</a:t>
            </a:r>
            <a:r>
              <a:rPr sz="3200" spc="-5" dirty="0">
                <a:latin typeface="Tahoma" panose="020B0604030504040204" pitchFamily="34" charset="0"/>
                <a:ea typeface="Tahoma" panose="020B0604030504040204" pitchFamily="34" charset="0"/>
                <a:cs typeface="Tahoma" panose="020B0604030504040204" pitchFamily="34" charset="0"/>
              </a:rPr>
              <a:t>i</a:t>
            </a:r>
            <a:r>
              <a:rPr sz="3200" dirty="0">
                <a:latin typeface="Tahoma" panose="020B0604030504040204" pitchFamily="34" charset="0"/>
                <a:ea typeface="Tahoma" panose="020B0604030504040204" pitchFamily="34" charset="0"/>
                <a:cs typeface="Tahoma" panose="020B0604030504040204" pitchFamily="34" charset="0"/>
              </a:rPr>
              <a:t>ones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8575" y="1828800"/>
            <a:ext cx="8039100" cy="4098558"/>
          </a:xfrm>
          <a:prstGeom prst="rect">
            <a:avLst/>
          </a:prstGeom>
        </p:spPr>
        <p:txBody>
          <a:bodyPr vert="horz" wrap="square" lIns="0" tIns="0" rIns="0" bIns="0" rtlCol="0">
            <a:spAutoFit/>
          </a:bodyPr>
          <a:lstStyle/>
          <a:p>
            <a:pPr marL="12700" algn="just">
              <a:lnSpc>
                <a:spcPct val="100000"/>
              </a:lnSpc>
            </a:pPr>
            <a:r>
              <a:rPr sz="2400" spc="-5" dirty="0">
                <a:latin typeface="Tahoma" panose="020B0604030504040204" pitchFamily="34" charset="0"/>
                <a:ea typeface="Tahoma" panose="020B0604030504040204" pitchFamily="34" charset="0"/>
                <a:cs typeface="Tahoma" panose="020B0604030504040204" pitchFamily="34" charset="0"/>
              </a:rPr>
              <a:t>Adjudicación</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pPr>
            <a:endParaRPr sz="2400" dirty="0">
              <a:latin typeface="Tahoma" panose="020B0604030504040204" pitchFamily="34" charset="0"/>
              <a:ea typeface="Tahoma" panose="020B0604030504040204" pitchFamily="34" charset="0"/>
              <a:cs typeface="Tahoma" panose="020B0604030504040204" pitchFamily="34" charset="0"/>
            </a:endParaRPr>
          </a:p>
          <a:p>
            <a:pPr marL="355600" marR="166370" indent="-342900" algn="just">
              <a:lnSpc>
                <a:spcPts val="2640"/>
              </a:lnSpc>
              <a:spcBef>
                <a:spcPts val="1964"/>
              </a:spcBef>
              <a:buFont typeface="Arial" panose="020B0604020202020204" pitchFamily="34" charset="0"/>
              <a:buChar char="•"/>
              <a:tabLst>
                <a:tab pos="232410" algn="l"/>
              </a:tabLst>
            </a:pPr>
            <a:r>
              <a:rPr sz="2400" spc="-5" dirty="0">
                <a:latin typeface="Tahoma" panose="020B0604030504040204" pitchFamily="34" charset="0"/>
                <a:ea typeface="Tahoma" panose="020B0604030504040204" pitchFamily="34" charset="0"/>
                <a:cs typeface="Tahoma" panose="020B0604030504040204" pitchFamily="34" charset="0"/>
              </a:rPr>
              <a:t>Efectuar </a:t>
            </a:r>
            <a:r>
              <a:rPr sz="2400" dirty="0">
                <a:latin typeface="Tahoma" panose="020B0604030504040204" pitchFamily="34" charset="0"/>
                <a:ea typeface="Tahoma" panose="020B0604030504040204" pitchFamily="34" charset="0"/>
                <a:cs typeface="Tahoma" panose="020B0604030504040204" pitchFamily="34" charset="0"/>
              </a:rPr>
              <a:t>la </a:t>
            </a:r>
            <a:r>
              <a:rPr sz="2400" spc="-5" dirty="0">
                <a:latin typeface="Tahoma" panose="020B0604030504040204" pitchFamily="34" charset="0"/>
                <a:ea typeface="Tahoma" panose="020B0604030504040204" pitchFamily="34" charset="0"/>
                <a:cs typeface="Tahoma" panose="020B0604030504040204" pitchFamily="34" charset="0"/>
              </a:rPr>
              <a:t>adjudicación </a:t>
            </a:r>
            <a:r>
              <a:rPr sz="2400" dirty="0">
                <a:latin typeface="Tahoma" panose="020B0604030504040204" pitchFamily="34" charset="0"/>
                <a:ea typeface="Tahoma" panose="020B0604030504040204" pitchFamily="34" charset="0"/>
                <a:cs typeface="Tahoma" panose="020B0604030504040204" pitchFamily="34" charset="0"/>
              </a:rPr>
              <a:t>en el </a:t>
            </a:r>
            <a:r>
              <a:rPr sz="2400" spc="-5" dirty="0">
                <a:latin typeface="Tahoma" panose="020B0604030504040204" pitchFamily="34" charset="0"/>
                <a:ea typeface="Tahoma" panose="020B0604030504040204" pitchFamily="34" charset="0"/>
                <a:cs typeface="Tahoma" panose="020B0604030504040204" pitchFamily="34" charset="0"/>
              </a:rPr>
              <a:t>plazo establecido </a:t>
            </a:r>
            <a:r>
              <a:rPr sz="2400" dirty="0">
                <a:latin typeface="Tahoma" panose="020B0604030504040204" pitchFamily="34" charset="0"/>
                <a:ea typeface="Tahoma" panose="020B0604030504040204" pitchFamily="34" charset="0"/>
                <a:cs typeface="Tahoma" panose="020B0604030504040204" pitchFamily="34" charset="0"/>
              </a:rPr>
              <a:t>en </a:t>
            </a:r>
            <a:r>
              <a:rPr sz="2400" spc="-5" dirty="0">
                <a:latin typeface="Tahoma" panose="020B0604030504040204" pitchFamily="34" charset="0"/>
                <a:ea typeface="Tahoma" panose="020B0604030504040204" pitchFamily="34" charset="0"/>
                <a:cs typeface="Tahoma" panose="020B0604030504040204" pitchFamily="34" charset="0"/>
              </a:rPr>
              <a:t>las bases  de</a:t>
            </a:r>
            <a:r>
              <a:rPr sz="2400" spc="-95" dirty="0">
                <a:latin typeface="Tahoma" panose="020B0604030504040204" pitchFamily="34" charset="0"/>
                <a:ea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cs typeface="Tahoma" panose="020B0604030504040204" pitchFamily="34" charset="0"/>
              </a:rPr>
              <a:t>licitación</a:t>
            </a:r>
            <a:r>
              <a:rPr lang="es-ES" sz="2400" dirty="0">
                <a:latin typeface="Tahoma" panose="020B0604030504040204" pitchFamily="34" charset="0"/>
                <a:ea typeface="Tahoma" panose="020B0604030504040204" pitchFamily="34" charset="0"/>
                <a:cs typeface="Tahoma" panose="020B0604030504040204" pitchFamily="34" charset="0"/>
              </a:rPr>
              <a:t>.</a:t>
            </a:r>
          </a:p>
          <a:p>
            <a:pPr marL="355600" marR="166370" indent="-342900" algn="just">
              <a:lnSpc>
                <a:spcPts val="2640"/>
              </a:lnSpc>
              <a:spcBef>
                <a:spcPts val="1964"/>
              </a:spcBef>
              <a:buFont typeface="Arial" panose="020B0604020202020204" pitchFamily="34" charset="0"/>
              <a:buChar char="•"/>
              <a:tabLst>
                <a:tab pos="232410" algn="l"/>
              </a:tabLst>
            </a:pPr>
            <a:r>
              <a:rPr sz="2400" dirty="0">
                <a:latin typeface="Tahoma" panose="020B0604030504040204" pitchFamily="34" charset="0"/>
                <a:ea typeface="Tahoma" panose="020B0604030504040204" pitchFamily="34" charset="0"/>
                <a:cs typeface="Tahoma" panose="020B0604030504040204" pitchFamily="34" charset="0"/>
              </a:rPr>
              <a:t>Emitir y </a:t>
            </a:r>
            <a:r>
              <a:rPr sz="2400" spc="-5" dirty="0">
                <a:latin typeface="Tahoma" panose="020B0604030504040204" pitchFamily="34" charset="0"/>
                <a:ea typeface="Tahoma" panose="020B0604030504040204" pitchFamily="34" charset="0"/>
                <a:cs typeface="Tahoma" panose="020B0604030504040204" pitchFamily="34" charset="0"/>
              </a:rPr>
              <a:t>publicar </a:t>
            </a:r>
            <a:r>
              <a:rPr sz="2400" dirty="0">
                <a:latin typeface="Tahoma" panose="020B0604030504040204" pitchFamily="34" charset="0"/>
                <a:ea typeface="Tahoma" panose="020B0604030504040204" pitchFamily="34" charset="0"/>
                <a:cs typeface="Tahoma" panose="020B0604030504040204" pitchFamily="34" charset="0"/>
              </a:rPr>
              <a:t>la </a:t>
            </a:r>
            <a:r>
              <a:rPr sz="2400" spc="-5" dirty="0">
                <a:latin typeface="Tahoma" panose="020B0604030504040204" pitchFamily="34" charset="0"/>
                <a:ea typeface="Tahoma" panose="020B0604030504040204" pitchFamily="34" charset="0"/>
                <a:cs typeface="Tahoma" panose="020B0604030504040204" pitchFamily="34" charset="0"/>
              </a:rPr>
              <a:t>resolución que adjudica, junto al </a:t>
            </a:r>
            <a:r>
              <a:rPr sz="2400" dirty="0">
                <a:latin typeface="Tahoma" panose="020B0604030504040204" pitchFamily="34" charset="0"/>
                <a:ea typeface="Tahoma" panose="020B0604030504040204" pitchFamily="34" charset="0"/>
                <a:cs typeface="Tahoma" panose="020B0604030504040204" pitchFamily="34" charset="0"/>
              </a:rPr>
              <a:t>informe  </a:t>
            </a:r>
            <a:r>
              <a:rPr sz="2400" spc="-5" dirty="0">
                <a:latin typeface="Tahoma" panose="020B0604030504040204" pitchFamily="34" charset="0"/>
                <a:ea typeface="Tahoma" panose="020B0604030504040204" pitchFamily="34" charset="0"/>
                <a:cs typeface="Tahoma" panose="020B0604030504040204" pitchFamily="34" charset="0"/>
              </a:rPr>
              <a:t>de </a:t>
            </a:r>
            <a:r>
              <a:rPr sz="2400" dirty="0">
                <a:latin typeface="Tahoma" panose="020B0604030504040204" pitchFamily="34" charset="0"/>
                <a:ea typeface="Tahoma" panose="020B0604030504040204" pitchFamily="34" charset="0"/>
                <a:cs typeface="Tahoma" panose="020B0604030504040204" pitchFamily="34" charset="0"/>
              </a:rPr>
              <a:t>la </a:t>
            </a:r>
            <a:r>
              <a:rPr sz="2400" dirty="0" err="1">
                <a:latin typeface="Tahoma" panose="020B0604030504040204" pitchFamily="34" charset="0"/>
                <a:ea typeface="Tahoma" panose="020B0604030504040204" pitchFamily="34" charset="0"/>
                <a:cs typeface="Tahoma" panose="020B0604030504040204" pitchFamily="34" charset="0"/>
              </a:rPr>
              <a:t>comisión</a:t>
            </a:r>
            <a:r>
              <a:rPr sz="2400" spc="-95" dirty="0">
                <a:latin typeface="Tahoma" panose="020B0604030504040204" pitchFamily="34" charset="0"/>
                <a:ea typeface="Tahoma" panose="020B0604030504040204" pitchFamily="34" charset="0"/>
                <a:cs typeface="Tahoma" panose="020B0604030504040204" pitchFamily="34" charset="0"/>
              </a:rPr>
              <a:t> </a:t>
            </a:r>
            <a:r>
              <a:rPr sz="2400" spc="-5" dirty="0" err="1">
                <a:latin typeface="Tahoma" panose="020B0604030504040204" pitchFamily="34" charset="0"/>
                <a:ea typeface="Tahoma" panose="020B0604030504040204" pitchFamily="34" charset="0"/>
                <a:cs typeface="Tahoma" panose="020B0604030504040204" pitchFamily="34" charset="0"/>
              </a:rPr>
              <a:t>evaluadora</a:t>
            </a:r>
            <a:r>
              <a:rPr sz="2400" spc="-5" dirty="0">
                <a:latin typeface="Tahoma" panose="020B0604030504040204" pitchFamily="34" charset="0"/>
                <a:ea typeface="Tahoma" panose="020B0604030504040204" pitchFamily="34" charset="0"/>
                <a:cs typeface="Tahoma" panose="020B0604030504040204" pitchFamily="34" charset="0"/>
              </a:rPr>
              <a:t>.</a:t>
            </a:r>
            <a:endParaRPr lang="es-ES" sz="2400" dirty="0">
              <a:latin typeface="Tahoma" panose="020B0604030504040204" pitchFamily="34" charset="0"/>
              <a:ea typeface="Tahoma" panose="020B0604030504040204" pitchFamily="34" charset="0"/>
              <a:cs typeface="Tahoma" panose="020B0604030504040204" pitchFamily="34" charset="0"/>
            </a:endParaRPr>
          </a:p>
          <a:p>
            <a:pPr marL="355600" marR="166370" indent="-342900" algn="just">
              <a:lnSpc>
                <a:spcPts val="2640"/>
              </a:lnSpc>
              <a:spcBef>
                <a:spcPts val="1964"/>
              </a:spcBef>
              <a:buFont typeface="Arial" panose="020B0604020202020204" pitchFamily="34" charset="0"/>
              <a:buChar char="•"/>
              <a:tabLst>
                <a:tab pos="232410" algn="l"/>
              </a:tabLst>
            </a:pPr>
            <a:r>
              <a:rPr sz="2400" spc="-5" dirty="0" err="1">
                <a:latin typeface="Tahoma" panose="020B0604030504040204" pitchFamily="34" charset="0"/>
                <a:ea typeface="Tahoma" panose="020B0604030504040204" pitchFamily="34" charset="0"/>
                <a:cs typeface="Tahoma" panose="020B0604030504040204" pitchFamily="34" charset="0"/>
              </a:rPr>
              <a:t>Informar</a:t>
            </a:r>
            <a:r>
              <a:rPr sz="2400" spc="-5" dirty="0">
                <a:latin typeface="Tahoma" panose="020B0604030504040204" pitchFamily="34" charset="0"/>
                <a:ea typeface="Tahoma" panose="020B0604030504040204" pitchFamily="34" charset="0"/>
                <a:cs typeface="Tahoma" panose="020B0604030504040204" pitchFamily="34" charset="0"/>
              </a:rPr>
              <a:t> las circunstancias de hecho </a:t>
            </a:r>
            <a:r>
              <a:rPr sz="2400" dirty="0">
                <a:latin typeface="Tahoma" panose="020B0604030504040204" pitchFamily="34" charset="0"/>
                <a:ea typeface="Tahoma" panose="020B0604030504040204" pitchFamily="34" charset="0"/>
                <a:cs typeface="Tahoma" panose="020B0604030504040204" pitchFamily="34" charset="0"/>
              </a:rPr>
              <a:t>y </a:t>
            </a:r>
            <a:r>
              <a:rPr sz="2400" spc="-5" dirty="0">
                <a:latin typeface="Tahoma" panose="020B0604030504040204" pitchFamily="34" charset="0"/>
                <a:ea typeface="Tahoma" panose="020B0604030504040204" pitchFamily="34" charset="0"/>
                <a:cs typeface="Tahoma" panose="020B0604030504040204" pitchFamily="34" charset="0"/>
              </a:rPr>
              <a:t>derecho que </a:t>
            </a:r>
            <a:r>
              <a:rPr sz="2400" dirty="0">
                <a:latin typeface="Tahoma" panose="020B0604030504040204" pitchFamily="34" charset="0"/>
                <a:ea typeface="Tahoma" panose="020B0604030504040204" pitchFamily="34" charset="0"/>
                <a:cs typeface="Tahoma" panose="020B0604030504040204" pitchFamily="34" charset="0"/>
              </a:rPr>
              <a:t>justifican  la </a:t>
            </a:r>
            <a:r>
              <a:rPr sz="2400" spc="-5" dirty="0">
                <a:latin typeface="Tahoma" panose="020B0604030504040204" pitchFamily="34" charset="0"/>
                <a:ea typeface="Tahoma" panose="020B0604030504040204" pitchFamily="34" charset="0"/>
                <a:cs typeface="Tahoma" panose="020B0604030504040204" pitchFamily="34" charset="0"/>
              </a:rPr>
              <a:t>inadmisibilidad de una </a:t>
            </a:r>
            <a:r>
              <a:rPr sz="2400" dirty="0">
                <a:latin typeface="Tahoma" panose="020B0604030504040204" pitchFamily="34" charset="0"/>
                <a:ea typeface="Tahoma" panose="020B0604030504040204" pitchFamily="34" charset="0"/>
                <a:cs typeface="Tahoma" panose="020B0604030504040204" pitchFamily="34" charset="0"/>
              </a:rPr>
              <a:t>o </a:t>
            </a:r>
            <a:r>
              <a:rPr sz="2400" spc="-5" dirty="0" err="1">
                <a:latin typeface="Tahoma" panose="020B0604030504040204" pitchFamily="34" charset="0"/>
                <a:ea typeface="Tahoma" panose="020B0604030504040204" pitchFamily="34" charset="0"/>
                <a:cs typeface="Tahoma" panose="020B0604030504040204" pitchFamily="34" charset="0"/>
              </a:rPr>
              <a:t>más</a:t>
            </a:r>
            <a:r>
              <a:rPr sz="2400" dirty="0">
                <a:latin typeface="Tahoma" panose="020B0604030504040204" pitchFamily="34" charset="0"/>
                <a:ea typeface="Tahoma" panose="020B0604030504040204" pitchFamily="34" charset="0"/>
                <a:cs typeface="Tahoma" panose="020B0604030504040204" pitchFamily="34" charset="0"/>
              </a:rPr>
              <a:t> </a:t>
            </a:r>
            <a:r>
              <a:rPr sz="2400" spc="-5" dirty="0" err="1">
                <a:latin typeface="Tahoma" panose="020B0604030504040204" pitchFamily="34" charset="0"/>
                <a:ea typeface="Tahoma" panose="020B0604030504040204" pitchFamily="34" charset="0"/>
                <a:cs typeface="Tahoma" panose="020B0604030504040204" pitchFamily="34" charset="0"/>
              </a:rPr>
              <a:t>ofertas</a:t>
            </a:r>
            <a:endParaRPr lang="es-ES" sz="2400" dirty="0">
              <a:latin typeface="Tahoma" panose="020B0604030504040204" pitchFamily="34" charset="0"/>
              <a:ea typeface="Tahoma" panose="020B0604030504040204" pitchFamily="34" charset="0"/>
              <a:cs typeface="Tahoma" panose="020B0604030504040204" pitchFamily="34" charset="0"/>
            </a:endParaRPr>
          </a:p>
          <a:p>
            <a:pPr marL="355600" marR="166370" indent="-342900" algn="just">
              <a:lnSpc>
                <a:spcPts val="2640"/>
              </a:lnSpc>
              <a:spcBef>
                <a:spcPts val="1964"/>
              </a:spcBef>
              <a:buFont typeface="Arial" panose="020B0604020202020204" pitchFamily="34" charset="0"/>
              <a:buChar char="•"/>
              <a:tabLst>
                <a:tab pos="232410" algn="l"/>
              </a:tabLst>
            </a:pPr>
            <a:r>
              <a:rPr sz="2400" dirty="0" err="1">
                <a:latin typeface="Tahoma" panose="020B0604030504040204" pitchFamily="34" charset="0"/>
                <a:ea typeface="Tahoma" panose="020B0604030504040204" pitchFamily="34" charset="0"/>
                <a:cs typeface="Tahoma" panose="020B0604030504040204" pitchFamily="34" charset="0"/>
              </a:rPr>
              <a:t>Deber</a:t>
            </a:r>
            <a:r>
              <a:rPr sz="240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de abstención de </a:t>
            </a:r>
            <a:r>
              <a:rPr sz="2400" dirty="0">
                <a:latin typeface="Tahoma" panose="020B0604030504040204" pitchFamily="34" charset="0"/>
                <a:ea typeface="Tahoma" panose="020B0604030504040204" pitchFamily="34" charset="0"/>
                <a:cs typeface="Tahoma" panose="020B0604030504040204" pitchFamily="34" charset="0"/>
              </a:rPr>
              <a:t>la </a:t>
            </a:r>
            <a:r>
              <a:rPr sz="2400" spc="-5" dirty="0">
                <a:latin typeface="Tahoma" panose="020B0604030504040204" pitchFamily="34" charset="0"/>
                <a:ea typeface="Tahoma" panose="020B0604030504040204" pitchFamily="34" charset="0"/>
                <a:cs typeface="Tahoma" panose="020B0604030504040204" pitchFamily="34" charset="0"/>
              </a:rPr>
              <a:t>autoridad que</a:t>
            </a:r>
            <a:r>
              <a:rPr sz="2400" spc="-1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adjudica.</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a:spLocks noGrp="1"/>
          </p:cNvSpPr>
          <p:nvPr>
            <p:ph type="title"/>
          </p:nvPr>
        </p:nvSpPr>
        <p:spPr>
          <a:xfrm>
            <a:off x="2639800" y="807884"/>
            <a:ext cx="3676650" cy="504825"/>
          </a:xfrm>
          <a:prstGeom prst="rect">
            <a:avLst/>
          </a:prstGeom>
        </p:spPr>
        <p:txBody>
          <a:bodyPr vert="horz" wrap="square" lIns="0" tIns="0" rIns="0" bIns="0" rtlCol="0">
            <a:spAutoFit/>
          </a:bodyPr>
          <a:lstStyle/>
          <a:p>
            <a:pPr marL="12700" algn="just">
              <a:lnSpc>
                <a:spcPct val="100000"/>
              </a:lnSpc>
            </a:pPr>
            <a:r>
              <a:rPr sz="3200" spc="-70" dirty="0">
                <a:latin typeface="Tahoma" panose="020B0604030504040204" pitchFamily="34" charset="0"/>
                <a:ea typeface="Tahoma" panose="020B0604030504040204" pitchFamily="34" charset="0"/>
                <a:cs typeface="Tahoma" panose="020B0604030504040204" pitchFamily="34" charset="0"/>
              </a:rPr>
              <a:t>R</a:t>
            </a:r>
            <a:r>
              <a:rPr sz="3200" spc="-5" dirty="0">
                <a:latin typeface="Tahoma" panose="020B0604030504040204" pitchFamily="34" charset="0"/>
                <a:ea typeface="Tahoma" panose="020B0604030504040204" pitchFamily="34" charset="0"/>
                <a:cs typeface="Tahoma" panose="020B0604030504040204" pitchFamily="34" charset="0"/>
              </a:rPr>
              <a:t>e</a:t>
            </a:r>
            <a:r>
              <a:rPr sz="3200" dirty="0">
                <a:latin typeface="Tahoma" panose="020B0604030504040204" pitchFamily="34" charset="0"/>
                <a:ea typeface="Tahoma" panose="020B0604030504040204" pitchFamily="34" charset="0"/>
                <a:cs typeface="Tahoma" panose="020B0604030504040204" pitchFamily="34" charset="0"/>
              </a:rPr>
              <a:t>com</a:t>
            </a:r>
            <a:r>
              <a:rPr sz="3200" spc="-5" dirty="0">
                <a:latin typeface="Tahoma" panose="020B0604030504040204" pitchFamily="34" charset="0"/>
                <a:ea typeface="Tahoma" panose="020B0604030504040204" pitchFamily="34" charset="0"/>
                <a:cs typeface="Tahoma" panose="020B0604030504040204" pitchFamily="34" charset="0"/>
              </a:rPr>
              <a:t>e</a:t>
            </a:r>
            <a:r>
              <a:rPr sz="3200" dirty="0">
                <a:latin typeface="Tahoma" panose="020B0604030504040204" pitchFamily="34" charset="0"/>
                <a:ea typeface="Tahoma" panose="020B0604030504040204" pitchFamily="34" charset="0"/>
                <a:cs typeface="Tahoma" panose="020B0604030504040204" pitchFamily="34" charset="0"/>
              </a:rPr>
              <a:t>n</a:t>
            </a:r>
            <a:r>
              <a:rPr sz="3200" spc="-5" dirty="0">
                <a:latin typeface="Tahoma" panose="020B0604030504040204" pitchFamily="34" charset="0"/>
                <a:ea typeface="Tahoma" panose="020B0604030504040204" pitchFamily="34" charset="0"/>
                <a:cs typeface="Tahoma" panose="020B0604030504040204" pitchFamily="34" charset="0"/>
              </a:rPr>
              <a:t>da</a:t>
            </a:r>
            <a:r>
              <a:rPr sz="3200" dirty="0">
                <a:latin typeface="Tahoma" panose="020B0604030504040204" pitchFamily="34" charset="0"/>
                <a:ea typeface="Tahoma" panose="020B0604030504040204" pitchFamily="34" charset="0"/>
                <a:cs typeface="Tahoma" panose="020B0604030504040204" pitchFamily="34" charset="0"/>
              </a:rPr>
              <a:t>c</a:t>
            </a:r>
            <a:r>
              <a:rPr sz="3200" spc="-5" dirty="0">
                <a:latin typeface="Tahoma" panose="020B0604030504040204" pitchFamily="34" charset="0"/>
                <a:ea typeface="Tahoma" panose="020B0604030504040204" pitchFamily="34" charset="0"/>
                <a:cs typeface="Tahoma" panose="020B0604030504040204" pitchFamily="34" charset="0"/>
              </a:rPr>
              <a:t>i</a:t>
            </a:r>
            <a:r>
              <a:rPr sz="3200" dirty="0">
                <a:latin typeface="Tahoma" panose="020B0604030504040204" pitchFamily="34" charset="0"/>
                <a:ea typeface="Tahoma" panose="020B0604030504040204" pitchFamily="34" charset="0"/>
                <a:cs typeface="Tahoma" panose="020B0604030504040204" pitchFamily="34" charset="0"/>
              </a:rPr>
              <a:t>ones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35103" y="1447800"/>
            <a:ext cx="8378190" cy="4783361"/>
          </a:xfrm>
          <a:prstGeom prst="rect">
            <a:avLst/>
          </a:prstGeom>
        </p:spPr>
        <p:txBody>
          <a:bodyPr vert="horz" wrap="square" lIns="0" tIns="0" rIns="0" bIns="0" rtlCol="0">
            <a:spAutoFit/>
          </a:bodyPr>
          <a:lstStyle/>
          <a:p>
            <a:pPr marL="12700" algn="just">
              <a:lnSpc>
                <a:spcPct val="100000"/>
              </a:lnSpc>
            </a:pPr>
            <a:r>
              <a:rPr sz="2400" spc="-5" dirty="0">
                <a:latin typeface="Tahoma" panose="020B0604030504040204" pitchFamily="34" charset="0"/>
                <a:ea typeface="Tahoma" panose="020B0604030504040204" pitchFamily="34" charset="0"/>
                <a:cs typeface="Tahoma" panose="020B0604030504040204" pitchFamily="34" charset="0"/>
              </a:rPr>
              <a:t>Ejecución de</a:t>
            </a:r>
            <a:r>
              <a:rPr sz="2400" spc="-3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Contrato</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pPr>
            <a:endParaRPr sz="2400" dirty="0">
              <a:latin typeface="Tahoma" panose="020B0604030504040204" pitchFamily="34" charset="0"/>
              <a:ea typeface="Tahoma" panose="020B0604030504040204" pitchFamily="34" charset="0"/>
              <a:cs typeface="Tahoma" panose="020B0604030504040204" pitchFamily="34" charset="0"/>
            </a:endParaRPr>
          </a:p>
          <a:p>
            <a:pPr marL="355600" indent="-342900" algn="just">
              <a:lnSpc>
                <a:spcPct val="100000"/>
              </a:lnSpc>
              <a:spcBef>
                <a:spcPts val="1680"/>
              </a:spcBef>
              <a:buFont typeface="Arial" panose="020B0604020202020204" pitchFamily="34" charset="0"/>
              <a:buChar char="•"/>
              <a:tabLst>
                <a:tab pos="232410" algn="l"/>
              </a:tabLst>
            </a:pPr>
            <a:r>
              <a:rPr sz="2400" dirty="0">
                <a:latin typeface="Tahoma" panose="020B0604030504040204" pitchFamily="34" charset="0"/>
                <a:ea typeface="Tahoma" panose="020B0604030504040204" pitchFamily="34" charset="0"/>
                <a:cs typeface="Tahoma" panose="020B0604030504040204" pitchFamily="34" charset="0"/>
              </a:rPr>
              <a:t>Máxima </a:t>
            </a:r>
            <a:r>
              <a:rPr sz="2400" spc="-5" dirty="0">
                <a:latin typeface="Tahoma" panose="020B0604030504040204" pitchFamily="34" charset="0"/>
                <a:ea typeface="Tahoma" panose="020B0604030504040204" pitchFamily="34" charset="0"/>
                <a:cs typeface="Tahoma" panose="020B0604030504040204" pitchFamily="34" charset="0"/>
              </a:rPr>
              <a:t>transparencia </a:t>
            </a:r>
            <a:r>
              <a:rPr sz="2400" dirty="0">
                <a:latin typeface="Tahoma" panose="020B0604030504040204" pitchFamily="34" charset="0"/>
                <a:ea typeface="Tahoma" panose="020B0604030504040204" pitchFamily="34" charset="0"/>
                <a:cs typeface="Tahoma" panose="020B0604030504040204" pitchFamily="34" charset="0"/>
              </a:rPr>
              <a:t>en la </a:t>
            </a:r>
            <a:r>
              <a:rPr sz="2400" spc="-5" dirty="0">
                <a:latin typeface="Tahoma" panose="020B0604030504040204" pitchFamily="34" charset="0"/>
                <a:ea typeface="Tahoma" panose="020B0604030504040204" pitchFamily="34" charset="0"/>
                <a:cs typeface="Tahoma" panose="020B0604030504040204" pitchFamily="34" charset="0"/>
              </a:rPr>
              <a:t>etapa de</a:t>
            </a:r>
            <a:r>
              <a:rPr sz="2400" spc="-25"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ejecución.</a:t>
            </a:r>
            <a:endParaRPr lang="es-ES" sz="2400" dirty="0">
              <a:latin typeface="Tahoma" panose="020B0604030504040204" pitchFamily="34" charset="0"/>
              <a:ea typeface="Tahoma" panose="020B0604030504040204" pitchFamily="34" charset="0"/>
              <a:cs typeface="Tahoma" panose="020B0604030504040204" pitchFamily="34" charset="0"/>
            </a:endParaRPr>
          </a:p>
          <a:p>
            <a:pPr marL="355600" indent="-342900" algn="just">
              <a:lnSpc>
                <a:spcPct val="100000"/>
              </a:lnSpc>
              <a:spcBef>
                <a:spcPts val="1680"/>
              </a:spcBef>
              <a:buFont typeface="Arial" panose="020B0604020202020204" pitchFamily="34" charset="0"/>
              <a:buChar char="•"/>
              <a:tabLst>
                <a:tab pos="232410" algn="l"/>
              </a:tabLst>
            </a:pPr>
            <a:r>
              <a:rPr sz="2400" dirty="0">
                <a:latin typeface="Tahoma" panose="020B0604030504040204" pitchFamily="34" charset="0"/>
                <a:ea typeface="Tahoma" panose="020B0604030504040204" pitchFamily="34" charset="0"/>
                <a:cs typeface="Tahoma" panose="020B0604030504040204" pitchFamily="34" charset="0"/>
              </a:rPr>
              <a:t>No </a:t>
            </a:r>
            <a:r>
              <a:rPr sz="2400" spc="-5" dirty="0">
                <a:latin typeface="Tahoma" panose="020B0604030504040204" pitchFamily="34" charset="0"/>
                <a:ea typeface="Tahoma" panose="020B0604030504040204" pitchFamily="34" charset="0"/>
                <a:cs typeface="Tahoma" panose="020B0604030504040204" pitchFamily="34" charset="0"/>
              </a:rPr>
              <a:t>debe </a:t>
            </a:r>
            <a:r>
              <a:rPr sz="2400" dirty="0">
                <a:latin typeface="Tahoma" panose="020B0604030504040204" pitchFamily="34" charset="0"/>
                <a:ea typeface="Tahoma" panose="020B0604030504040204" pitchFamily="34" charset="0"/>
                <a:cs typeface="Tahoma" panose="020B0604030504040204" pitchFamily="34" charset="0"/>
              </a:rPr>
              <a:t>existir </a:t>
            </a:r>
            <a:r>
              <a:rPr sz="2400" spc="-5" dirty="0">
                <a:latin typeface="Tahoma" panose="020B0604030504040204" pitchFamily="34" charset="0"/>
                <a:ea typeface="Tahoma" panose="020B0604030504040204" pitchFamily="34" charset="0"/>
                <a:cs typeface="Tahoma" panose="020B0604030504040204" pitchFamily="34" charset="0"/>
              </a:rPr>
              <a:t>ningún </a:t>
            </a:r>
            <a:r>
              <a:rPr sz="2400" dirty="0">
                <a:latin typeface="Tahoma" panose="020B0604030504040204" pitchFamily="34" charset="0"/>
                <a:ea typeface="Tahoma" panose="020B0604030504040204" pitchFamily="34" charset="0"/>
                <a:cs typeface="Tahoma" panose="020B0604030504040204" pitchFamily="34" charset="0"/>
              </a:rPr>
              <a:t>tipo </a:t>
            </a:r>
            <a:r>
              <a:rPr sz="2400" spc="-5" dirty="0">
                <a:latin typeface="Tahoma" panose="020B0604030504040204" pitchFamily="34" charset="0"/>
                <a:ea typeface="Tahoma" panose="020B0604030504040204" pitchFamily="34" charset="0"/>
                <a:cs typeface="Tahoma" panose="020B0604030504040204" pitchFamily="34" charset="0"/>
              </a:rPr>
              <a:t>de conflicto de </a:t>
            </a:r>
            <a:r>
              <a:rPr sz="2400" dirty="0">
                <a:latin typeface="Tahoma" panose="020B0604030504040204" pitchFamily="34" charset="0"/>
                <a:ea typeface="Tahoma" panose="020B0604030504040204" pitchFamily="34" charset="0"/>
                <a:cs typeface="Tahoma" panose="020B0604030504040204" pitchFamily="34" charset="0"/>
              </a:rPr>
              <a:t>interés </a:t>
            </a:r>
            <a:r>
              <a:rPr sz="2400" spc="-5" dirty="0">
                <a:latin typeface="Tahoma" panose="020B0604030504040204" pitchFamily="34" charset="0"/>
                <a:ea typeface="Tahoma" panose="020B0604030504040204" pitchFamily="34" charset="0"/>
                <a:cs typeface="Tahoma" panose="020B0604030504040204" pitchFamily="34" charset="0"/>
              </a:rPr>
              <a:t>que afecte al  </a:t>
            </a:r>
            <a:r>
              <a:rPr sz="2400" dirty="0">
                <a:latin typeface="Tahoma" panose="020B0604030504040204" pitchFamily="34" charset="0"/>
                <a:ea typeface="Tahoma" panose="020B0604030504040204" pitchFamily="34" charset="0"/>
                <a:cs typeface="Tahoma" panose="020B0604030504040204" pitchFamily="34" charset="0"/>
              </a:rPr>
              <a:t>o los </a:t>
            </a:r>
            <a:r>
              <a:rPr sz="2400" spc="-5" dirty="0">
                <a:latin typeface="Tahoma" panose="020B0604030504040204" pitchFamily="34" charset="0"/>
                <a:ea typeface="Tahoma" panose="020B0604030504040204" pitchFamily="34" charset="0"/>
                <a:cs typeface="Tahoma" panose="020B0604030504040204" pitchFamily="34" charset="0"/>
              </a:rPr>
              <a:t>funcionarios responsables de </a:t>
            </a:r>
            <a:r>
              <a:rPr sz="2400" dirty="0">
                <a:latin typeface="Tahoma" panose="020B0604030504040204" pitchFamily="34" charset="0"/>
                <a:ea typeface="Tahoma" panose="020B0604030504040204" pitchFamily="34" charset="0"/>
                <a:cs typeface="Tahoma" panose="020B0604030504040204" pitchFamily="34" charset="0"/>
              </a:rPr>
              <a:t>la </a:t>
            </a:r>
            <a:r>
              <a:rPr sz="2400" spc="-5" dirty="0">
                <a:latin typeface="Tahoma" panose="020B0604030504040204" pitchFamily="34" charset="0"/>
                <a:ea typeface="Tahoma" panose="020B0604030504040204" pitchFamily="34" charset="0"/>
                <a:cs typeface="Tahoma" panose="020B0604030504040204" pitchFamily="34" charset="0"/>
              </a:rPr>
              <a:t>ejecución del</a:t>
            </a:r>
            <a:r>
              <a:rPr sz="2400" spc="30" dirty="0">
                <a:latin typeface="Tahoma" panose="020B0604030504040204" pitchFamily="34" charset="0"/>
                <a:ea typeface="Tahoma" panose="020B0604030504040204" pitchFamily="34" charset="0"/>
                <a:cs typeface="Tahoma" panose="020B0604030504040204" pitchFamily="34" charset="0"/>
              </a:rPr>
              <a:t> </a:t>
            </a:r>
            <a:r>
              <a:rPr sz="2400" spc="-5" dirty="0" err="1">
                <a:latin typeface="Tahoma" panose="020B0604030504040204" pitchFamily="34" charset="0"/>
                <a:ea typeface="Tahoma" panose="020B0604030504040204" pitchFamily="34" charset="0"/>
                <a:cs typeface="Tahoma" panose="020B0604030504040204" pitchFamily="34" charset="0"/>
              </a:rPr>
              <a:t>contrato</a:t>
            </a:r>
            <a:r>
              <a:rPr sz="2400" spc="-5" dirty="0">
                <a:latin typeface="Tahoma" panose="020B0604030504040204" pitchFamily="34" charset="0"/>
                <a:ea typeface="Tahoma" panose="020B0604030504040204" pitchFamily="34" charset="0"/>
                <a:cs typeface="Tahoma" panose="020B0604030504040204" pitchFamily="34" charset="0"/>
              </a:rPr>
              <a:t>.</a:t>
            </a:r>
            <a:endParaRPr lang="es-ES" sz="2400" dirty="0">
              <a:latin typeface="Tahoma" panose="020B0604030504040204" pitchFamily="34" charset="0"/>
              <a:ea typeface="Tahoma" panose="020B0604030504040204" pitchFamily="34" charset="0"/>
              <a:cs typeface="Tahoma" panose="020B0604030504040204" pitchFamily="34" charset="0"/>
            </a:endParaRPr>
          </a:p>
          <a:p>
            <a:pPr marL="355600" indent="-342900" algn="just">
              <a:lnSpc>
                <a:spcPct val="100000"/>
              </a:lnSpc>
              <a:spcBef>
                <a:spcPts val="1680"/>
              </a:spcBef>
              <a:buFont typeface="Arial" panose="020B0604020202020204" pitchFamily="34" charset="0"/>
              <a:buChar char="•"/>
              <a:tabLst>
                <a:tab pos="232410" algn="l"/>
              </a:tabLst>
            </a:pPr>
            <a:r>
              <a:rPr sz="2400" spc="-5" dirty="0">
                <a:latin typeface="Tahoma" panose="020B0604030504040204" pitchFamily="34" charset="0"/>
                <a:ea typeface="Tahoma" panose="020B0604030504040204" pitchFamily="34" charset="0"/>
                <a:cs typeface="Tahoma" panose="020B0604030504040204" pitchFamily="34" charset="0"/>
              </a:rPr>
              <a:t>En caso de efectuarse modificaciones, debe darse estricto  cumplimiento al principio de estricta </a:t>
            </a:r>
            <a:r>
              <a:rPr sz="2400" dirty="0">
                <a:latin typeface="Tahoma" panose="020B0604030504040204" pitchFamily="34" charset="0"/>
                <a:ea typeface="Tahoma" panose="020B0604030504040204" pitchFamily="34" charset="0"/>
                <a:cs typeface="Tahoma" panose="020B0604030504040204" pitchFamily="34" charset="0"/>
              </a:rPr>
              <a:t>sujeción </a:t>
            </a:r>
            <a:r>
              <a:rPr sz="2400" spc="-5" dirty="0">
                <a:latin typeface="Tahoma" panose="020B0604030504040204" pitchFamily="34" charset="0"/>
                <a:ea typeface="Tahoma" panose="020B0604030504040204" pitchFamily="34" charset="0"/>
                <a:cs typeface="Tahoma" panose="020B0604030504040204" pitchFamily="34" charset="0"/>
              </a:rPr>
              <a:t>de las</a:t>
            </a:r>
            <a:r>
              <a:rPr sz="2400" spc="3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bases.</a:t>
            </a:r>
            <a:endParaRPr lang="es-ES" sz="2400" spc="-5" dirty="0">
              <a:latin typeface="Tahoma" panose="020B0604030504040204" pitchFamily="34" charset="0"/>
              <a:ea typeface="Tahoma" panose="020B0604030504040204" pitchFamily="34" charset="0"/>
              <a:cs typeface="Tahoma" panose="020B0604030504040204" pitchFamily="34" charset="0"/>
            </a:endParaRPr>
          </a:p>
          <a:p>
            <a:pPr marL="355600" indent="-342900" algn="just">
              <a:lnSpc>
                <a:spcPct val="100000"/>
              </a:lnSpc>
              <a:spcBef>
                <a:spcPts val="1680"/>
              </a:spcBef>
              <a:buFont typeface="Arial" panose="020B0604020202020204" pitchFamily="34" charset="0"/>
              <a:buChar char="•"/>
              <a:tabLst>
                <a:tab pos="232410" algn="l"/>
              </a:tabLst>
            </a:pPr>
            <a:r>
              <a:rPr lang="es-ES" sz="2400" b="1" spc="-5" dirty="0">
                <a:latin typeface="Tahoma" panose="020B0604030504040204" pitchFamily="34" charset="0"/>
                <a:ea typeface="Tahoma" panose="020B0604030504040204" pitchFamily="34" charset="0"/>
                <a:cs typeface="Tahoma" panose="020B0604030504040204" pitchFamily="34" charset="0"/>
              </a:rPr>
              <a:t>E</a:t>
            </a:r>
            <a:r>
              <a:rPr sz="2400" b="1" spc="-5" dirty="0" err="1">
                <a:latin typeface="Tahoma" panose="020B0604030504040204" pitchFamily="34" charset="0"/>
                <a:ea typeface="Tahoma" panose="020B0604030504040204" pitchFamily="34" charset="0"/>
                <a:cs typeface="Tahoma" panose="020B0604030504040204" pitchFamily="34" charset="0"/>
              </a:rPr>
              <a:t>fectuar</a:t>
            </a:r>
            <a:r>
              <a:rPr sz="2400" b="1" spc="-5" dirty="0">
                <a:latin typeface="Tahoma" panose="020B0604030504040204" pitchFamily="34" charset="0"/>
                <a:ea typeface="Tahoma" panose="020B0604030504040204" pitchFamily="34" charset="0"/>
                <a:cs typeface="Tahoma" panose="020B0604030504040204" pitchFamily="34" charset="0"/>
              </a:rPr>
              <a:t> un constante </a:t>
            </a:r>
            <a:r>
              <a:rPr sz="2400" b="1" dirty="0">
                <a:latin typeface="Tahoma" panose="020B0604030504040204" pitchFamily="34" charset="0"/>
                <a:ea typeface="Tahoma" panose="020B0604030504040204" pitchFamily="34" charset="0"/>
                <a:cs typeface="Tahoma" panose="020B0604030504040204" pitchFamily="34" charset="0"/>
              </a:rPr>
              <a:t>monitoreo </a:t>
            </a:r>
            <a:r>
              <a:rPr sz="2400" b="1" spc="-5" dirty="0">
                <a:latin typeface="Tahoma" panose="020B0604030504040204" pitchFamily="34" charset="0"/>
                <a:ea typeface="Tahoma" panose="020B0604030504040204" pitchFamily="34" charset="0"/>
                <a:cs typeface="Tahoma" panose="020B0604030504040204" pitchFamily="34" charset="0"/>
              </a:rPr>
              <a:t>de </a:t>
            </a:r>
            <a:r>
              <a:rPr sz="2400" b="1" spc="-5" dirty="0" err="1">
                <a:latin typeface="Tahoma" panose="020B0604030504040204" pitchFamily="34" charset="0"/>
                <a:ea typeface="Tahoma" panose="020B0604030504040204" pitchFamily="34" charset="0"/>
                <a:cs typeface="Tahoma" panose="020B0604030504040204" pitchFamily="34" charset="0"/>
              </a:rPr>
              <a:t>sus</a:t>
            </a:r>
            <a:r>
              <a:rPr sz="2400" b="1" spc="-5" dirty="0">
                <a:latin typeface="Tahoma" panose="020B0604030504040204" pitchFamily="34" charset="0"/>
                <a:ea typeface="Tahoma" panose="020B0604030504040204" pitchFamily="34" charset="0"/>
                <a:cs typeface="Tahoma" panose="020B0604030504040204" pitchFamily="34" charset="0"/>
              </a:rPr>
              <a:t> </a:t>
            </a:r>
            <a:r>
              <a:rPr sz="2400" b="1" spc="-5" dirty="0" err="1">
                <a:latin typeface="Tahoma" panose="020B0604030504040204" pitchFamily="34" charset="0"/>
                <a:ea typeface="Tahoma" panose="020B0604030504040204" pitchFamily="34" charset="0"/>
                <a:cs typeface="Tahoma" panose="020B0604030504040204" pitchFamily="34" charset="0"/>
              </a:rPr>
              <a:t>contratos</a:t>
            </a:r>
            <a:r>
              <a:rPr sz="2400" b="1" spc="-5" dirty="0">
                <a:latin typeface="Tahoma" panose="020B0604030504040204" pitchFamily="34" charset="0"/>
                <a:ea typeface="Tahoma" panose="020B0604030504040204" pitchFamily="34" charset="0"/>
                <a:cs typeface="Tahoma" panose="020B0604030504040204" pitchFamily="34" charset="0"/>
              </a:rPr>
              <a:t>.</a:t>
            </a:r>
            <a:endParaRPr lang="es-ES" sz="2400" b="1" dirty="0">
              <a:latin typeface="Tahoma" panose="020B0604030504040204" pitchFamily="34" charset="0"/>
              <a:ea typeface="Tahoma" panose="020B0604030504040204" pitchFamily="34" charset="0"/>
              <a:cs typeface="Tahoma" panose="020B0604030504040204" pitchFamily="34" charset="0"/>
            </a:endParaRPr>
          </a:p>
          <a:p>
            <a:pPr marL="355600" indent="-342900" algn="just">
              <a:lnSpc>
                <a:spcPct val="100000"/>
              </a:lnSpc>
              <a:spcBef>
                <a:spcPts val="1680"/>
              </a:spcBef>
              <a:buFont typeface="Arial" panose="020B0604020202020204" pitchFamily="34" charset="0"/>
              <a:buChar char="•"/>
              <a:tabLst>
                <a:tab pos="232410" algn="l"/>
              </a:tabLst>
            </a:pPr>
            <a:r>
              <a:rPr sz="2400" spc="-5" dirty="0" err="1">
                <a:latin typeface="Tahoma" panose="020B0604030504040204" pitchFamily="34" charset="0"/>
                <a:ea typeface="Tahoma" panose="020B0604030504040204" pitchFamily="34" charset="0"/>
                <a:cs typeface="Tahoma" panose="020B0604030504040204" pitchFamily="34" charset="0"/>
              </a:rPr>
              <a:t>Recibir</a:t>
            </a:r>
            <a:r>
              <a:rPr sz="2400" spc="-5" dirty="0">
                <a:latin typeface="Tahoma" panose="020B0604030504040204" pitchFamily="34" charset="0"/>
                <a:ea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cs typeface="Tahoma" panose="020B0604030504040204" pitchFamily="34" charset="0"/>
              </a:rPr>
              <a:t>y </a:t>
            </a:r>
            <a:r>
              <a:rPr sz="2400" spc="-5" dirty="0">
                <a:latin typeface="Tahoma" panose="020B0604030504040204" pitchFamily="34" charset="0"/>
                <a:ea typeface="Tahoma" panose="020B0604030504040204" pitchFamily="34" charset="0"/>
                <a:cs typeface="Tahoma" panose="020B0604030504040204" pitchFamily="34" charset="0"/>
              </a:rPr>
              <a:t>hacer correcto uso de </a:t>
            </a:r>
            <a:r>
              <a:rPr sz="2400" dirty="0">
                <a:latin typeface="Tahoma" panose="020B0604030504040204" pitchFamily="34" charset="0"/>
                <a:ea typeface="Tahoma" panose="020B0604030504040204" pitchFamily="34" charset="0"/>
                <a:cs typeface="Tahoma" panose="020B0604030504040204" pitchFamily="34" charset="0"/>
              </a:rPr>
              <a:t>los </a:t>
            </a:r>
            <a:r>
              <a:rPr sz="2400" spc="-5" dirty="0">
                <a:latin typeface="Tahoma" panose="020B0604030504040204" pitchFamily="34" charset="0"/>
                <a:ea typeface="Tahoma" panose="020B0604030504040204" pitchFamily="34" charset="0"/>
                <a:cs typeface="Tahoma" panose="020B0604030504040204" pitchFamily="34" charset="0"/>
              </a:rPr>
              <a:t>bienes</a:t>
            </a:r>
            <a:r>
              <a:rPr sz="2400" spc="4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adquiridos.</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a:spLocks noGrp="1"/>
          </p:cNvSpPr>
          <p:nvPr>
            <p:ph type="title"/>
          </p:nvPr>
        </p:nvSpPr>
        <p:spPr>
          <a:xfrm>
            <a:off x="2701179" y="609600"/>
            <a:ext cx="3676650" cy="504825"/>
          </a:xfrm>
          <a:prstGeom prst="rect">
            <a:avLst/>
          </a:prstGeom>
        </p:spPr>
        <p:txBody>
          <a:bodyPr vert="horz" wrap="square" lIns="0" tIns="0" rIns="0" bIns="0" rtlCol="0">
            <a:spAutoFit/>
          </a:bodyPr>
          <a:lstStyle/>
          <a:p>
            <a:pPr marL="12700">
              <a:lnSpc>
                <a:spcPct val="100000"/>
              </a:lnSpc>
            </a:pPr>
            <a:r>
              <a:rPr sz="3200" spc="-70" dirty="0">
                <a:latin typeface="Tahoma" panose="020B0604030504040204" pitchFamily="34" charset="0"/>
                <a:ea typeface="Tahoma" panose="020B0604030504040204" pitchFamily="34" charset="0"/>
                <a:cs typeface="Tahoma" panose="020B0604030504040204" pitchFamily="34" charset="0"/>
              </a:rPr>
              <a:t>R</a:t>
            </a:r>
            <a:r>
              <a:rPr sz="3200" spc="-5" dirty="0">
                <a:latin typeface="Tahoma" panose="020B0604030504040204" pitchFamily="34" charset="0"/>
                <a:ea typeface="Tahoma" panose="020B0604030504040204" pitchFamily="34" charset="0"/>
                <a:cs typeface="Tahoma" panose="020B0604030504040204" pitchFamily="34" charset="0"/>
              </a:rPr>
              <a:t>e</a:t>
            </a:r>
            <a:r>
              <a:rPr sz="3200" dirty="0">
                <a:latin typeface="Tahoma" panose="020B0604030504040204" pitchFamily="34" charset="0"/>
                <a:ea typeface="Tahoma" panose="020B0604030504040204" pitchFamily="34" charset="0"/>
                <a:cs typeface="Tahoma" panose="020B0604030504040204" pitchFamily="34" charset="0"/>
              </a:rPr>
              <a:t>com</a:t>
            </a:r>
            <a:r>
              <a:rPr sz="3200" spc="-5" dirty="0">
                <a:latin typeface="Tahoma" panose="020B0604030504040204" pitchFamily="34" charset="0"/>
                <a:ea typeface="Tahoma" panose="020B0604030504040204" pitchFamily="34" charset="0"/>
                <a:cs typeface="Tahoma" panose="020B0604030504040204" pitchFamily="34" charset="0"/>
              </a:rPr>
              <a:t>e</a:t>
            </a:r>
            <a:r>
              <a:rPr sz="3200" dirty="0">
                <a:latin typeface="Tahoma" panose="020B0604030504040204" pitchFamily="34" charset="0"/>
                <a:ea typeface="Tahoma" panose="020B0604030504040204" pitchFamily="34" charset="0"/>
                <a:cs typeface="Tahoma" panose="020B0604030504040204" pitchFamily="34" charset="0"/>
              </a:rPr>
              <a:t>n</a:t>
            </a:r>
            <a:r>
              <a:rPr sz="3200" spc="-5" dirty="0">
                <a:latin typeface="Tahoma" panose="020B0604030504040204" pitchFamily="34" charset="0"/>
                <a:ea typeface="Tahoma" panose="020B0604030504040204" pitchFamily="34" charset="0"/>
                <a:cs typeface="Tahoma" panose="020B0604030504040204" pitchFamily="34" charset="0"/>
              </a:rPr>
              <a:t>da</a:t>
            </a:r>
            <a:r>
              <a:rPr sz="3200" dirty="0">
                <a:latin typeface="Tahoma" panose="020B0604030504040204" pitchFamily="34" charset="0"/>
                <a:ea typeface="Tahoma" panose="020B0604030504040204" pitchFamily="34" charset="0"/>
                <a:cs typeface="Tahoma" panose="020B0604030504040204" pitchFamily="34" charset="0"/>
              </a:rPr>
              <a:t>c</a:t>
            </a:r>
            <a:r>
              <a:rPr sz="3200" spc="-5" dirty="0">
                <a:latin typeface="Tahoma" panose="020B0604030504040204" pitchFamily="34" charset="0"/>
                <a:ea typeface="Tahoma" panose="020B0604030504040204" pitchFamily="34" charset="0"/>
                <a:cs typeface="Tahoma" panose="020B0604030504040204" pitchFamily="34" charset="0"/>
              </a:rPr>
              <a:t>i</a:t>
            </a:r>
            <a:r>
              <a:rPr sz="3200" dirty="0">
                <a:latin typeface="Tahoma" panose="020B0604030504040204" pitchFamily="34" charset="0"/>
                <a:ea typeface="Tahoma" panose="020B0604030504040204" pitchFamily="34" charset="0"/>
                <a:cs typeface="Tahoma" panose="020B0604030504040204" pitchFamily="34" charset="0"/>
              </a:rPr>
              <a:t>ones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905000"/>
            <a:ext cx="7736840" cy="2754600"/>
          </a:xfrm>
          <a:prstGeom prst="rect">
            <a:avLst/>
          </a:prstGeom>
        </p:spPr>
        <p:txBody>
          <a:bodyPr vert="horz" wrap="square" lIns="0" tIns="0" rIns="0" bIns="0" rtlCol="0">
            <a:spAutoFit/>
          </a:bodyPr>
          <a:lstStyle/>
          <a:p>
            <a:pPr marL="12700" algn="just">
              <a:lnSpc>
                <a:spcPct val="100000"/>
              </a:lnSpc>
            </a:pPr>
            <a:r>
              <a:rPr sz="2400" spc="-5" dirty="0">
                <a:latin typeface="Tahoma" panose="020B0604030504040204" pitchFamily="34" charset="0"/>
                <a:ea typeface="Tahoma" panose="020B0604030504040204" pitchFamily="34" charset="0"/>
                <a:cs typeface="Tahoma" panose="020B0604030504040204" pitchFamily="34" charset="0"/>
              </a:rPr>
              <a:t>Ejecución de</a:t>
            </a:r>
            <a:r>
              <a:rPr sz="2400" spc="5"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Contrato</a:t>
            </a:r>
            <a:endParaRPr sz="2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pPr>
            <a:endParaRPr sz="3500" dirty="0">
              <a:latin typeface="Tahoma" panose="020B0604030504040204" pitchFamily="34" charset="0"/>
              <a:ea typeface="Tahoma" panose="020B0604030504040204" pitchFamily="34" charset="0"/>
              <a:cs typeface="Tahoma" panose="020B0604030504040204" pitchFamily="34" charset="0"/>
            </a:endParaRPr>
          </a:p>
          <a:p>
            <a:pPr marL="355600" indent="-342900" algn="just">
              <a:lnSpc>
                <a:spcPct val="100000"/>
              </a:lnSpc>
              <a:buFont typeface="Arial" panose="020B0604020202020204" pitchFamily="34" charset="0"/>
              <a:buChar char="•"/>
              <a:tabLst>
                <a:tab pos="233679" algn="l"/>
              </a:tabLst>
            </a:pPr>
            <a:r>
              <a:rPr sz="2400" spc="-5" dirty="0">
                <a:latin typeface="Tahoma" panose="020B0604030504040204" pitchFamily="34" charset="0"/>
                <a:ea typeface="Tahoma" panose="020B0604030504040204" pitchFamily="34" charset="0"/>
                <a:cs typeface="Tahoma" panose="020B0604030504040204" pitchFamily="34" charset="0"/>
              </a:rPr>
              <a:t>Efectuar </a:t>
            </a:r>
            <a:r>
              <a:rPr sz="2400" dirty="0">
                <a:latin typeface="Tahoma" panose="020B0604030504040204" pitchFamily="34" charset="0"/>
                <a:ea typeface="Tahoma" panose="020B0604030504040204" pitchFamily="34" charset="0"/>
                <a:cs typeface="Tahoma" panose="020B0604030504040204" pitchFamily="34" charset="0"/>
              </a:rPr>
              <a:t>el </a:t>
            </a:r>
            <a:r>
              <a:rPr sz="2400" spc="-5" dirty="0">
                <a:latin typeface="Tahoma" panose="020B0604030504040204" pitchFamily="34" charset="0"/>
                <a:ea typeface="Tahoma" panose="020B0604030504040204" pitchFamily="34" charset="0"/>
                <a:cs typeface="Tahoma" panose="020B0604030504040204" pitchFamily="34" charset="0"/>
              </a:rPr>
              <a:t>pago </a:t>
            </a:r>
            <a:r>
              <a:rPr sz="2400" dirty="0">
                <a:latin typeface="Tahoma" panose="020B0604030504040204" pitchFamily="34" charset="0"/>
                <a:ea typeface="Tahoma" panose="020B0604030504040204" pitchFamily="34" charset="0"/>
                <a:cs typeface="Tahoma" panose="020B0604030504040204" pitchFamily="34" charset="0"/>
              </a:rPr>
              <a:t>en forma</a:t>
            </a:r>
            <a:r>
              <a:rPr sz="2400" spc="-30" dirty="0">
                <a:latin typeface="Tahoma" panose="020B0604030504040204" pitchFamily="34" charset="0"/>
                <a:ea typeface="Tahoma" panose="020B0604030504040204" pitchFamily="34" charset="0"/>
                <a:cs typeface="Tahoma" panose="020B0604030504040204" pitchFamily="34" charset="0"/>
              </a:rPr>
              <a:t> </a:t>
            </a:r>
            <a:r>
              <a:rPr sz="2400" spc="-5" dirty="0" err="1">
                <a:latin typeface="Tahoma" panose="020B0604030504040204" pitchFamily="34" charset="0"/>
                <a:ea typeface="Tahoma" panose="020B0604030504040204" pitchFamily="34" charset="0"/>
                <a:cs typeface="Tahoma" panose="020B0604030504040204" pitchFamily="34" charset="0"/>
              </a:rPr>
              <a:t>oportuna</a:t>
            </a:r>
            <a:r>
              <a:rPr lang="es-ES" sz="2400" dirty="0">
                <a:latin typeface="Tahoma" panose="020B0604030504040204" pitchFamily="34" charset="0"/>
                <a:ea typeface="Tahoma" panose="020B0604030504040204" pitchFamily="34" charset="0"/>
                <a:cs typeface="Tahoma" panose="020B0604030504040204" pitchFamily="34" charset="0"/>
              </a:rPr>
              <a:t>.</a:t>
            </a:r>
          </a:p>
          <a:p>
            <a:pPr marL="355600" indent="-342900" algn="just">
              <a:lnSpc>
                <a:spcPct val="100000"/>
              </a:lnSpc>
              <a:buFont typeface="Arial" panose="020B0604020202020204" pitchFamily="34" charset="0"/>
              <a:buChar char="•"/>
              <a:tabLst>
                <a:tab pos="233679" algn="l"/>
              </a:tabLst>
            </a:pPr>
            <a:r>
              <a:rPr sz="2400" spc="-5" dirty="0" err="1">
                <a:latin typeface="Tahoma" panose="020B0604030504040204" pitchFamily="34" charset="0"/>
                <a:ea typeface="Tahoma" panose="020B0604030504040204" pitchFamily="34" charset="0"/>
                <a:cs typeface="Tahoma" panose="020B0604030504040204" pitchFamily="34" charset="0"/>
              </a:rPr>
              <a:t>Revisar</a:t>
            </a:r>
            <a:r>
              <a:rPr sz="2400" spc="-5" dirty="0">
                <a:latin typeface="Tahoma" panose="020B0604030504040204" pitchFamily="34" charset="0"/>
                <a:ea typeface="Tahoma" panose="020B0604030504040204" pitchFamily="34" charset="0"/>
                <a:cs typeface="Tahoma" panose="020B0604030504040204" pitchFamily="34" charset="0"/>
              </a:rPr>
              <a:t> las condiciones regionales </a:t>
            </a:r>
            <a:r>
              <a:rPr sz="2400" dirty="0">
                <a:latin typeface="Tahoma" panose="020B0604030504040204" pitchFamily="34" charset="0"/>
                <a:ea typeface="Tahoma" panose="020B0604030504040204" pitchFamily="34" charset="0"/>
                <a:cs typeface="Tahoma" panose="020B0604030504040204" pitchFamily="34" charset="0"/>
              </a:rPr>
              <a:t>y </a:t>
            </a:r>
            <a:r>
              <a:rPr sz="2400" spc="-5" dirty="0">
                <a:latin typeface="Tahoma" panose="020B0604030504040204" pitchFamily="34" charset="0"/>
                <a:ea typeface="Tahoma" panose="020B0604030504040204" pitchFamily="34" charset="0"/>
                <a:cs typeface="Tahoma" panose="020B0604030504040204" pitchFamily="34" charset="0"/>
              </a:rPr>
              <a:t>comerciales </a:t>
            </a:r>
            <a:r>
              <a:rPr sz="2400" dirty="0">
                <a:latin typeface="Tahoma" panose="020B0604030504040204" pitchFamily="34" charset="0"/>
                <a:ea typeface="Tahoma" panose="020B0604030504040204" pitchFamily="34" charset="0"/>
                <a:cs typeface="Tahoma" panose="020B0604030504040204" pitchFamily="34" charset="0"/>
              </a:rPr>
              <a:t>en el </a:t>
            </a:r>
            <a:r>
              <a:rPr sz="2400" spc="-5" dirty="0">
                <a:latin typeface="Tahoma" panose="020B0604030504040204" pitchFamily="34" charset="0"/>
                <a:ea typeface="Tahoma" panose="020B0604030504040204" pitchFamily="34" charset="0"/>
                <a:cs typeface="Tahoma" panose="020B0604030504040204" pitchFamily="34" charset="0"/>
              </a:rPr>
              <a:t>caso  de compras por </a:t>
            </a:r>
            <a:r>
              <a:rPr sz="2400" spc="-5" dirty="0" err="1">
                <a:latin typeface="Tahoma" panose="020B0604030504040204" pitchFamily="34" charset="0"/>
                <a:ea typeface="Tahoma" panose="020B0604030504040204" pitchFamily="34" charset="0"/>
                <a:cs typeface="Tahoma" panose="020B0604030504040204" pitchFamily="34" charset="0"/>
              </a:rPr>
              <a:t>Convenio</a:t>
            </a:r>
            <a:r>
              <a:rPr sz="2400" spc="-1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Marco</a:t>
            </a:r>
            <a:endParaRPr lang="es-ES" sz="2400" dirty="0">
              <a:latin typeface="Tahoma" panose="020B0604030504040204" pitchFamily="34" charset="0"/>
              <a:ea typeface="Tahoma" panose="020B0604030504040204" pitchFamily="34" charset="0"/>
              <a:cs typeface="Tahoma" panose="020B0604030504040204" pitchFamily="34" charset="0"/>
            </a:endParaRPr>
          </a:p>
          <a:p>
            <a:pPr marL="355600" indent="-342900" algn="just">
              <a:lnSpc>
                <a:spcPct val="100000"/>
              </a:lnSpc>
              <a:buFont typeface="Arial" panose="020B0604020202020204" pitchFamily="34" charset="0"/>
              <a:buChar char="•"/>
              <a:tabLst>
                <a:tab pos="233679" algn="l"/>
              </a:tabLst>
            </a:pPr>
            <a:r>
              <a:rPr sz="2400" spc="-15" dirty="0">
                <a:latin typeface="Tahoma" panose="020B0604030504040204" pitchFamily="34" charset="0"/>
                <a:ea typeface="Tahoma" panose="020B0604030504040204" pitchFamily="34" charset="0"/>
                <a:cs typeface="Tahoma" panose="020B0604030504040204" pitchFamily="34" charset="0"/>
              </a:rPr>
              <a:t>Velar </a:t>
            </a:r>
            <a:r>
              <a:rPr sz="2400" spc="-5" dirty="0">
                <a:latin typeface="Tahoma" panose="020B0604030504040204" pitchFamily="34" charset="0"/>
                <a:ea typeface="Tahoma" panose="020B0604030504040204" pitchFamily="34" charset="0"/>
                <a:cs typeface="Tahoma" panose="020B0604030504040204" pitchFamily="34" charset="0"/>
              </a:rPr>
              <a:t>por </a:t>
            </a:r>
            <a:r>
              <a:rPr sz="2400" dirty="0">
                <a:latin typeface="Tahoma" panose="020B0604030504040204" pitchFamily="34" charset="0"/>
                <a:ea typeface="Tahoma" panose="020B0604030504040204" pitchFamily="34" charset="0"/>
                <a:cs typeface="Tahoma" panose="020B0604030504040204" pitchFamily="34" charset="0"/>
              </a:rPr>
              <a:t>el </a:t>
            </a:r>
            <a:r>
              <a:rPr sz="2400" spc="-5" dirty="0">
                <a:latin typeface="Tahoma" panose="020B0604030504040204" pitchFamily="34" charset="0"/>
                <a:ea typeface="Tahoma" panose="020B0604030504040204" pitchFamily="34" charset="0"/>
                <a:cs typeface="Tahoma" panose="020B0604030504040204" pitchFamily="34" charset="0"/>
              </a:rPr>
              <a:t>cumplimiento de las obligaciones laborales de  sus</a:t>
            </a:r>
            <a:r>
              <a:rPr sz="2400" spc="-45"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proveedores.</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2286918" y="554962"/>
            <a:ext cx="4580890" cy="507831"/>
          </a:xfrm>
          <a:prstGeom prst="rect">
            <a:avLst/>
          </a:prstGeom>
        </p:spPr>
        <p:txBody>
          <a:bodyPr vert="horz" wrap="square" lIns="0" tIns="0" rIns="0" bIns="0" rtlCol="0">
            <a:spAutoFit/>
          </a:bodyPr>
          <a:lstStyle/>
          <a:p>
            <a:pPr marL="12700">
              <a:lnSpc>
                <a:spcPct val="100000"/>
              </a:lnSpc>
            </a:pPr>
            <a:r>
              <a:rPr spc="-95" dirty="0">
                <a:latin typeface="Tahoma" panose="020B0604030504040204" pitchFamily="34" charset="0"/>
                <a:ea typeface="Tahoma" panose="020B0604030504040204" pitchFamily="34" charset="0"/>
                <a:cs typeface="Tahoma" panose="020B0604030504040204" pitchFamily="34" charset="0"/>
              </a:rPr>
              <a:t>R</a:t>
            </a:r>
            <a:r>
              <a:rPr spc="-10" dirty="0">
                <a:latin typeface="Tahoma" panose="020B0604030504040204" pitchFamily="34" charset="0"/>
                <a:ea typeface="Tahoma" panose="020B0604030504040204" pitchFamily="34" charset="0"/>
                <a:cs typeface="Tahoma" panose="020B0604030504040204" pitchFamily="34" charset="0"/>
              </a:rPr>
              <a:t>e</a:t>
            </a:r>
            <a:r>
              <a:rPr spc="-15" dirty="0">
                <a:latin typeface="Tahoma" panose="020B0604030504040204" pitchFamily="34" charset="0"/>
                <a:ea typeface="Tahoma" panose="020B0604030504040204" pitchFamily="34" charset="0"/>
                <a:cs typeface="Tahoma" panose="020B0604030504040204" pitchFamily="34" charset="0"/>
              </a:rPr>
              <a:t>c</a:t>
            </a:r>
            <a:r>
              <a:rPr spc="-10" dirty="0">
                <a:latin typeface="Tahoma" panose="020B0604030504040204" pitchFamily="34" charset="0"/>
                <a:ea typeface="Tahoma" panose="020B0604030504040204" pitchFamily="34" charset="0"/>
                <a:cs typeface="Tahoma" panose="020B0604030504040204" pitchFamily="34" charset="0"/>
              </a:rPr>
              <a:t>o</a:t>
            </a:r>
            <a:r>
              <a:rPr spc="-5" dirty="0">
                <a:latin typeface="Tahoma" panose="020B0604030504040204" pitchFamily="34" charset="0"/>
                <a:ea typeface="Tahoma" panose="020B0604030504040204" pitchFamily="34" charset="0"/>
                <a:cs typeface="Tahoma" panose="020B0604030504040204" pitchFamily="34" charset="0"/>
              </a:rPr>
              <a:t>m</a:t>
            </a:r>
            <a:r>
              <a:rPr spc="-10" dirty="0">
                <a:latin typeface="Tahoma" panose="020B0604030504040204" pitchFamily="34" charset="0"/>
                <a:ea typeface="Tahoma" panose="020B0604030504040204" pitchFamily="34" charset="0"/>
                <a:cs typeface="Tahoma" panose="020B0604030504040204" pitchFamily="34" charset="0"/>
              </a:rPr>
              <a:t>e</a:t>
            </a:r>
            <a:r>
              <a:rPr spc="-5" dirty="0">
                <a:latin typeface="Tahoma" panose="020B0604030504040204" pitchFamily="34" charset="0"/>
                <a:ea typeface="Tahoma" panose="020B0604030504040204" pitchFamily="34" charset="0"/>
                <a:cs typeface="Tahoma" panose="020B0604030504040204" pitchFamily="34" charset="0"/>
              </a:rPr>
              <a:t>n</a:t>
            </a:r>
            <a:r>
              <a:rPr spc="-10" dirty="0">
                <a:latin typeface="Tahoma" panose="020B0604030504040204" pitchFamily="34" charset="0"/>
                <a:ea typeface="Tahoma" panose="020B0604030504040204" pitchFamily="34" charset="0"/>
                <a:cs typeface="Tahoma" panose="020B0604030504040204" pitchFamily="34" charset="0"/>
              </a:rPr>
              <a:t>d</a:t>
            </a:r>
            <a:r>
              <a:rPr spc="-5" dirty="0">
                <a:latin typeface="Tahoma" panose="020B0604030504040204" pitchFamily="34" charset="0"/>
                <a:ea typeface="Tahoma" panose="020B0604030504040204" pitchFamily="34" charset="0"/>
                <a:cs typeface="Tahoma" panose="020B0604030504040204" pitchFamily="34" charset="0"/>
              </a:rPr>
              <a:t>a</a:t>
            </a:r>
            <a:r>
              <a:rPr spc="-15" dirty="0">
                <a:latin typeface="Tahoma" panose="020B0604030504040204" pitchFamily="34" charset="0"/>
                <a:ea typeface="Tahoma" panose="020B0604030504040204" pitchFamily="34" charset="0"/>
                <a:cs typeface="Tahoma" panose="020B0604030504040204" pitchFamily="34" charset="0"/>
              </a:rPr>
              <a:t>c</a:t>
            </a:r>
            <a:r>
              <a:rPr dirty="0">
                <a:latin typeface="Tahoma" panose="020B0604030504040204" pitchFamily="34" charset="0"/>
                <a:ea typeface="Tahoma" panose="020B0604030504040204" pitchFamily="34" charset="0"/>
                <a:cs typeface="Tahoma" panose="020B0604030504040204" pitchFamily="34" charset="0"/>
              </a:rPr>
              <a:t>i</a:t>
            </a:r>
            <a:r>
              <a:rPr spc="-10" dirty="0">
                <a:latin typeface="Tahoma" panose="020B0604030504040204" pitchFamily="34" charset="0"/>
                <a:ea typeface="Tahoma" panose="020B0604030504040204" pitchFamily="34" charset="0"/>
                <a:cs typeface="Tahoma" panose="020B0604030504040204" pitchFamily="34" charset="0"/>
              </a:rPr>
              <a:t>o</a:t>
            </a:r>
            <a:r>
              <a:rPr spc="5" dirty="0">
                <a:latin typeface="Tahoma" panose="020B0604030504040204" pitchFamily="34" charset="0"/>
                <a:ea typeface="Tahoma" panose="020B0604030504040204" pitchFamily="34" charset="0"/>
                <a:cs typeface="Tahoma" panose="020B0604030504040204" pitchFamily="34" charset="0"/>
              </a:rPr>
              <a:t>n</a:t>
            </a:r>
            <a:r>
              <a:rPr dirty="0">
                <a:latin typeface="Tahoma" panose="020B0604030504040204" pitchFamily="34" charset="0"/>
                <a:ea typeface="Tahoma" panose="020B0604030504040204" pitchFamily="34" charset="0"/>
                <a:cs typeface="Tahoma" panose="020B0604030504040204" pitchFamily="34" charset="0"/>
              </a:rPr>
              <a:t>e</a:t>
            </a:r>
            <a:r>
              <a:rPr spc="-5" dirty="0">
                <a:latin typeface="Tahoma" panose="020B0604030504040204" pitchFamily="34" charset="0"/>
                <a:ea typeface="Tahoma" panose="020B0604030504040204" pitchFamily="34" charset="0"/>
                <a:cs typeface="Tahoma" panose="020B0604030504040204" pitchFamily="34" charset="0"/>
              </a:rPr>
              <a: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918" y="409058"/>
            <a:ext cx="4580890" cy="1015663"/>
          </a:xfrm>
          <a:prstGeom prst="rect">
            <a:avLst/>
          </a:prstGeom>
        </p:spPr>
        <p:txBody>
          <a:bodyPr vert="horz" wrap="square" lIns="0" tIns="0" rIns="0" bIns="0" rtlCol="0">
            <a:spAutoFit/>
          </a:bodyPr>
          <a:lstStyle/>
          <a:p>
            <a:pPr marL="563880" marR="5080" indent="-551815" algn="just">
              <a:lnSpc>
                <a:spcPct val="100000"/>
              </a:lnSpc>
            </a:pPr>
            <a:r>
              <a:rPr spc="-95" dirty="0">
                <a:latin typeface="Tahoma" panose="020B0604030504040204" pitchFamily="34" charset="0"/>
                <a:ea typeface="Tahoma" panose="020B0604030504040204" pitchFamily="34" charset="0"/>
                <a:cs typeface="Tahoma" panose="020B0604030504040204" pitchFamily="34" charset="0"/>
              </a:rPr>
              <a:t>R</a:t>
            </a:r>
            <a:r>
              <a:rPr spc="-10" dirty="0">
                <a:latin typeface="Tahoma" panose="020B0604030504040204" pitchFamily="34" charset="0"/>
                <a:ea typeface="Tahoma" panose="020B0604030504040204" pitchFamily="34" charset="0"/>
                <a:cs typeface="Tahoma" panose="020B0604030504040204" pitchFamily="34" charset="0"/>
              </a:rPr>
              <a:t>e</a:t>
            </a:r>
            <a:r>
              <a:rPr spc="-15" dirty="0">
                <a:latin typeface="Tahoma" panose="020B0604030504040204" pitchFamily="34" charset="0"/>
                <a:ea typeface="Tahoma" panose="020B0604030504040204" pitchFamily="34" charset="0"/>
                <a:cs typeface="Tahoma" panose="020B0604030504040204" pitchFamily="34" charset="0"/>
              </a:rPr>
              <a:t>c</a:t>
            </a:r>
            <a:r>
              <a:rPr spc="-10" dirty="0">
                <a:latin typeface="Tahoma" panose="020B0604030504040204" pitchFamily="34" charset="0"/>
                <a:ea typeface="Tahoma" panose="020B0604030504040204" pitchFamily="34" charset="0"/>
                <a:cs typeface="Tahoma" panose="020B0604030504040204" pitchFamily="34" charset="0"/>
              </a:rPr>
              <a:t>o</a:t>
            </a:r>
            <a:r>
              <a:rPr spc="-5" dirty="0">
                <a:latin typeface="Tahoma" panose="020B0604030504040204" pitchFamily="34" charset="0"/>
                <a:ea typeface="Tahoma" panose="020B0604030504040204" pitchFamily="34" charset="0"/>
                <a:cs typeface="Tahoma" panose="020B0604030504040204" pitchFamily="34" charset="0"/>
              </a:rPr>
              <a:t>m</a:t>
            </a:r>
            <a:r>
              <a:rPr spc="-10" dirty="0">
                <a:latin typeface="Tahoma" panose="020B0604030504040204" pitchFamily="34" charset="0"/>
                <a:ea typeface="Tahoma" panose="020B0604030504040204" pitchFamily="34" charset="0"/>
                <a:cs typeface="Tahoma" panose="020B0604030504040204" pitchFamily="34" charset="0"/>
              </a:rPr>
              <a:t>e</a:t>
            </a:r>
            <a:r>
              <a:rPr spc="-5" dirty="0">
                <a:latin typeface="Tahoma" panose="020B0604030504040204" pitchFamily="34" charset="0"/>
                <a:ea typeface="Tahoma" panose="020B0604030504040204" pitchFamily="34" charset="0"/>
                <a:cs typeface="Tahoma" panose="020B0604030504040204" pitchFamily="34" charset="0"/>
              </a:rPr>
              <a:t>n</a:t>
            </a:r>
            <a:r>
              <a:rPr spc="-10" dirty="0">
                <a:latin typeface="Tahoma" panose="020B0604030504040204" pitchFamily="34" charset="0"/>
                <a:ea typeface="Tahoma" panose="020B0604030504040204" pitchFamily="34" charset="0"/>
                <a:cs typeface="Tahoma" panose="020B0604030504040204" pitchFamily="34" charset="0"/>
              </a:rPr>
              <a:t>d</a:t>
            </a:r>
            <a:r>
              <a:rPr spc="-5" dirty="0">
                <a:latin typeface="Tahoma" panose="020B0604030504040204" pitchFamily="34" charset="0"/>
                <a:ea typeface="Tahoma" panose="020B0604030504040204" pitchFamily="34" charset="0"/>
                <a:cs typeface="Tahoma" panose="020B0604030504040204" pitchFamily="34" charset="0"/>
              </a:rPr>
              <a:t>a</a:t>
            </a:r>
            <a:r>
              <a:rPr spc="-15" dirty="0">
                <a:latin typeface="Tahoma" panose="020B0604030504040204" pitchFamily="34" charset="0"/>
                <a:ea typeface="Tahoma" panose="020B0604030504040204" pitchFamily="34" charset="0"/>
                <a:cs typeface="Tahoma" panose="020B0604030504040204" pitchFamily="34" charset="0"/>
              </a:rPr>
              <a:t>c</a:t>
            </a:r>
            <a:r>
              <a:rPr dirty="0">
                <a:latin typeface="Tahoma" panose="020B0604030504040204" pitchFamily="34" charset="0"/>
                <a:ea typeface="Tahoma" panose="020B0604030504040204" pitchFamily="34" charset="0"/>
                <a:cs typeface="Tahoma" panose="020B0604030504040204" pitchFamily="34" charset="0"/>
              </a:rPr>
              <a:t>i</a:t>
            </a:r>
            <a:r>
              <a:rPr spc="-10" dirty="0">
                <a:latin typeface="Tahoma" panose="020B0604030504040204" pitchFamily="34" charset="0"/>
                <a:ea typeface="Tahoma" panose="020B0604030504040204" pitchFamily="34" charset="0"/>
                <a:cs typeface="Tahoma" panose="020B0604030504040204" pitchFamily="34" charset="0"/>
              </a:rPr>
              <a:t>o</a:t>
            </a:r>
            <a:r>
              <a:rPr spc="5" dirty="0">
                <a:latin typeface="Tahoma" panose="020B0604030504040204" pitchFamily="34" charset="0"/>
                <a:ea typeface="Tahoma" panose="020B0604030504040204" pitchFamily="34" charset="0"/>
                <a:cs typeface="Tahoma" panose="020B0604030504040204" pitchFamily="34" charset="0"/>
              </a:rPr>
              <a:t>n</a:t>
            </a:r>
            <a:r>
              <a:rPr dirty="0">
                <a:latin typeface="Tahoma" panose="020B0604030504040204" pitchFamily="34" charset="0"/>
                <a:ea typeface="Tahoma" panose="020B0604030504040204" pitchFamily="34" charset="0"/>
                <a:cs typeface="Tahoma" panose="020B0604030504040204" pitchFamily="34" charset="0"/>
              </a:rPr>
              <a:t>e</a:t>
            </a:r>
            <a:r>
              <a:rPr spc="-5" dirty="0">
                <a:latin typeface="Tahoma" panose="020B0604030504040204" pitchFamily="34" charset="0"/>
                <a:ea typeface="Tahoma" panose="020B0604030504040204" pitchFamily="34" charset="0"/>
                <a:cs typeface="Tahoma" panose="020B0604030504040204" pitchFamily="34" charset="0"/>
              </a:rPr>
              <a:t>s  </a:t>
            </a:r>
            <a:r>
              <a:rPr spc="-45" dirty="0">
                <a:latin typeface="Tahoma" panose="020B0604030504040204" pitchFamily="34" charset="0"/>
                <a:ea typeface="Tahoma" panose="020B0604030504040204" pitchFamily="34" charset="0"/>
                <a:cs typeface="Tahoma" panose="020B0604030504040204" pitchFamily="34" charset="0"/>
              </a:rPr>
              <a:t>Transversales</a:t>
            </a:r>
          </a:p>
        </p:txBody>
      </p:sp>
      <p:sp>
        <p:nvSpPr>
          <p:cNvPr id="3" name="object 3"/>
          <p:cNvSpPr txBox="1"/>
          <p:nvPr/>
        </p:nvSpPr>
        <p:spPr>
          <a:xfrm>
            <a:off x="685800" y="2514600"/>
            <a:ext cx="7530916" cy="1123384"/>
          </a:xfrm>
          <a:prstGeom prst="rect">
            <a:avLst/>
          </a:prstGeom>
        </p:spPr>
        <p:txBody>
          <a:bodyPr vert="horz" wrap="square" lIns="0" tIns="0" rIns="0" bIns="0" rtlCol="0">
            <a:spAutoFit/>
          </a:bodyPr>
          <a:lstStyle/>
          <a:p>
            <a:pPr marL="196215" indent="-183515">
              <a:lnSpc>
                <a:spcPct val="100000"/>
              </a:lnSpc>
              <a:buAutoNum type="arabicPeriod"/>
              <a:tabLst>
                <a:tab pos="196850" algn="l"/>
              </a:tabLst>
            </a:pPr>
            <a:r>
              <a:rPr sz="2400" dirty="0">
                <a:latin typeface="Tahoma" panose="020B0604030504040204" pitchFamily="34" charset="0"/>
                <a:ea typeface="Tahoma" panose="020B0604030504040204" pitchFamily="34" charset="0"/>
                <a:cs typeface="Tahoma" panose="020B0604030504040204" pitchFamily="34" charset="0"/>
              </a:rPr>
              <a:t>Delimitar </a:t>
            </a:r>
            <a:r>
              <a:rPr sz="2400" spc="-5" dirty="0">
                <a:latin typeface="Tahoma" panose="020B0604030504040204" pitchFamily="34" charset="0"/>
                <a:ea typeface="Tahoma" panose="020B0604030504040204" pitchFamily="34" charset="0"/>
                <a:cs typeface="Tahoma" panose="020B0604030504040204" pitchFamily="34" charset="0"/>
              </a:rPr>
              <a:t>las</a:t>
            </a:r>
            <a:r>
              <a:rPr sz="2400" spc="-8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funciones.</a:t>
            </a:r>
            <a:endParaRPr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5"/>
              </a:spcBef>
              <a:buFont typeface="Candara"/>
              <a:buAutoNum type="arabicPeriod"/>
            </a:pPr>
            <a:endParaRPr sz="2500" dirty="0">
              <a:latin typeface="Tahoma" panose="020B0604030504040204" pitchFamily="34" charset="0"/>
              <a:ea typeface="Tahoma" panose="020B0604030504040204" pitchFamily="34" charset="0"/>
              <a:cs typeface="Tahoma" panose="020B0604030504040204" pitchFamily="34" charset="0"/>
            </a:endParaRPr>
          </a:p>
          <a:p>
            <a:pPr marL="230504" indent="-217804" algn="just">
              <a:lnSpc>
                <a:spcPct val="100000"/>
              </a:lnSpc>
              <a:buAutoNum type="arabicPeriod"/>
              <a:tabLst>
                <a:tab pos="231140" algn="l"/>
              </a:tabLst>
            </a:pPr>
            <a:r>
              <a:rPr sz="2400" dirty="0">
                <a:latin typeface="Tahoma" panose="020B0604030504040204" pitchFamily="34" charset="0"/>
                <a:ea typeface="Tahoma" panose="020B0604030504040204" pitchFamily="34" charset="0"/>
                <a:cs typeface="Tahoma" panose="020B0604030504040204" pitchFamily="34" charset="0"/>
              </a:rPr>
              <a:t>Deber </a:t>
            </a:r>
            <a:r>
              <a:rPr sz="2400" spc="-5" dirty="0">
                <a:latin typeface="Tahoma" panose="020B0604030504040204" pitchFamily="34" charset="0"/>
                <a:ea typeface="Tahoma" panose="020B0604030504040204" pitchFamily="34" charset="0"/>
                <a:cs typeface="Tahoma" panose="020B0604030504040204" pitchFamily="34" charset="0"/>
              </a:rPr>
              <a:t>de denunciar hechos de carácter</a:t>
            </a:r>
            <a:r>
              <a:rPr sz="2400" spc="95"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irregular</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6439" y="2039980"/>
            <a:ext cx="4150995" cy="914400"/>
          </a:xfrm>
          <a:prstGeom prst="rect">
            <a:avLst/>
          </a:prstGeom>
        </p:spPr>
        <p:txBody>
          <a:bodyPr vert="horz" wrap="square" lIns="0" tIns="0" rIns="0" bIns="0" rtlCol="0">
            <a:spAutoFit/>
          </a:bodyPr>
          <a:lstStyle/>
          <a:p>
            <a:pPr marL="12700">
              <a:lnSpc>
                <a:spcPct val="100000"/>
              </a:lnSpc>
            </a:pPr>
            <a:r>
              <a:rPr sz="6000" b="1" spc="-35" dirty="0">
                <a:solidFill>
                  <a:srgbClr val="FFFFFF"/>
                </a:solidFill>
                <a:latin typeface="Candara"/>
                <a:cs typeface="Candara"/>
              </a:rPr>
              <a:t>NORMATIVA</a:t>
            </a:r>
            <a:endParaRPr sz="6000">
              <a:latin typeface="Candara"/>
              <a:cs typeface="Candara"/>
            </a:endParaRPr>
          </a:p>
        </p:txBody>
      </p:sp>
      <p:sp>
        <p:nvSpPr>
          <p:cNvPr id="3" name="object 3"/>
          <p:cNvSpPr txBox="1"/>
          <p:nvPr/>
        </p:nvSpPr>
        <p:spPr>
          <a:xfrm>
            <a:off x="1143000" y="1981200"/>
            <a:ext cx="6629399" cy="3186129"/>
          </a:xfrm>
          <a:prstGeom prst="rect">
            <a:avLst/>
          </a:prstGeom>
        </p:spPr>
        <p:txBody>
          <a:bodyPr vert="horz" wrap="square" lIns="0" tIns="0" rIns="0" bIns="0" rtlCol="0">
            <a:spAutoFit/>
          </a:bodyPr>
          <a:lstStyle/>
          <a:p>
            <a:pPr marL="12065" marR="5080" algn="ctr">
              <a:lnSpc>
                <a:spcPct val="110000"/>
              </a:lnSpc>
            </a:pPr>
            <a:r>
              <a:rPr sz="4000" b="1" spc="-5" dirty="0">
                <a:latin typeface="Tahoma" panose="020B0604030504040204" pitchFamily="34" charset="0"/>
                <a:ea typeface="Tahoma" panose="020B0604030504040204" pitchFamily="34" charset="0"/>
                <a:cs typeface="Tahoma" panose="020B0604030504040204" pitchFamily="34" charset="0"/>
              </a:rPr>
              <a:t>Ley sobre acceso a</a:t>
            </a:r>
            <a:r>
              <a:rPr sz="4000" b="1" spc="-60" dirty="0">
                <a:latin typeface="Tahoma" panose="020B0604030504040204" pitchFamily="34" charset="0"/>
                <a:ea typeface="Tahoma" panose="020B0604030504040204" pitchFamily="34" charset="0"/>
                <a:cs typeface="Tahoma" panose="020B0604030504040204" pitchFamily="34" charset="0"/>
              </a:rPr>
              <a:t> </a:t>
            </a:r>
            <a:r>
              <a:rPr sz="4000" b="1" spc="-5" dirty="0">
                <a:latin typeface="Tahoma" panose="020B0604030504040204" pitchFamily="34" charset="0"/>
                <a:ea typeface="Tahoma" panose="020B0604030504040204" pitchFamily="34" charset="0"/>
                <a:cs typeface="Tahoma" panose="020B0604030504040204" pitchFamily="34" charset="0"/>
              </a:rPr>
              <a:t>la  </a:t>
            </a:r>
            <a:r>
              <a:rPr sz="4000" b="1" spc="-10" dirty="0" err="1">
                <a:latin typeface="Tahoma" panose="020B0604030504040204" pitchFamily="34" charset="0"/>
                <a:ea typeface="Tahoma" panose="020B0604030504040204" pitchFamily="34" charset="0"/>
                <a:cs typeface="Tahoma" panose="020B0604030504040204" pitchFamily="34" charset="0"/>
              </a:rPr>
              <a:t>Información</a:t>
            </a:r>
            <a:r>
              <a:rPr sz="4000" b="1" spc="-10" dirty="0">
                <a:latin typeface="Tahoma" panose="020B0604030504040204" pitchFamily="34" charset="0"/>
                <a:ea typeface="Tahoma" panose="020B0604030504040204" pitchFamily="34" charset="0"/>
                <a:cs typeface="Tahoma" panose="020B0604030504040204" pitchFamily="34" charset="0"/>
              </a:rPr>
              <a:t> </a:t>
            </a:r>
            <a:r>
              <a:rPr sz="4000" b="1" spc="-5" dirty="0" err="1">
                <a:latin typeface="Tahoma" panose="020B0604030504040204" pitchFamily="34" charset="0"/>
                <a:ea typeface="Tahoma" panose="020B0604030504040204" pitchFamily="34" charset="0"/>
                <a:cs typeface="Tahoma" panose="020B0604030504040204" pitchFamily="34" charset="0"/>
              </a:rPr>
              <a:t>Pública</a:t>
            </a:r>
            <a:endParaRPr lang="es-CL" sz="4000" b="1" spc="-5" dirty="0">
              <a:latin typeface="Tahoma" panose="020B0604030504040204" pitchFamily="34" charset="0"/>
              <a:ea typeface="Tahoma" panose="020B0604030504040204" pitchFamily="34" charset="0"/>
              <a:cs typeface="Tahoma" panose="020B0604030504040204" pitchFamily="34" charset="0"/>
            </a:endParaRPr>
          </a:p>
          <a:p>
            <a:pPr marL="12065" marR="5080" algn="ctr">
              <a:lnSpc>
                <a:spcPct val="110000"/>
              </a:lnSpc>
            </a:pPr>
            <a:r>
              <a:rPr lang="es-CL" sz="3600" b="1" i="1" spc="-5" dirty="0">
                <a:latin typeface="Tahoma" panose="020B0604030504040204" pitchFamily="34" charset="0"/>
                <a:ea typeface="Tahoma" panose="020B0604030504040204" pitchFamily="34" charset="0"/>
                <a:cs typeface="Tahoma" panose="020B0604030504040204" pitchFamily="34" charset="0"/>
              </a:rPr>
              <a:t>Denominada Ley de Transparencia</a:t>
            </a:r>
            <a:r>
              <a:rPr sz="3600" b="1" i="1" spc="-5" dirty="0">
                <a:latin typeface="Tahoma" panose="020B0604030504040204" pitchFamily="34" charset="0"/>
                <a:ea typeface="Tahoma" panose="020B0604030504040204" pitchFamily="34" charset="0"/>
                <a:cs typeface="Tahoma" panose="020B0604030504040204" pitchFamily="34" charset="0"/>
              </a:rPr>
              <a:t>  </a:t>
            </a:r>
            <a:endParaRPr lang="es-CL" sz="3600" b="1" i="1" spc="-5" dirty="0">
              <a:latin typeface="Tahoma" panose="020B0604030504040204" pitchFamily="34" charset="0"/>
              <a:ea typeface="Tahoma" panose="020B0604030504040204" pitchFamily="34" charset="0"/>
              <a:cs typeface="Tahoma" panose="020B0604030504040204" pitchFamily="34" charset="0"/>
            </a:endParaRPr>
          </a:p>
          <a:p>
            <a:pPr marL="12065" marR="5080" algn="ctr">
              <a:lnSpc>
                <a:spcPct val="110000"/>
              </a:lnSpc>
            </a:pPr>
            <a:r>
              <a:rPr sz="4000" b="1" spc="-5" dirty="0">
                <a:latin typeface="Tahoma" panose="020B0604030504040204" pitchFamily="34" charset="0"/>
                <a:ea typeface="Tahoma" panose="020B0604030504040204" pitchFamily="34" charset="0"/>
                <a:cs typeface="Tahoma" panose="020B0604030504040204" pitchFamily="34" charset="0"/>
              </a:rPr>
              <a:t>Ley</a:t>
            </a:r>
            <a:r>
              <a:rPr sz="4000" b="1" spc="-80" dirty="0">
                <a:latin typeface="Tahoma" panose="020B0604030504040204" pitchFamily="34" charset="0"/>
                <a:ea typeface="Tahoma" panose="020B0604030504040204" pitchFamily="34" charset="0"/>
                <a:cs typeface="Tahoma" panose="020B0604030504040204" pitchFamily="34" charset="0"/>
              </a:rPr>
              <a:t> </a:t>
            </a:r>
            <a:r>
              <a:rPr sz="4000" b="1" spc="-5" dirty="0">
                <a:latin typeface="Tahoma" panose="020B0604030504040204" pitchFamily="34" charset="0"/>
                <a:ea typeface="Tahoma" panose="020B0604030504040204" pitchFamily="34" charset="0"/>
                <a:cs typeface="Tahoma" panose="020B0604030504040204" pitchFamily="34" charset="0"/>
              </a:rPr>
              <a:t>20.285</a:t>
            </a:r>
            <a:endParaRPr sz="4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4200" y="914400"/>
            <a:ext cx="3767170" cy="553998"/>
          </a:xfrm>
          <a:prstGeom prst="rect">
            <a:avLst/>
          </a:prstGeom>
        </p:spPr>
        <p:txBody>
          <a:bodyPr vert="horz" wrap="square" lIns="0" tIns="0" rIns="0" bIns="0" rtlCol="0">
            <a:spAutoFit/>
          </a:bodyPr>
          <a:lstStyle/>
          <a:p>
            <a:pPr marL="12700">
              <a:lnSpc>
                <a:spcPct val="100000"/>
              </a:lnSpc>
            </a:pPr>
            <a:r>
              <a:rPr sz="3600" b="1" spc="-5" dirty="0">
                <a:latin typeface="Tahoma" panose="020B0604030504040204" pitchFamily="34" charset="0"/>
                <a:ea typeface="Tahoma" panose="020B0604030504040204" pitchFamily="34" charset="0"/>
                <a:cs typeface="Tahoma" panose="020B0604030504040204" pitchFamily="34" charset="0"/>
              </a:rPr>
              <a:t>El</a:t>
            </a:r>
            <a:r>
              <a:rPr sz="3600" b="1" spc="-90" dirty="0">
                <a:latin typeface="Tahoma" panose="020B0604030504040204" pitchFamily="34" charset="0"/>
                <a:ea typeface="Tahoma" panose="020B0604030504040204" pitchFamily="34" charset="0"/>
                <a:cs typeface="Tahoma" panose="020B0604030504040204" pitchFamily="34" charset="0"/>
              </a:rPr>
              <a:t> </a:t>
            </a:r>
            <a:r>
              <a:rPr sz="3600" b="1" spc="-5" dirty="0">
                <a:latin typeface="Tahoma" panose="020B0604030504040204" pitchFamily="34" charset="0"/>
                <a:ea typeface="Tahoma" panose="020B0604030504040204" pitchFamily="34" charset="0"/>
                <a:cs typeface="Tahoma" panose="020B0604030504040204" pitchFamily="34" charset="0"/>
              </a:rPr>
              <a:t>Cohecho</a:t>
            </a:r>
            <a:endParaRPr sz="36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685800" y="2057400"/>
            <a:ext cx="7541259" cy="2739211"/>
          </a:xfrm>
          <a:prstGeom prst="rect">
            <a:avLst/>
          </a:prstGeom>
        </p:spPr>
        <p:txBody>
          <a:bodyPr vert="horz" wrap="square" lIns="0" tIns="0" rIns="0" bIns="0" rtlCol="0">
            <a:spAutoFit/>
          </a:bodyPr>
          <a:lstStyle/>
          <a:p>
            <a:pPr marL="12700" marR="740410" algn="just">
              <a:lnSpc>
                <a:spcPct val="100000"/>
              </a:lnSpc>
              <a:buClr>
                <a:srgbClr val="94C600"/>
              </a:buClr>
              <a:tabLst>
                <a:tab pos="287020" algn="l"/>
              </a:tabLst>
            </a:pPr>
            <a:r>
              <a:rPr sz="2400" spc="-5" dirty="0">
                <a:latin typeface="Tahoma" panose="020B0604030504040204" pitchFamily="34" charset="0"/>
                <a:ea typeface="Tahoma" panose="020B0604030504040204" pitchFamily="34" charset="0"/>
                <a:cs typeface="Tahoma" panose="020B0604030504040204" pitchFamily="34" charset="0"/>
              </a:rPr>
              <a:t>Es </a:t>
            </a:r>
            <a:r>
              <a:rPr sz="2400" dirty="0">
                <a:latin typeface="Tahoma" panose="020B0604030504040204" pitchFamily="34" charset="0"/>
                <a:ea typeface="Tahoma" panose="020B0604030504040204" pitchFamily="34" charset="0"/>
                <a:cs typeface="Tahoma" panose="020B0604030504040204" pitchFamily="34" charset="0"/>
              </a:rPr>
              <a:t>la </a:t>
            </a:r>
            <a:r>
              <a:rPr sz="2400" spc="-5" dirty="0">
                <a:latin typeface="Tahoma" panose="020B0604030504040204" pitchFamily="34" charset="0"/>
                <a:ea typeface="Tahoma" panose="020B0604030504040204" pitchFamily="34" charset="0"/>
                <a:cs typeface="Tahoma" panose="020B0604030504040204" pitchFamily="34" charset="0"/>
              </a:rPr>
              <a:t>obtención de un funcionario de beneficios  económicos </a:t>
            </a:r>
            <a:r>
              <a:rPr sz="2400" dirty="0">
                <a:latin typeface="Tahoma" panose="020B0604030504040204" pitchFamily="34" charset="0"/>
                <a:ea typeface="Tahoma" panose="020B0604030504040204" pitchFamily="34" charset="0"/>
                <a:cs typeface="Tahoma" panose="020B0604030504040204" pitchFamily="34" charset="0"/>
              </a:rPr>
              <a:t>o el ofrecimiento </a:t>
            </a:r>
            <a:r>
              <a:rPr sz="2400" spc="-5" dirty="0">
                <a:latin typeface="Tahoma" panose="020B0604030504040204" pitchFamily="34" charset="0"/>
                <a:ea typeface="Tahoma" panose="020B0604030504040204" pitchFamily="34" charset="0"/>
                <a:cs typeface="Tahoma" panose="020B0604030504040204" pitchFamily="34" charset="0"/>
              </a:rPr>
              <a:t>de beneficios  económicos </a:t>
            </a:r>
            <a:r>
              <a:rPr sz="2400" dirty="0">
                <a:latin typeface="Tahoma" panose="020B0604030504040204" pitchFamily="34" charset="0"/>
                <a:ea typeface="Tahoma" panose="020B0604030504040204" pitchFamily="34" charset="0"/>
                <a:cs typeface="Tahoma" panose="020B0604030504040204" pitchFamily="34" charset="0"/>
              </a:rPr>
              <a:t>a </a:t>
            </a:r>
            <a:r>
              <a:rPr sz="2400" spc="-5" dirty="0">
                <a:latin typeface="Tahoma" panose="020B0604030504040204" pitchFamily="34" charset="0"/>
                <a:ea typeface="Tahoma" panose="020B0604030504040204" pitchFamily="34" charset="0"/>
                <a:cs typeface="Tahoma" panose="020B0604030504040204" pitchFamily="34" charset="0"/>
              </a:rPr>
              <a:t>un funcionario por acciones </a:t>
            </a:r>
            <a:r>
              <a:rPr sz="2400" dirty="0">
                <a:latin typeface="Tahoma" panose="020B0604030504040204" pitchFamily="34" charset="0"/>
                <a:ea typeface="Tahoma" panose="020B0604030504040204" pitchFamily="34" charset="0"/>
                <a:cs typeface="Tahoma" panose="020B0604030504040204" pitchFamily="34" charset="0"/>
              </a:rPr>
              <a:t>u  omisiones </a:t>
            </a:r>
            <a:r>
              <a:rPr sz="2400" spc="-5" dirty="0">
                <a:latin typeface="Tahoma" panose="020B0604030504040204" pitchFamily="34" charset="0"/>
                <a:ea typeface="Tahoma" panose="020B0604030504040204" pitchFamily="34" charset="0"/>
                <a:cs typeface="Tahoma" panose="020B0604030504040204" pitchFamily="34" charset="0"/>
              </a:rPr>
              <a:t>que </a:t>
            </a:r>
            <a:r>
              <a:rPr sz="2400" dirty="0">
                <a:latin typeface="Tahoma" panose="020B0604030504040204" pitchFamily="34" charset="0"/>
                <a:ea typeface="Tahoma" panose="020B0604030504040204" pitchFamily="34" charset="0"/>
                <a:cs typeface="Tahoma" panose="020B0604030504040204" pitchFamily="34" charset="0"/>
              </a:rPr>
              <a:t>le </a:t>
            </a:r>
            <a:r>
              <a:rPr sz="2400" spc="-5" dirty="0">
                <a:latin typeface="Tahoma" panose="020B0604030504040204" pitchFamily="34" charset="0"/>
                <a:ea typeface="Tahoma" panose="020B0604030504040204" pitchFamily="34" charset="0"/>
                <a:cs typeface="Tahoma" panose="020B0604030504040204" pitchFamily="34" charset="0"/>
              </a:rPr>
              <a:t>hagan faltar </a:t>
            </a:r>
            <a:r>
              <a:rPr sz="2400" dirty="0">
                <a:latin typeface="Tahoma" panose="020B0604030504040204" pitchFamily="34" charset="0"/>
                <a:ea typeface="Tahoma" panose="020B0604030504040204" pitchFamily="34" charset="0"/>
                <a:cs typeface="Tahoma" panose="020B0604030504040204" pitchFamily="34" charset="0"/>
              </a:rPr>
              <a:t>a </a:t>
            </a:r>
            <a:r>
              <a:rPr sz="2400" spc="-5" dirty="0">
                <a:latin typeface="Tahoma" panose="020B0604030504040204" pitchFamily="34" charset="0"/>
                <a:ea typeface="Tahoma" panose="020B0604030504040204" pitchFamily="34" charset="0"/>
                <a:cs typeface="Tahoma" panose="020B0604030504040204" pitchFamily="34" charset="0"/>
              </a:rPr>
              <a:t>sus</a:t>
            </a:r>
            <a:r>
              <a:rPr sz="2400" spc="-25"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deberes.</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buClr>
                <a:srgbClr val="94C600"/>
              </a:buClr>
              <a:tabLst>
                <a:tab pos="287020" algn="l"/>
              </a:tabLst>
            </a:pPr>
            <a:endParaRPr lang="es-ES" sz="2400" b="1" i="1"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buClr>
                <a:srgbClr val="94C600"/>
              </a:buClr>
              <a:tabLst>
                <a:tab pos="287020" algn="l"/>
              </a:tabLst>
            </a:pPr>
            <a:r>
              <a:rPr sz="2400" b="1" i="1" dirty="0" err="1">
                <a:latin typeface="Tahoma" panose="020B0604030504040204" pitchFamily="34" charset="0"/>
                <a:ea typeface="Tahoma" panose="020B0604030504040204" pitchFamily="34" charset="0"/>
                <a:cs typeface="Tahoma" panose="020B0604030504040204" pitchFamily="34" charset="0"/>
              </a:rPr>
              <a:t>Sanción</a:t>
            </a:r>
            <a:r>
              <a:rPr sz="2400" b="1" i="1" dirty="0">
                <a:latin typeface="Tahoma" panose="020B0604030504040204" pitchFamily="34" charset="0"/>
                <a:ea typeface="Tahoma" panose="020B0604030504040204" pitchFamily="34" charset="0"/>
                <a:cs typeface="Tahoma" panose="020B0604030504040204" pitchFamily="34" charset="0"/>
              </a:rPr>
              <a:t> al cohecho: </a:t>
            </a:r>
            <a:r>
              <a:rPr sz="2400" spc="-5" dirty="0">
                <a:latin typeface="Tahoma" panose="020B0604030504040204" pitchFamily="34" charset="0"/>
                <a:ea typeface="Tahoma" panose="020B0604030504040204" pitchFamily="34" charset="0"/>
                <a:cs typeface="Tahoma" panose="020B0604030504040204" pitchFamily="34" charset="0"/>
              </a:rPr>
              <a:t>Esta </a:t>
            </a:r>
            <a:r>
              <a:rPr sz="2400" dirty="0">
                <a:latin typeface="Tahoma" panose="020B0604030504040204" pitchFamily="34" charset="0"/>
                <a:ea typeface="Tahoma" panose="020B0604030504040204" pitchFamily="34" charset="0"/>
                <a:cs typeface="Tahoma" panose="020B0604030504040204" pitchFamily="34" charset="0"/>
              </a:rPr>
              <a:t>la </a:t>
            </a:r>
            <a:r>
              <a:rPr sz="2400" spc="-5" dirty="0">
                <a:latin typeface="Tahoma" panose="020B0604030504040204" pitchFamily="34" charset="0"/>
                <a:ea typeface="Tahoma" panose="020B0604030504040204" pitchFamily="34" charset="0"/>
                <a:cs typeface="Tahoma" panose="020B0604030504040204" pitchFamily="34" charset="0"/>
              </a:rPr>
              <a:t>posibilidad de sancionarlo  penalmente.</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974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9600" y="457200"/>
            <a:ext cx="8001000" cy="5324535"/>
          </a:xfrm>
          <a:prstGeom prst="rect">
            <a:avLst/>
          </a:prstGeom>
        </p:spPr>
        <p:txBody>
          <a:bodyPr wrap="square">
            <a:spAutoFit/>
          </a:bodyPr>
          <a:lstStyle/>
          <a:p>
            <a:pPr algn="ctr"/>
            <a:r>
              <a:rPr lang="es-CL" sz="2000" b="1" cap="small" dirty="0">
                <a:latin typeface="Tahoma" panose="020B0604030504040204" pitchFamily="34" charset="0"/>
                <a:ea typeface="Tahoma" panose="020B0604030504040204" pitchFamily="34" charset="0"/>
                <a:cs typeface="Tahoma" panose="020B0604030504040204" pitchFamily="34" charset="0"/>
              </a:rPr>
              <a:t>Código Penal contempla Delitos que atentan contra la imparcialidad en el ejercicio de la función pública</a:t>
            </a:r>
          </a:p>
          <a:p>
            <a:pPr algn="just"/>
            <a:endParaRPr lang="es-CL" sz="2000" cap="small" dirty="0">
              <a:latin typeface="Tahoma" panose="020B0604030504040204" pitchFamily="34" charset="0"/>
              <a:ea typeface="Tahoma" panose="020B0604030504040204" pitchFamily="34" charset="0"/>
              <a:cs typeface="Tahoma" panose="020B0604030504040204" pitchFamily="34" charset="0"/>
            </a:endParaRPr>
          </a:p>
          <a:p>
            <a:pPr algn="just"/>
            <a:r>
              <a:rPr lang="es-CL" sz="2000" b="1" cap="small" dirty="0">
                <a:latin typeface="Tahoma" panose="020B0604030504040204" pitchFamily="34" charset="0"/>
                <a:ea typeface="Tahoma" panose="020B0604030504040204" pitchFamily="34" charset="0"/>
                <a:cs typeface="Tahoma" panose="020B0604030504040204" pitchFamily="34" charset="0"/>
              </a:rPr>
              <a:t>a) Cohecho</a:t>
            </a:r>
          </a:p>
          <a:p>
            <a:pPr algn="just"/>
            <a:endParaRPr lang="es-CL" sz="2000" cap="small" dirty="0">
              <a:latin typeface="Tahoma" panose="020B0604030504040204" pitchFamily="34" charset="0"/>
              <a:ea typeface="Tahoma" panose="020B0604030504040204" pitchFamily="34" charset="0"/>
              <a:cs typeface="Tahoma" panose="020B0604030504040204" pitchFamily="34" charset="0"/>
            </a:endParaRPr>
          </a:p>
          <a:p>
            <a:pPr algn="just"/>
            <a:r>
              <a:rPr lang="es-CL" sz="2000" cap="small" dirty="0">
                <a:latin typeface="Tahoma" panose="020B0604030504040204" pitchFamily="34" charset="0"/>
                <a:ea typeface="Tahoma" panose="020B0604030504040204" pitchFamily="34" charset="0"/>
                <a:cs typeface="Tahoma" panose="020B0604030504040204" pitchFamily="34" charset="0"/>
              </a:rPr>
              <a:t>Se entiende por cohecho la conducta activa o pasiva de un funcionario público destinada a recibir una retribución no debida en el ejercicio de su cargo, así como la conducta activa o pasiva de un particular destinada a dar a un funcionario público una retribución no debida en el ejercicio del cargo de éste (este último también se denomina soborno). </a:t>
            </a:r>
          </a:p>
          <a:p>
            <a:pPr algn="just"/>
            <a:endParaRPr lang="es-CL" sz="2000" cap="small" dirty="0">
              <a:latin typeface="Tahoma" panose="020B0604030504040204" pitchFamily="34" charset="0"/>
              <a:ea typeface="Tahoma" panose="020B0604030504040204" pitchFamily="34" charset="0"/>
              <a:cs typeface="Tahoma" panose="020B0604030504040204" pitchFamily="34" charset="0"/>
            </a:endParaRPr>
          </a:p>
          <a:p>
            <a:pPr algn="just"/>
            <a:r>
              <a:rPr lang="es-CL" sz="2000" cap="small" dirty="0">
                <a:latin typeface="Tahoma" panose="020B0604030504040204" pitchFamily="34" charset="0"/>
                <a:ea typeface="Tahoma" panose="020B0604030504040204" pitchFamily="34" charset="0"/>
                <a:cs typeface="Tahoma" panose="020B0604030504040204" pitchFamily="34" charset="0"/>
              </a:rPr>
              <a:t>Junto al tráfico de influencias constituye uno de los delitos más paradigmáticos en el sentido ejemplar, materia de corrupción. </a:t>
            </a:r>
          </a:p>
          <a:p>
            <a:pPr algn="just"/>
            <a:endParaRPr lang="es-CL" sz="2000" cap="small" dirty="0">
              <a:latin typeface="Tahoma" panose="020B0604030504040204" pitchFamily="34" charset="0"/>
              <a:ea typeface="Tahoma" panose="020B0604030504040204" pitchFamily="34" charset="0"/>
              <a:cs typeface="Tahoma" panose="020B0604030504040204" pitchFamily="34" charset="0"/>
            </a:endParaRPr>
          </a:p>
          <a:p>
            <a:pPr algn="just"/>
            <a:r>
              <a:rPr lang="es-CL" sz="2000" cap="small" dirty="0">
                <a:latin typeface="Tahoma" panose="020B0604030504040204" pitchFamily="34" charset="0"/>
                <a:ea typeface="Tahoma" panose="020B0604030504040204" pitchFamily="34" charset="0"/>
                <a:cs typeface="Tahoma" panose="020B0604030504040204" pitchFamily="34" charset="0"/>
              </a:rPr>
              <a:t>Los artículos 248 a 251 del Código Penal señalan las diversas formas de realización del cohecho.</a:t>
            </a:r>
          </a:p>
        </p:txBody>
      </p:sp>
    </p:spTree>
    <p:extLst>
      <p:ext uri="{BB962C8B-B14F-4D97-AF65-F5344CB8AC3E}">
        <p14:creationId xmlns:p14="http://schemas.microsoft.com/office/powerpoint/2010/main" val="877210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5800" y="1066800"/>
            <a:ext cx="8213146" cy="4678204"/>
          </a:xfrm>
          <a:prstGeom prst="rect">
            <a:avLst/>
          </a:prstGeom>
        </p:spPr>
        <p:txBody>
          <a:bodyPr wrap="square">
            <a:spAutoFit/>
          </a:bodyPr>
          <a:lstStyle/>
          <a:p>
            <a:r>
              <a:rPr lang="es-CL" sz="2000" b="1" cap="small" dirty="0">
                <a:latin typeface="Tahoma" panose="020B0604030504040204" pitchFamily="34" charset="0"/>
                <a:ea typeface="Tahoma" panose="020B0604030504040204" pitchFamily="34" charset="0"/>
                <a:cs typeface="Tahoma" panose="020B0604030504040204" pitchFamily="34" charset="0"/>
              </a:rPr>
              <a:t>B) Soborno (artículo 250 del C. Penal).</a:t>
            </a:r>
          </a:p>
          <a:p>
            <a:endParaRPr lang="es-CL" sz="2000" cap="small" dirty="0">
              <a:latin typeface="Tahoma" panose="020B0604030504040204" pitchFamily="34" charset="0"/>
              <a:ea typeface="Tahoma" panose="020B0604030504040204" pitchFamily="34" charset="0"/>
              <a:cs typeface="Tahoma" panose="020B0604030504040204" pitchFamily="34" charset="0"/>
            </a:endParaRPr>
          </a:p>
          <a:p>
            <a:r>
              <a:rPr lang="es-CL" sz="2000" cap="small" dirty="0">
                <a:latin typeface="Tahoma" panose="020B0604030504040204" pitchFamily="34" charset="0"/>
                <a:ea typeface="Tahoma" panose="020B0604030504040204" pitchFamily="34" charset="0"/>
                <a:cs typeface="Tahoma" panose="020B0604030504040204" pitchFamily="34" charset="0"/>
              </a:rPr>
              <a:t>Esta figura sanciona a aquel que ofrece o consiente en dar a un funcionario público un beneficio económico, en provecho de éste o de un tercero, para que realice las acciones o incurra en las omisiones previstas anteriormente en los artículos 248, 248 bis y 249 del Código Penal.</a:t>
            </a:r>
          </a:p>
          <a:p>
            <a:endParaRPr lang="es-CL" sz="2000" cap="small" dirty="0">
              <a:latin typeface="Tahoma" panose="020B0604030504040204" pitchFamily="34" charset="0"/>
              <a:ea typeface="Tahoma" panose="020B0604030504040204" pitchFamily="34" charset="0"/>
              <a:cs typeface="Tahoma" panose="020B0604030504040204" pitchFamily="34" charset="0"/>
            </a:endParaRPr>
          </a:p>
          <a:p>
            <a:r>
              <a:rPr lang="es-CL" sz="2000" b="1" cap="small" dirty="0">
                <a:latin typeface="Tahoma" panose="020B0604030504040204" pitchFamily="34" charset="0"/>
                <a:ea typeface="Tahoma" panose="020B0604030504040204" pitchFamily="34" charset="0"/>
                <a:cs typeface="Tahoma" panose="020B0604030504040204" pitchFamily="34" charset="0"/>
              </a:rPr>
              <a:t>C) Tráfico de influencias</a:t>
            </a:r>
          </a:p>
          <a:p>
            <a:endParaRPr lang="es-CL" sz="2000" cap="small" dirty="0">
              <a:latin typeface="Tahoma" panose="020B0604030504040204" pitchFamily="34" charset="0"/>
              <a:ea typeface="Tahoma" panose="020B0604030504040204" pitchFamily="34" charset="0"/>
              <a:cs typeface="Tahoma" panose="020B0604030504040204" pitchFamily="34" charset="0"/>
            </a:endParaRPr>
          </a:p>
          <a:p>
            <a:r>
              <a:rPr lang="es-CL" sz="2000" cap="small" dirty="0">
                <a:latin typeface="Tahoma" panose="020B0604030504040204" pitchFamily="34" charset="0"/>
                <a:ea typeface="Tahoma" panose="020B0604030504040204" pitchFamily="34" charset="0"/>
                <a:cs typeface="Tahoma" panose="020B0604030504040204" pitchFamily="34" charset="0"/>
              </a:rPr>
              <a:t>El tráfico de influencias consiste en que un funcionario se aproveche de la posición de predominio o de la posición favorable que tiene en relación con determinados centros públicos de decisión, para obtener un beneficio particular.</a:t>
            </a:r>
          </a:p>
          <a:p>
            <a:endParaRPr lang="es-CL" sz="2000" cap="small"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3513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09600" y="1371600"/>
            <a:ext cx="7848600" cy="3416320"/>
          </a:xfrm>
          <a:prstGeom prst="rect">
            <a:avLst/>
          </a:prstGeom>
        </p:spPr>
        <p:txBody>
          <a:bodyPr wrap="square">
            <a:spAutoFit/>
          </a:bodyPr>
          <a:lstStyle/>
          <a:p>
            <a:pPr algn="just"/>
            <a:r>
              <a:rPr lang="es-CL" sz="2400" b="1" cap="small" dirty="0">
                <a:latin typeface="Tahoma" panose="020B0604030504040204" pitchFamily="34" charset="0"/>
                <a:ea typeface="Tahoma" panose="020B0604030504040204" pitchFamily="34" charset="0"/>
                <a:cs typeface="Tahoma" panose="020B0604030504040204" pitchFamily="34" charset="0"/>
              </a:rPr>
              <a:t>Delitos que atentan contra los aspectos patrimoniales de la función pública</a:t>
            </a:r>
          </a:p>
          <a:p>
            <a:pPr algn="just"/>
            <a:endParaRPr lang="es-CL" sz="2400" b="1" cap="small" dirty="0">
              <a:latin typeface="Tahoma" panose="020B0604030504040204" pitchFamily="34" charset="0"/>
              <a:ea typeface="Tahoma" panose="020B0604030504040204" pitchFamily="34" charset="0"/>
              <a:cs typeface="Tahoma" panose="020B0604030504040204" pitchFamily="34" charset="0"/>
            </a:endParaRPr>
          </a:p>
          <a:p>
            <a:pPr marL="342900" indent="-342900" algn="just">
              <a:buAutoNum type="alphaLcParenR"/>
            </a:pPr>
            <a:r>
              <a:rPr lang="es-CL" sz="2400" b="1" cap="small" dirty="0">
                <a:latin typeface="Tahoma" panose="020B0604030504040204" pitchFamily="34" charset="0"/>
                <a:ea typeface="Tahoma" panose="020B0604030504040204" pitchFamily="34" charset="0"/>
                <a:cs typeface="Tahoma" panose="020B0604030504040204" pitchFamily="34" charset="0"/>
              </a:rPr>
              <a:t>Malversación de bienes o fondos:</a:t>
            </a:r>
          </a:p>
          <a:p>
            <a:pPr marL="257175" indent="-257175" algn="just">
              <a:buFontTx/>
              <a:buChar char="-"/>
            </a:pPr>
            <a:r>
              <a:rPr lang="es-CL" sz="2400" b="1" cap="small" dirty="0">
                <a:latin typeface="Tahoma" panose="020B0604030504040204" pitchFamily="34" charset="0"/>
                <a:ea typeface="Tahoma" panose="020B0604030504040204" pitchFamily="34" charset="0"/>
                <a:cs typeface="Tahoma" panose="020B0604030504040204" pitchFamily="34" charset="0"/>
              </a:rPr>
              <a:t>Sustracción de Fondos</a:t>
            </a:r>
          </a:p>
          <a:p>
            <a:pPr marL="257175" indent="-257175" algn="just">
              <a:buFontTx/>
              <a:buChar char="-"/>
            </a:pPr>
            <a:r>
              <a:rPr lang="es-CL" sz="2400" b="1" cap="small" dirty="0">
                <a:latin typeface="Tahoma" panose="020B0604030504040204" pitchFamily="34" charset="0"/>
                <a:ea typeface="Tahoma" panose="020B0604030504040204" pitchFamily="34" charset="0"/>
                <a:cs typeface="Tahoma" panose="020B0604030504040204" pitchFamily="34" charset="0"/>
              </a:rPr>
              <a:t>Sustracción de fondos culposa </a:t>
            </a:r>
          </a:p>
          <a:p>
            <a:pPr marL="257175" indent="-257175" algn="just">
              <a:buFontTx/>
              <a:buChar char="-"/>
            </a:pPr>
            <a:r>
              <a:rPr lang="es-CL" sz="2400" b="1" cap="small" dirty="0">
                <a:latin typeface="Tahoma" panose="020B0604030504040204" pitchFamily="34" charset="0"/>
                <a:ea typeface="Tahoma" panose="020B0604030504040204" pitchFamily="34" charset="0"/>
                <a:cs typeface="Tahoma" panose="020B0604030504040204" pitchFamily="34" charset="0"/>
              </a:rPr>
              <a:t>Sustracción de fondos con reintegro </a:t>
            </a:r>
          </a:p>
          <a:p>
            <a:pPr marL="257175" indent="-257175" algn="just">
              <a:buFontTx/>
              <a:buChar char="-"/>
            </a:pPr>
            <a:r>
              <a:rPr lang="es-CL" sz="2400" b="1" cap="small" dirty="0">
                <a:latin typeface="Tahoma" panose="020B0604030504040204" pitchFamily="34" charset="0"/>
                <a:ea typeface="Tahoma" panose="020B0604030504040204" pitchFamily="34" charset="0"/>
                <a:cs typeface="Tahoma" panose="020B0604030504040204" pitchFamily="34" charset="0"/>
              </a:rPr>
              <a:t>Desviación de fondos públicos </a:t>
            </a:r>
          </a:p>
          <a:p>
            <a:pPr marL="257175" indent="-257175" algn="just">
              <a:buFontTx/>
              <a:buChar char="-"/>
            </a:pPr>
            <a:r>
              <a:rPr lang="es-CL" sz="2400" b="1" cap="small" dirty="0">
                <a:latin typeface="Tahoma" panose="020B0604030504040204" pitchFamily="34" charset="0"/>
                <a:ea typeface="Tahoma" panose="020B0604030504040204" pitchFamily="34" charset="0"/>
                <a:cs typeface="Tahoma" panose="020B0604030504040204" pitchFamily="34" charset="0"/>
              </a:rPr>
              <a:t>Negativa a realizar un pago debido </a:t>
            </a:r>
          </a:p>
        </p:txBody>
      </p:sp>
    </p:spTree>
    <p:extLst>
      <p:ext uri="{BB962C8B-B14F-4D97-AF65-F5344CB8AC3E}">
        <p14:creationId xmlns:p14="http://schemas.microsoft.com/office/powerpoint/2010/main" val="2260130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2000" y="1371600"/>
            <a:ext cx="7696200" cy="3477875"/>
          </a:xfrm>
          <a:prstGeom prst="rect">
            <a:avLst/>
          </a:prstGeom>
        </p:spPr>
        <p:txBody>
          <a:bodyPr wrap="square">
            <a:spAutoFit/>
          </a:bodyPr>
          <a:lstStyle/>
          <a:p>
            <a:pPr algn="just"/>
            <a:r>
              <a:rPr lang="es-CL" sz="2000" b="1" cap="small" dirty="0">
                <a:latin typeface="Tahoma" panose="020B0604030504040204" pitchFamily="34" charset="0"/>
                <a:ea typeface="Tahoma" panose="020B0604030504040204" pitchFamily="34" charset="0"/>
                <a:cs typeface="Tahoma" panose="020B0604030504040204" pitchFamily="34" charset="0"/>
              </a:rPr>
              <a:t>b) Fraude al Fisco</a:t>
            </a:r>
          </a:p>
          <a:p>
            <a:pPr algn="just"/>
            <a:endParaRPr lang="es-CL" sz="2000" cap="small" dirty="0">
              <a:latin typeface="Tahoma" panose="020B0604030504040204" pitchFamily="34" charset="0"/>
              <a:ea typeface="Tahoma" panose="020B0604030504040204" pitchFamily="34" charset="0"/>
              <a:cs typeface="Tahoma" panose="020B0604030504040204" pitchFamily="34" charset="0"/>
            </a:endParaRPr>
          </a:p>
          <a:p>
            <a:pPr algn="just"/>
            <a:r>
              <a:rPr lang="es-CL" sz="2000" cap="small" dirty="0">
                <a:latin typeface="Tahoma" panose="020B0604030504040204" pitchFamily="34" charset="0"/>
                <a:ea typeface="Tahoma" panose="020B0604030504040204" pitchFamily="34" charset="0"/>
                <a:cs typeface="Tahoma" panose="020B0604030504040204" pitchFamily="34" charset="0"/>
              </a:rPr>
              <a:t>Este delito se contempla en el artículo 239 del Código Penal. </a:t>
            </a:r>
          </a:p>
          <a:p>
            <a:pPr algn="just"/>
            <a:endParaRPr lang="es-CL" sz="2000" cap="small" dirty="0">
              <a:latin typeface="Tahoma" panose="020B0604030504040204" pitchFamily="34" charset="0"/>
              <a:ea typeface="Tahoma" panose="020B0604030504040204" pitchFamily="34" charset="0"/>
              <a:cs typeface="Tahoma" panose="020B0604030504040204" pitchFamily="34" charset="0"/>
            </a:endParaRPr>
          </a:p>
          <a:p>
            <a:pPr algn="just"/>
            <a:r>
              <a:rPr lang="es-CL" sz="2000" cap="small" dirty="0">
                <a:latin typeface="Tahoma" panose="020B0604030504040204" pitchFamily="34" charset="0"/>
                <a:ea typeface="Tahoma" panose="020B0604030504040204" pitchFamily="34" charset="0"/>
                <a:cs typeface="Tahoma" panose="020B0604030504040204" pitchFamily="34" charset="0"/>
              </a:rPr>
              <a:t>Es una forma especial del delito de estafa, pues se configura cuando un funcionario público consiente en la defraudación efectuada por un tercero al Estado, a las Municipalidades o a los establecimientos públicos de instrucción o beneficencia.</a:t>
            </a:r>
          </a:p>
          <a:p>
            <a:pPr algn="just"/>
            <a:r>
              <a:rPr lang="es-CL" sz="2000" cap="small" dirty="0">
                <a:latin typeface="Tahoma" panose="020B0604030504040204" pitchFamily="34" charset="0"/>
                <a:ea typeface="Tahoma" panose="020B0604030504040204" pitchFamily="34" charset="0"/>
                <a:cs typeface="Tahoma" panose="020B0604030504040204" pitchFamily="34" charset="0"/>
              </a:rPr>
              <a:t>El fraude al fisco es un delito que se relaciona con el deber de lealtad y corrección de los funcionarios públicos en el cumplimiento de sus cometidos, e implica una falta a la probidad.</a:t>
            </a:r>
          </a:p>
        </p:txBody>
      </p:sp>
    </p:spTree>
    <p:extLst>
      <p:ext uri="{BB962C8B-B14F-4D97-AF65-F5344CB8AC3E}">
        <p14:creationId xmlns:p14="http://schemas.microsoft.com/office/powerpoint/2010/main" val="2551253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9600" y="1295400"/>
            <a:ext cx="7687973" cy="4062651"/>
          </a:xfrm>
          <a:prstGeom prst="rect">
            <a:avLst/>
          </a:prstGeom>
        </p:spPr>
        <p:txBody>
          <a:bodyPr wrap="square">
            <a:spAutoFit/>
          </a:bodyPr>
          <a:lstStyle/>
          <a:p>
            <a:r>
              <a:rPr lang="es-CL" sz="2000" cap="small" dirty="0">
                <a:latin typeface="Tahoma" panose="020B0604030504040204" pitchFamily="34" charset="0"/>
                <a:ea typeface="Tahoma" panose="020B0604030504040204" pitchFamily="34" charset="0"/>
                <a:cs typeface="Tahoma" panose="020B0604030504040204" pitchFamily="34" charset="0"/>
              </a:rPr>
              <a:t>Para que este delito se consuma requiere del engaño y perjuicio propios del delito de estafa. El perjuicio causado al Fisco puede comprender pérdidas directas o privación de un lucro legítimo. </a:t>
            </a:r>
          </a:p>
          <a:p>
            <a:r>
              <a:rPr lang="es-CL" sz="2000" cap="small" dirty="0">
                <a:latin typeface="Tahoma" panose="020B0604030504040204" pitchFamily="34" charset="0"/>
                <a:ea typeface="Tahoma" panose="020B0604030504040204" pitchFamily="34" charset="0"/>
                <a:cs typeface="Tahoma" panose="020B0604030504040204" pitchFamily="34" charset="0"/>
              </a:rPr>
              <a:t>Quien participa en este delito como tercero podría ser sancionado a título de estafa común, calificada o especial.</a:t>
            </a:r>
          </a:p>
          <a:p>
            <a:endParaRPr lang="es-CL" sz="2000" cap="small" dirty="0">
              <a:latin typeface="Tahoma" panose="020B0604030504040204" pitchFamily="34" charset="0"/>
              <a:ea typeface="Tahoma" panose="020B0604030504040204" pitchFamily="34" charset="0"/>
              <a:cs typeface="Tahoma" panose="020B0604030504040204" pitchFamily="34" charset="0"/>
            </a:endParaRPr>
          </a:p>
          <a:p>
            <a:r>
              <a:rPr lang="es-CL" sz="2000" b="1" cap="small" dirty="0">
                <a:latin typeface="Tahoma" panose="020B0604030504040204" pitchFamily="34" charset="0"/>
                <a:ea typeface="Tahoma" panose="020B0604030504040204" pitchFamily="34" charset="0"/>
                <a:cs typeface="Tahoma" panose="020B0604030504040204" pitchFamily="34" charset="0"/>
              </a:rPr>
              <a:t>c) Negociación incompatible</a:t>
            </a:r>
          </a:p>
          <a:p>
            <a:endParaRPr lang="es-CL" sz="2000" cap="small" dirty="0">
              <a:latin typeface="Tahoma" panose="020B0604030504040204" pitchFamily="34" charset="0"/>
              <a:ea typeface="Tahoma" panose="020B0604030504040204" pitchFamily="34" charset="0"/>
              <a:cs typeface="Tahoma" panose="020B0604030504040204" pitchFamily="34" charset="0"/>
            </a:endParaRPr>
          </a:p>
          <a:p>
            <a:r>
              <a:rPr lang="es-CL" sz="2000" cap="small" dirty="0">
                <a:latin typeface="Tahoma" panose="020B0604030504040204" pitchFamily="34" charset="0"/>
                <a:ea typeface="Tahoma" panose="020B0604030504040204" pitchFamily="34" charset="0"/>
                <a:cs typeface="Tahoma" panose="020B0604030504040204" pitchFamily="34" charset="0"/>
              </a:rPr>
              <a:t>El artículo 240 del Código Penal tipifica este delito, sancionando al empleado público que directa o indirectamente se interesare en cualquiera clase de contrato u operación en que debe intervenir por razón de su cargo.</a:t>
            </a:r>
          </a:p>
          <a:p>
            <a:endParaRPr lang="es-CL" sz="2000" cap="smal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0316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0" y="1219200"/>
            <a:ext cx="7848600" cy="4572000"/>
          </a:xfrm>
          <a:prstGeom prst="rect">
            <a:avLst/>
          </a:prstGeom>
        </p:spPr>
        <p:txBody>
          <a:bodyPr wrap="square">
            <a:spAutoFit/>
          </a:bodyPr>
          <a:lstStyle/>
          <a:p>
            <a:pPr algn="just"/>
            <a:r>
              <a:rPr lang="es-CL" sz="2000" b="1" cap="small" dirty="0">
                <a:latin typeface="Tahoma" panose="020B0604030504040204" pitchFamily="34" charset="0"/>
                <a:ea typeface="Tahoma" panose="020B0604030504040204" pitchFamily="34" charset="0"/>
                <a:cs typeface="Tahoma" panose="020B0604030504040204" pitchFamily="34" charset="0"/>
              </a:rPr>
              <a:t>La negociación incompatible comprende:</a:t>
            </a:r>
          </a:p>
          <a:p>
            <a:pPr algn="just"/>
            <a:endParaRPr lang="es-CL" sz="2000" b="1" cap="small" dirty="0">
              <a:latin typeface="Tahoma" panose="020B0604030504040204" pitchFamily="34" charset="0"/>
              <a:ea typeface="Tahoma" panose="020B0604030504040204" pitchFamily="34" charset="0"/>
              <a:cs typeface="Tahoma" panose="020B0604030504040204" pitchFamily="34" charset="0"/>
            </a:endParaRPr>
          </a:p>
          <a:p>
            <a:pPr algn="just"/>
            <a:r>
              <a:rPr lang="es-CL" sz="2000" cap="small" dirty="0">
                <a:latin typeface="Tahoma" panose="020B0604030504040204" pitchFamily="34" charset="0"/>
                <a:ea typeface="Tahoma" panose="020B0604030504040204" pitchFamily="34" charset="0"/>
                <a:cs typeface="Tahoma" panose="020B0604030504040204" pitchFamily="34" charset="0"/>
              </a:rPr>
              <a:t>• Al funcionario público que se interesa directa o indirectamente en cualquier clase de contrato o de operación en que debe intervenir en razón de su cargo.</a:t>
            </a:r>
          </a:p>
          <a:p>
            <a:pPr algn="just"/>
            <a:r>
              <a:rPr lang="es-CL" sz="2000" cap="small" dirty="0">
                <a:latin typeface="Tahoma" panose="020B0604030504040204" pitchFamily="34" charset="0"/>
                <a:ea typeface="Tahoma" panose="020B0604030504040204" pitchFamily="34" charset="0"/>
                <a:cs typeface="Tahoma" panose="020B0604030504040204" pitchFamily="34" charset="0"/>
              </a:rPr>
              <a:t>• En el caso que un negocio o en una operación que se ha confiado a un empleado público, de interés a su cónyuge o a sus parientes más cercanos que el Código señala específicamente.</a:t>
            </a:r>
          </a:p>
          <a:p>
            <a:pPr algn="just"/>
            <a:r>
              <a:rPr lang="es-CL" sz="2000" cap="small" dirty="0">
                <a:latin typeface="Tahoma" panose="020B0604030504040204" pitchFamily="34" charset="0"/>
                <a:ea typeface="Tahoma" panose="020B0604030504040204" pitchFamily="34" charset="0"/>
                <a:cs typeface="Tahoma" panose="020B0604030504040204" pitchFamily="34" charset="0"/>
              </a:rPr>
              <a:t>• Al funcionario que, en razón de su cargo, intervenga en negocios u operaciones determinadas, y diere interés a terceros asociados con él, con su cónyuge o parientes; o a sociedades, asociaciones o empresas en las que dichos terceros o esas personas tengan un determinado interés social, o ejerzan su administración en cualquier forma.</a:t>
            </a:r>
          </a:p>
        </p:txBody>
      </p:sp>
    </p:spTree>
    <p:extLst>
      <p:ext uri="{BB962C8B-B14F-4D97-AF65-F5344CB8AC3E}">
        <p14:creationId xmlns:p14="http://schemas.microsoft.com/office/powerpoint/2010/main" val="2621530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9600" y="1295400"/>
            <a:ext cx="7772400" cy="2862322"/>
          </a:xfrm>
          <a:prstGeom prst="rect">
            <a:avLst/>
          </a:prstGeom>
        </p:spPr>
        <p:txBody>
          <a:bodyPr wrap="square">
            <a:spAutoFit/>
          </a:bodyPr>
          <a:lstStyle/>
          <a:p>
            <a:pPr algn="just"/>
            <a:r>
              <a:rPr lang="es-CL" sz="2000" b="1" cap="small" dirty="0">
                <a:latin typeface="Tahoma" panose="020B0604030504040204" pitchFamily="34" charset="0"/>
                <a:ea typeface="Tahoma" panose="020B0604030504040204" pitchFamily="34" charset="0"/>
                <a:cs typeface="Tahoma" panose="020B0604030504040204" pitchFamily="34" charset="0"/>
              </a:rPr>
              <a:t>d) El incremento patrimonial relevante e injustificado</a:t>
            </a:r>
          </a:p>
          <a:p>
            <a:pPr algn="just"/>
            <a:endParaRPr lang="es-CL" sz="2000" cap="small" dirty="0">
              <a:latin typeface="Tahoma" panose="020B0604030504040204" pitchFamily="34" charset="0"/>
              <a:ea typeface="Tahoma" panose="020B0604030504040204" pitchFamily="34" charset="0"/>
              <a:cs typeface="Tahoma" panose="020B0604030504040204" pitchFamily="34" charset="0"/>
            </a:endParaRPr>
          </a:p>
          <a:p>
            <a:pPr algn="just"/>
            <a:r>
              <a:rPr lang="es-CL" sz="2000" cap="small" dirty="0">
                <a:latin typeface="Tahoma" panose="020B0604030504040204" pitchFamily="34" charset="0"/>
                <a:ea typeface="Tahoma" panose="020B0604030504040204" pitchFamily="34" charset="0"/>
                <a:cs typeface="Tahoma" panose="020B0604030504040204" pitchFamily="34" charset="0"/>
              </a:rPr>
              <a:t>El artículo 241 bis del Código Penal sanciona al empleado público que durante el ejercicio de su cargo obtenga un incremento patrimonial relevante e injustificado.</a:t>
            </a:r>
          </a:p>
          <a:p>
            <a:pPr algn="just"/>
            <a:r>
              <a:rPr lang="es-CL" sz="2000" cap="small" dirty="0">
                <a:latin typeface="Tahoma" panose="020B0604030504040204" pitchFamily="34" charset="0"/>
                <a:ea typeface="Tahoma" panose="020B0604030504040204" pitchFamily="34" charset="0"/>
                <a:cs typeface="Tahoma" panose="020B0604030504040204" pitchFamily="34" charset="0"/>
              </a:rPr>
              <a:t>Este delito se sanciona con una multa que asciende al monto del incremento patrimonial indebido y con la pena de inhabilitación absoluta temporal para el ejercicio de cargos u oficios públicos en sus grados mínimo a medio.</a:t>
            </a:r>
          </a:p>
        </p:txBody>
      </p:sp>
    </p:spTree>
    <p:extLst>
      <p:ext uri="{BB962C8B-B14F-4D97-AF65-F5344CB8AC3E}">
        <p14:creationId xmlns:p14="http://schemas.microsoft.com/office/powerpoint/2010/main" val="1954054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38200" y="1371600"/>
            <a:ext cx="7239000" cy="4093428"/>
          </a:xfrm>
          <a:prstGeom prst="rect">
            <a:avLst/>
          </a:prstGeom>
        </p:spPr>
        <p:txBody>
          <a:bodyPr wrap="square">
            <a:spAutoFit/>
          </a:bodyPr>
          <a:lstStyle/>
          <a:p>
            <a:pPr algn="just"/>
            <a:r>
              <a:rPr lang="es-CL" sz="2000" b="1" cap="small" dirty="0">
                <a:latin typeface="Tahoma" panose="020B0604030504040204" pitchFamily="34" charset="0"/>
                <a:ea typeface="Tahoma" panose="020B0604030504040204" pitchFamily="34" charset="0"/>
                <a:cs typeface="Tahoma" panose="020B0604030504040204" pitchFamily="34" charset="0"/>
              </a:rPr>
              <a:t>Delitos que afectan la confianza pública depositada en los funcionarios</a:t>
            </a:r>
          </a:p>
          <a:p>
            <a:pPr algn="just"/>
            <a:endParaRPr lang="es-CL" sz="2000" b="1" cap="small" dirty="0">
              <a:latin typeface="Tahoma" panose="020B0604030504040204" pitchFamily="34" charset="0"/>
              <a:ea typeface="Tahoma" panose="020B0604030504040204" pitchFamily="34" charset="0"/>
              <a:cs typeface="Tahoma" panose="020B0604030504040204" pitchFamily="34" charset="0"/>
            </a:endParaRPr>
          </a:p>
          <a:p>
            <a:pPr marL="342900" indent="-342900" algn="just">
              <a:buAutoNum type="alphaLcParenR"/>
            </a:pPr>
            <a:r>
              <a:rPr lang="es-CL" sz="2000" b="1" cap="small" dirty="0">
                <a:latin typeface="Tahoma" panose="020B0604030504040204" pitchFamily="34" charset="0"/>
                <a:ea typeface="Tahoma" panose="020B0604030504040204" pitchFamily="34" charset="0"/>
                <a:cs typeface="Tahoma" panose="020B0604030504040204" pitchFamily="34" charset="0"/>
              </a:rPr>
              <a:t>Infidelidad en la custodia de documentos</a:t>
            </a:r>
          </a:p>
          <a:p>
            <a:pPr marL="342900" indent="-342900" algn="just">
              <a:buAutoNum type="alphaLcParenR"/>
            </a:pPr>
            <a:endParaRPr lang="es-CL" sz="2000" b="1" cap="small" dirty="0">
              <a:latin typeface="Tahoma" panose="020B0604030504040204" pitchFamily="34" charset="0"/>
              <a:ea typeface="Tahoma" panose="020B0604030504040204" pitchFamily="34" charset="0"/>
              <a:cs typeface="Tahoma" panose="020B0604030504040204" pitchFamily="34" charset="0"/>
            </a:endParaRPr>
          </a:p>
          <a:p>
            <a:pPr marL="342900" indent="-342900" algn="just">
              <a:buAutoNum type="alphaLcParenR"/>
            </a:pPr>
            <a:r>
              <a:rPr lang="es-CL" sz="2000" b="1" cap="small" dirty="0">
                <a:latin typeface="Tahoma" panose="020B0604030504040204" pitchFamily="34" charset="0"/>
                <a:ea typeface="Tahoma" panose="020B0604030504040204" pitchFamily="34" charset="0"/>
                <a:cs typeface="Tahoma" panose="020B0604030504040204" pitchFamily="34" charset="0"/>
              </a:rPr>
              <a:t>Violación de secretos: publico y privado</a:t>
            </a:r>
          </a:p>
          <a:p>
            <a:pPr marL="342900" indent="-342900" algn="just">
              <a:buAutoNum type="alphaLcParenR"/>
            </a:pPr>
            <a:r>
              <a:rPr lang="es-CL" sz="2000" b="1" cap="small" dirty="0">
                <a:latin typeface="Tahoma" panose="020B0604030504040204" pitchFamily="34" charset="0"/>
                <a:ea typeface="Tahoma" panose="020B0604030504040204" pitchFamily="34" charset="0"/>
                <a:cs typeface="Tahoma" panose="020B0604030504040204" pitchFamily="34" charset="0"/>
              </a:rPr>
              <a:t>Uso de información privilegiada</a:t>
            </a:r>
          </a:p>
          <a:p>
            <a:pPr marL="342900" indent="-342900" algn="just">
              <a:buAutoNum type="alphaLcParenR"/>
            </a:pPr>
            <a:r>
              <a:rPr lang="es-CL" sz="2000" b="1" cap="small" dirty="0">
                <a:latin typeface="Tahoma" panose="020B0604030504040204" pitchFamily="34" charset="0"/>
                <a:ea typeface="Tahoma" panose="020B0604030504040204" pitchFamily="34" charset="0"/>
                <a:cs typeface="Tahoma" panose="020B0604030504040204" pitchFamily="34" charset="0"/>
              </a:rPr>
              <a:t>Abusos contra particulares: Este tipo de delitos comprende los denominados vejámenes y apremios ilegítimos; la denegación de servicio; y la solicitación de personas</a:t>
            </a:r>
          </a:p>
          <a:p>
            <a:pPr marL="342900" indent="-342900" algn="just">
              <a:buAutoNum type="alphaLcParenR"/>
            </a:pPr>
            <a:endParaRPr lang="es-CL" sz="2000" b="1" cap="small" dirty="0">
              <a:latin typeface="Tahoma" panose="020B0604030504040204" pitchFamily="34" charset="0"/>
              <a:ea typeface="Tahoma" panose="020B0604030504040204" pitchFamily="34" charset="0"/>
              <a:cs typeface="Tahoma" panose="020B0604030504040204" pitchFamily="34" charset="0"/>
            </a:endParaRPr>
          </a:p>
          <a:p>
            <a:pPr marL="342900" indent="-342900" algn="just">
              <a:buAutoNum type="alphaLcParenR"/>
            </a:pPr>
            <a:endParaRPr lang="es-CL" sz="2000" b="1" cap="smal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9330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5427" y="1219200"/>
            <a:ext cx="8068973" cy="4093428"/>
          </a:xfrm>
          <a:prstGeom prst="rect">
            <a:avLst/>
          </a:prstGeom>
        </p:spPr>
        <p:txBody>
          <a:bodyPr wrap="square">
            <a:spAutoFit/>
          </a:bodyPr>
          <a:lstStyle/>
          <a:p>
            <a:pPr algn="just"/>
            <a:r>
              <a:rPr lang="es-CL" sz="2000" b="1" cap="small" dirty="0">
                <a:latin typeface="Tahoma" panose="020B0604030504040204" pitchFamily="34" charset="0"/>
                <a:ea typeface="Tahoma" panose="020B0604030504040204" pitchFamily="34" charset="0"/>
                <a:cs typeface="Tahoma" panose="020B0604030504040204" pitchFamily="34" charset="0"/>
              </a:rPr>
              <a:t>Delitos que afectan el buen funcionamiento de la Administración</a:t>
            </a:r>
          </a:p>
          <a:p>
            <a:pPr algn="just"/>
            <a:endParaRPr lang="es-CL" sz="2000" b="1" cap="small" dirty="0">
              <a:latin typeface="Tahoma" panose="020B0604030504040204" pitchFamily="34" charset="0"/>
              <a:ea typeface="Tahoma" panose="020B0604030504040204" pitchFamily="34" charset="0"/>
              <a:cs typeface="Tahoma" panose="020B0604030504040204" pitchFamily="34" charset="0"/>
            </a:endParaRPr>
          </a:p>
          <a:p>
            <a:pPr marL="342900" indent="-342900" algn="just">
              <a:buAutoNum type="alphaLcParenR"/>
            </a:pPr>
            <a:r>
              <a:rPr lang="es-CL" sz="2000" cap="small" dirty="0">
                <a:latin typeface="Tahoma" panose="020B0604030504040204" pitchFamily="34" charset="0"/>
                <a:ea typeface="Tahoma" panose="020B0604030504040204" pitchFamily="34" charset="0"/>
                <a:cs typeface="Tahoma" panose="020B0604030504040204" pitchFamily="34" charset="0"/>
              </a:rPr>
              <a:t>Nombramientos ilegales</a:t>
            </a:r>
          </a:p>
          <a:p>
            <a:pPr marL="342900" indent="-342900" algn="just">
              <a:buAutoNum type="alphaLcParenR"/>
            </a:pPr>
            <a:r>
              <a:rPr lang="es-CL" sz="2000" cap="small" dirty="0">
                <a:latin typeface="Tahoma" panose="020B0604030504040204" pitchFamily="34" charset="0"/>
                <a:ea typeface="Tahoma" panose="020B0604030504040204" pitchFamily="34" charset="0"/>
                <a:cs typeface="Tahoma" panose="020B0604030504040204" pitchFamily="34" charset="0"/>
              </a:rPr>
              <a:t>Usurpación de atribuciones</a:t>
            </a:r>
          </a:p>
          <a:p>
            <a:pPr marL="342900" indent="-342900" algn="just">
              <a:buAutoNum type="alphaLcParenR"/>
            </a:pPr>
            <a:r>
              <a:rPr lang="es-CL" sz="2000" cap="small" dirty="0">
                <a:latin typeface="Tahoma" panose="020B0604030504040204" pitchFamily="34" charset="0"/>
                <a:ea typeface="Tahoma" panose="020B0604030504040204" pitchFamily="34" charset="0"/>
                <a:cs typeface="Tahoma" panose="020B0604030504040204" pitchFamily="34" charset="0"/>
              </a:rPr>
              <a:t>Resistencia y desobediencia</a:t>
            </a:r>
          </a:p>
          <a:p>
            <a:pPr marL="342900" indent="-342900" algn="just">
              <a:buAutoNum type="alphaLcParenR"/>
            </a:pPr>
            <a:r>
              <a:rPr lang="es-CL" sz="2000" cap="small" dirty="0">
                <a:latin typeface="Tahoma" panose="020B0604030504040204" pitchFamily="34" charset="0"/>
                <a:ea typeface="Tahoma" panose="020B0604030504040204" pitchFamily="34" charset="0"/>
                <a:cs typeface="Tahoma" panose="020B0604030504040204" pitchFamily="34" charset="0"/>
              </a:rPr>
              <a:t>Denegación de auxilio y abandono de destino</a:t>
            </a:r>
          </a:p>
          <a:p>
            <a:pPr marL="257175" indent="-257175" algn="just">
              <a:buFontTx/>
              <a:buChar char="-"/>
            </a:pPr>
            <a:r>
              <a:rPr lang="es-CL" sz="2000" cap="small" dirty="0">
                <a:latin typeface="Tahoma" panose="020B0604030504040204" pitchFamily="34" charset="0"/>
                <a:ea typeface="Tahoma" panose="020B0604030504040204" pitchFamily="34" charset="0"/>
                <a:cs typeface="Tahoma" panose="020B0604030504040204" pitchFamily="34" charset="0"/>
              </a:rPr>
              <a:t>Se ha entendido por denegación de auxilio aquella situación en que un funcionario obligado a cooperarle legal o reglamentariamente a otro del cual no depende jerárquicamente, no lo hace.</a:t>
            </a:r>
          </a:p>
          <a:p>
            <a:pPr marL="257175" indent="-257175" algn="just">
              <a:buFontTx/>
              <a:buChar char="-"/>
            </a:pPr>
            <a:r>
              <a:rPr lang="es-CL" sz="2000" cap="small" dirty="0">
                <a:latin typeface="Tahoma" panose="020B0604030504040204" pitchFamily="34" charset="0"/>
                <a:ea typeface="Tahoma" panose="020B0604030504040204" pitchFamily="34" charset="0"/>
                <a:cs typeface="Tahoma" panose="020B0604030504040204" pitchFamily="34" charset="0"/>
              </a:rPr>
              <a:t>El abandono de destino consiste en que un empleado, sin renunciar a su cargo, abandona el destino que tiene asignado sin esperar un plazo prudencial para ser reemplazado</a:t>
            </a:r>
          </a:p>
        </p:txBody>
      </p:sp>
    </p:spTree>
    <p:extLst>
      <p:ext uri="{BB962C8B-B14F-4D97-AF65-F5344CB8AC3E}">
        <p14:creationId xmlns:p14="http://schemas.microsoft.com/office/powerpoint/2010/main" val="238377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0134" y="713327"/>
            <a:ext cx="8003540" cy="492443"/>
          </a:xfrm>
          <a:prstGeom prst="rect">
            <a:avLst/>
          </a:prstGeom>
        </p:spPr>
        <p:txBody>
          <a:bodyPr vert="horz" wrap="square" lIns="0" tIns="0" rIns="0" bIns="0" rtlCol="0">
            <a:spAutoFit/>
          </a:bodyPr>
          <a:lstStyle/>
          <a:p>
            <a:pPr marL="12700">
              <a:lnSpc>
                <a:spcPct val="100000"/>
              </a:lnSpc>
            </a:pPr>
            <a:r>
              <a:rPr sz="3200" dirty="0">
                <a:latin typeface="Tahoma" panose="020B0604030504040204" pitchFamily="34" charset="0"/>
                <a:ea typeface="Tahoma" panose="020B0604030504040204" pitchFamily="34" charset="0"/>
                <a:cs typeface="Tahoma" panose="020B0604030504040204" pitchFamily="34" charset="0"/>
              </a:rPr>
              <a:t>Ley </a:t>
            </a:r>
            <a:r>
              <a:rPr sz="3200" spc="-5" dirty="0">
                <a:latin typeface="Tahoma" panose="020B0604030504040204" pitchFamily="34" charset="0"/>
                <a:ea typeface="Tahoma" panose="020B0604030504040204" pitchFamily="34" charset="0"/>
                <a:cs typeface="Tahoma" panose="020B0604030504040204" pitchFamily="34" charset="0"/>
              </a:rPr>
              <a:t>sobre acceso </a:t>
            </a:r>
            <a:r>
              <a:rPr sz="3200" dirty="0">
                <a:latin typeface="Tahoma" panose="020B0604030504040204" pitchFamily="34" charset="0"/>
                <a:ea typeface="Tahoma" panose="020B0604030504040204" pitchFamily="34" charset="0"/>
                <a:cs typeface="Tahoma" panose="020B0604030504040204" pitchFamily="34" charset="0"/>
              </a:rPr>
              <a:t>a la </a:t>
            </a:r>
            <a:r>
              <a:rPr sz="3200" spc="-5" dirty="0">
                <a:latin typeface="Tahoma" panose="020B0604030504040204" pitchFamily="34" charset="0"/>
                <a:ea typeface="Tahoma" panose="020B0604030504040204" pitchFamily="34" charset="0"/>
                <a:cs typeface="Tahoma" panose="020B0604030504040204" pitchFamily="34" charset="0"/>
              </a:rPr>
              <a:t>Información</a:t>
            </a:r>
            <a:r>
              <a:rPr sz="3200" spc="-35" dirty="0">
                <a:latin typeface="Tahoma" panose="020B0604030504040204" pitchFamily="34" charset="0"/>
                <a:ea typeface="Tahoma" panose="020B0604030504040204" pitchFamily="34" charset="0"/>
                <a:cs typeface="Tahoma" panose="020B0604030504040204" pitchFamily="34" charset="0"/>
              </a:rPr>
              <a:t> </a:t>
            </a:r>
            <a:r>
              <a:rPr sz="3200" spc="-5" dirty="0">
                <a:latin typeface="Tahoma" panose="020B0604030504040204" pitchFamily="34" charset="0"/>
                <a:ea typeface="Tahoma" panose="020B0604030504040204" pitchFamily="34" charset="0"/>
                <a:cs typeface="Tahoma" panose="020B0604030504040204" pitchFamily="34" charset="0"/>
              </a:rPr>
              <a:t>Pública</a:t>
            </a:r>
            <a:endParaRPr sz="32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838200" y="2362200"/>
            <a:ext cx="6831965" cy="2962275"/>
          </a:xfrm>
          <a:prstGeom prst="rect">
            <a:avLst/>
          </a:prstGeom>
        </p:spPr>
        <p:txBody>
          <a:bodyPr vert="horz" wrap="square" lIns="0" tIns="0" rIns="0" bIns="0" rtlCol="0">
            <a:spAutoFit/>
          </a:bodyPr>
          <a:lstStyle/>
          <a:p>
            <a:pPr marL="12700">
              <a:lnSpc>
                <a:spcPct val="100000"/>
              </a:lnSpc>
              <a:buClr>
                <a:srgbClr val="94C600"/>
              </a:buClr>
              <a:tabLst>
                <a:tab pos="287020" algn="l"/>
              </a:tabLst>
            </a:pPr>
            <a:r>
              <a:rPr sz="2400" spc="-5" dirty="0">
                <a:latin typeface="Tahoma" panose="020B0604030504040204" pitchFamily="34" charset="0"/>
                <a:ea typeface="Tahoma" panose="020B0604030504040204" pitchFamily="34" charset="0"/>
                <a:cs typeface="Tahoma" panose="020B0604030504040204" pitchFamily="34" charset="0"/>
              </a:rPr>
              <a:t>Regula</a:t>
            </a:r>
            <a:r>
              <a:rPr sz="2400" spc="-1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Principalmente:</a:t>
            </a:r>
            <a:endParaRPr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5"/>
              </a:spcBef>
            </a:pPr>
            <a:endParaRPr sz="35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pPr>
            <a:r>
              <a:rPr sz="2400" spc="-10" dirty="0">
                <a:latin typeface="Tahoma" panose="020B0604030504040204" pitchFamily="34" charset="0"/>
                <a:ea typeface="Tahoma" panose="020B0604030504040204" pitchFamily="34" charset="0"/>
                <a:cs typeface="Tahoma" panose="020B0604030504040204" pitchFamily="34" charset="0"/>
              </a:rPr>
              <a:t>1.-Transparencia </a:t>
            </a:r>
            <a:r>
              <a:rPr sz="2400" spc="-5" dirty="0">
                <a:latin typeface="Tahoma" panose="020B0604030504040204" pitchFamily="34" charset="0"/>
                <a:ea typeface="Tahoma" panose="020B0604030504040204" pitchFamily="34" charset="0"/>
                <a:cs typeface="Tahoma" panose="020B0604030504040204" pitchFamily="34" charset="0"/>
              </a:rPr>
              <a:t>de </a:t>
            </a:r>
            <a:r>
              <a:rPr sz="2400" dirty="0">
                <a:latin typeface="Tahoma" panose="020B0604030504040204" pitchFamily="34" charset="0"/>
                <a:ea typeface="Tahoma" panose="020B0604030504040204" pitchFamily="34" charset="0"/>
                <a:cs typeface="Tahoma" panose="020B0604030504040204" pitchFamily="34" charset="0"/>
              </a:rPr>
              <a:t>la </a:t>
            </a:r>
            <a:r>
              <a:rPr sz="2400" spc="-5" dirty="0">
                <a:latin typeface="Tahoma" panose="020B0604030504040204" pitchFamily="34" charset="0"/>
                <a:ea typeface="Tahoma" panose="020B0604030504040204" pitchFamily="34" charset="0"/>
                <a:cs typeface="Tahoma" panose="020B0604030504040204" pitchFamily="34" charset="0"/>
              </a:rPr>
              <a:t>función</a:t>
            </a:r>
            <a:r>
              <a:rPr sz="2400" spc="15"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pública.</a:t>
            </a:r>
            <a:endParaRPr sz="24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570"/>
              </a:spcBef>
            </a:pPr>
            <a:r>
              <a:rPr sz="2400" spc="-5" dirty="0">
                <a:latin typeface="Tahoma" panose="020B0604030504040204" pitchFamily="34" charset="0"/>
                <a:ea typeface="Tahoma" panose="020B0604030504040204" pitchFamily="34" charset="0"/>
                <a:cs typeface="Tahoma" panose="020B0604030504040204" pitchFamily="34" charset="0"/>
              </a:rPr>
              <a:t>2.-El derecho al acceso de </a:t>
            </a:r>
            <a:r>
              <a:rPr sz="2400" dirty="0">
                <a:latin typeface="Tahoma" panose="020B0604030504040204" pitchFamily="34" charset="0"/>
                <a:ea typeface="Tahoma" panose="020B0604030504040204" pitchFamily="34" charset="0"/>
                <a:cs typeface="Tahoma" panose="020B0604030504040204" pitchFamily="34" charset="0"/>
              </a:rPr>
              <a:t>la </a:t>
            </a:r>
            <a:r>
              <a:rPr sz="2400" spc="-5" dirty="0">
                <a:latin typeface="Tahoma" panose="020B0604030504040204" pitchFamily="34" charset="0"/>
                <a:ea typeface="Tahoma" panose="020B0604030504040204" pitchFamily="34" charset="0"/>
                <a:cs typeface="Tahoma" panose="020B0604030504040204" pitchFamily="34" charset="0"/>
              </a:rPr>
              <a:t>información</a:t>
            </a:r>
            <a:r>
              <a:rPr sz="2400" spc="8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pública</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080">
              <a:lnSpc>
                <a:spcPct val="100000"/>
              </a:lnSpc>
              <a:spcBef>
                <a:spcPts val="570"/>
              </a:spcBef>
            </a:pPr>
            <a:r>
              <a:rPr sz="2400" spc="-5" dirty="0">
                <a:latin typeface="Tahoma" panose="020B0604030504040204" pitchFamily="34" charset="0"/>
                <a:ea typeface="Tahoma" panose="020B0604030504040204" pitchFamily="34" charset="0"/>
                <a:cs typeface="Tahoma" panose="020B0604030504040204" pitchFamily="34" charset="0"/>
              </a:rPr>
              <a:t>3.-Procediemito para </a:t>
            </a:r>
            <a:r>
              <a:rPr sz="2400" dirty="0">
                <a:latin typeface="Tahoma" panose="020B0604030504040204" pitchFamily="34" charset="0"/>
                <a:ea typeface="Tahoma" panose="020B0604030504040204" pitchFamily="34" charset="0"/>
                <a:cs typeface="Tahoma" panose="020B0604030504040204" pitchFamily="34" charset="0"/>
              </a:rPr>
              <a:t>el ejercicio </a:t>
            </a:r>
            <a:r>
              <a:rPr sz="2400" spc="-5" dirty="0">
                <a:latin typeface="Tahoma" panose="020B0604030504040204" pitchFamily="34" charset="0"/>
                <a:ea typeface="Tahoma" panose="020B0604030504040204" pitchFamily="34" charset="0"/>
                <a:cs typeface="Tahoma" panose="020B0604030504040204" pitchFamily="34" charset="0"/>
              </a:rPr>
              <a:t>de </a:t>
            </a:r>
            <a:r>
              <a:rPr sz="2400" dirty="0">
                <a:latin typeface="Tahoma" panose="020B0604030504040204" pitchFamily="34" charset="0"/>
                <a:ea typeface="Tahoma" panose="020B0604030504040204" pitchFamily="34" charset="0"/>
                <a:cs typeface="Tahoma" panose="020B0604030504040204" pitchFamily="34" charset="0"/>
              </a:rPr>
              <a:t>este </a:t>
            </a:r>
            <a:r>
              <a:rPr sz="2400" spc="-5" dirty="0">
                <a:latin typeface="Tahoma" panose="020B0604030504040204" pitchFamily="34" charset="0"/>
                <a:ea typeface="Tahoma" panose="020B0604030504040204" pitchFamily="34" charset="0"/>
                <a:cs typeface="Tahoma" panose="020B0604030504040204" pitchFamily="34" charset="0"/>
              </a:rPr>
              <a:t>derecho </a:t>
            </a:r>
            <a:r>
              <a:rPr sz="2400" dirty="0">
                <a:latin typeface="Tahoma" panose="020B0604030504040204" pitchFamily="34" charset="0"/>
                <a:ea typeface="Tahoma" panose="020B0604030504040204" pitchFamily="34" charset="0"/>
                <a:cs typeface="Tahoma" panose="020B0604030504040204" pitchFamily="34" charset="0"/>
              </a:rPr>
              <a:t>y su  </a:t>
            </a:r>
            <a:r>
              <a:rPr sz="2400" spc="-5" dirty="0">
                <a:latin typeface="Tahoma" panose="020B0604030504040204" pitchFamily="34" charset="0"/>
                <a:ea typeface="Tahoma" panose="020B0604030504040204" pitchFamily="34" charset="0"/>
                <a:cs typeface="Tahoma" panose="020B0604030504040204" pitchFamily="34" charset="0"/>
              </a:rPr>
              <a:t>amparo.</a:t>
            </a:r>
            <a:endParaRPr sz="24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570"/>
              </a:spcBef>
            </a:pPr>
            <a:r>
              <a:rPr sz="2400" spc="-5" dirty="0">
                <a:latin typeface="Tahoma" panose="020B0604030504040204" pitchFamily="34" charset="0"/>
                <a:ea typeface="Tahoma" panose="020B0604030504040204" pitchFamily="34" charset="0"/>
                <a:cs typeface="Tahoma" panose="020B0604030504040204" pitchFamily="34" charset="0"/>
              </a:rPr>
              <a:t>4.- Excepciones </a:t>
            </a:r>
            <a:r>
              <a:rPr sz="2400" dirty="0">
                <a:latin typeface="Tahoma" panose="020B0604030504040204" pitchFamily="34" charset="0"/>
                <a:ea typeface="Tahoma" panose="020B0604030504040204" pitchFamily="34" charset="0"/>
                <a:cs typeface="Tahoma" panose="020B0604030504040204" pitchFamily="34" charset="0"/>
              </a:rPr>
              <a:t>a la </a:t>
            </a:r>
            <a:r>
              <a:rPr sz="2400" spc="-5" dirty="0">
                <a:latin typeface="Tahoma" panose="020B0604030504040204" pitchFamily="34" charset="0"/>
                <a:ea typeface="Tahoma" panose="020B0604030504040204" pitchFamily="34" charset="0"/>
                <a:cs typeface="Tahoma" panose="020B0604030504040204" pitchFamily="34" charset="0"/>
              </a:rPr>
              <a:t>publicidad de</a:t>
            </a:r>
            <a:r>
              <a:rPr sz="2400" spc="9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información.</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2667000"/>
            <a:ext cx="8063345" cy="1523999"/>
          </a:xfrm>
        </p:spPr>
        <p:txBody>
          <a:bodyPr>
            <a:normAutofit/>
          </a:bodyPr>
          <a:lstStyle/>
          <a:p>
            <a:pPr marL="0" indent="0" algn="ctr">
              <a:buNone/>
            </a:pPr>
            <a:r>
              <a:rPr lang="es-CL" sz="3600" b="1" dirty="0">
                <a:latin typeface="Tahoma" panose="020B0604030504040204" pitchFamily="34" charset="0"/>
                <a:ea typeface="Tahoma" panose="020B0604030504040204" pitchFamily="34" charset="0"/>
                <a:cs typeface="Tahoma" panose="020B0604030504040204" pitchFamily="34" charset="0"/>
              </a:rPr>
              <a:t>COMPRAS SUSTENTABLES</a:t>
            </a:r>
          </a:p>
          <a:p>
            <a:pPr marL="0" indent="0" algn="ctr">
              <a:buNone/>
            </a:pPr>
            <a:endParaRPr lang="es-CL"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0619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28053" y="1295400"/>
            <a:ext cx="3580765" cy="3462486"/>
          </a:xfrm>
          <a:prstGeom prst="rect">
            <a:avLst/>
          </a:prstGeom>
        </p:spPr>
        <p:txBody>
          <a:bodyPr vert="horz" wrap="square" lIns="0" tIns="0" rIns="0" bIns="0" rtlCol="0">
            <a:spAutoFit/>
          </a:bodyPr>
          <a:lstStyle/>
          <a:p>
            <a:pPr marL="12065" marR="5080" algn="ctr">
              <a:lnSpc>
                <a:spcPct val="100000"/>
              </a:lnSpc>
            </a:pPr>
            <a:r>
              <a:rPr lang="es-ES" sz="2500" spc="-5" dirty="0">
                <a:solidFill>
                  <a:srgbClr val="000000"/>
                </a:solidFill>
                <a:latin typeface="Tahoma" panose="020B0604030504040204" pitchFamily="34" charset="0"/>
                <a:ea typeface="Tahoma" panose="020B0604030504040204" pitchFamily="34" charset="0"/>
                <a:cs typeface="Tahoma" panose="020B0604030504040204" pitchFamily="34" charset="0"/>
              </a:rPr>
              <a:t>Comprar bien impacta  en los intereses</a:t>
            </a:r>
            <a:r>
              <a:rPr lang="es-ES" sz="2500" spc="-25"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 sz="2500" spc="-5" dirty="0">
                <a:solidFill>
                  <a:srgbClr val="000000"/>
                </a:solidFill>
                <a:latin typeface="Tahoma" panose="020B0604030504040204" pitchFamily="34" charset="0"/>
                <a:ea typeface="Tahoma" panose="020B0604030504040204" pitchFamily="34" charset="0"/>
                <a:cs typeface="Tahoma" panose="020B0604030504040204" pitchFamily="34" charset="0"/>
              </a:rPr>
              <a:t>generales</a:t>
            </a:r>
            <a:r>
              <a:rPr sz="2500" spc="-5" dirty="0">
                <a:latin typeface="Tahoma" panose="020B0604030504040204" pitchFamily="34" charset="0"/>
                <a:ea typeface="Tahoma" panose="020B0604030504040204" pitchFamily="34" charset="0"/>
                <a:cs typeface="Tahoma" panose="020B0604030504040204" pitchFamily="34" charset="0"/>
              </a:rPr>
              <a:t>del país y </a:t>
            </a:r>
            <a:r>
              <a:rPr sz="2500" spc="-10" dirty="0">
                <a:latin typeface="Tahoma" panose="020B0604030504040204" pitchFamily="34" charset="0"/>
                <a:ea typeface="Tahoma" panose="020B0604030504040204" pitchFamily="34" charset="0"/>
                <a:cs typeface="Tahoma" panose="020B0604030504040204" pitchFamily="34" charset="0"/>
              </a:rPr>
              <a:t>de </a:t>
            </a:r>
            <a:r>
              <a:rPr sz="2500" spc="-5" dirty="0">
                <a:latin typeface="Tahoma" panose="020B0604030504040204" pitchFamily="34" charset="0"/>
                <a:ea typeface="Tahoma" panose="020B0604030504040204" pitchFamily="34" charset="0"/>
                <a:cs typeface="Tahoma" panose="020B0604030504040204" pitchFamily="34" charset="0"/>
              </a:rPr>
              <a:t>las personas:  considerar sólo el precio  </a:t>
            </a:r>
            <a:r>
              <a:rPr sz="2500" spc="-10" dirty="0">
                <a:latin typeface="Tahoma" panose="020B0604030504040204" pitchFamily="34" charset="0"/>
                <a:ea typeface="Tahoma" panose="020B0604030504040204" pitchFamily="34" charset="0"/>
                <a:cs typeface="Tahoma" panose="020B0604030504040204" pitchFamily="34" charset="0"/>
              </a:rPr>
              <a:t>puede </a:t>
            </a:r>
            <a:r>
              <a:rPr sz="2500" spc="-5" dirty="0">
                <a:latin typeface="Tahoma" panose="020B0604030504040204" pitchFamily="34" charset="0"/>
                <a:ea typeface="Tahoma" panose="020B0604030504040204" pitchFamily="34" charset="0"/>
                <a:cs typeface="Tahoma" panose="020B0604030504040204" pitchFamily="34" charset="0"/>
              </a:rPr>
              <a:t>llevar a decisiones  económicamente  </a:t>
            </a:r>
            <a:r>
              <a:rPr sz="2500" spc="-10" dirty="0">
                <a:latin typeface="Tahoma" panose="020B0604030504040204" pitchFamily="34" charset="0"/>
                <a:ea typeface="Tahoma" panose="020B0604030504040204" pitchFamily="34" charset="0"/>
                <a:cs typeface="Tahoma" panose="020B0604030504040204" pitchFamily="34" charset="0"/>
              </a:rPr>
              <a:t>inadecuadas </a:t>
            </a:r>
            <a:r>
              <a:rPr sz="2500" spc="-5" dirty="0">
                <a:latin typeface="Tahoma" panose="020B0604030504040204" pitchFamily="34" charset="0"/>
                <a:ea typeface="Tahoma" panose="020B0604030504040204" pitchFamily="34" charset="0"/>
                <a:cs typeface="Tahoma" panose="020B0604030504040204" pitchFamily="34" charset="0"/>
              </a:rPr>
              <a:t>para el </a:t>
            </a:r>
            <a:r>
              <a:rPr sz="2500" spc="-10" dirty="0">
                <a:latin typeface="Tahoma" panose="020B0604030504040204" pitchFamily="34" charset="0"/>
                <a:ea typeface="Tahoma" panose="020B0604030504040204" pitchFamily="34" charset="0"/>
                <a:cs typeface="Tahoma" panose="020B0604030504040204" pitchFamily="34" charset="0"/>
              </a:rPr>
              <a:t>fisco </a:t>
            </a:r>
            <a:r>
              <a:rPr sz="2500" spc="-5" dirty="0">
                <a:latin typeface="Tahoma" panose="020B0604030504040204" pitchFamily="34" charset="0"/>
                <a:ea typeface="Tahoma" panose="020B0604030504040204" pitchFamily="34" charset="0"/>
                <a:cs typeface="Tahoma" panose="020B0604030504040204" pitchFamily="34" charset="0"/>
              </a:rPr>
              <a:t>y  para la</a:t>
            </a:r>
            <a:r>
              <a:rPr sz="2500" spc="-65" dirty="0">
                <a:latin typeface="Tahoma" panose="020B0604030504040204" pitchFamily="34" charset="0"/>
                <a:ea typeface="Tahoma" panose="020B0604030504040204" pitchFamily="34" charset="0"/>
                <a:cs typeface="Tahoma" panose="020B0604030504040204" pitchFamily="34" charset="0"/>
              </a:rPr>
              <a:t> </a:t>
            </a:r>
            <a:r>
              <a:rPr sz="2500" spc="-10" dirty="0">
                <a:latin typeface="Tahoma" panose="020B0604030504040204" pitchFamily="34" charset="0"/>
                <a:ea typeface="Tahoma" panose="020B0604030504040204" pitchFamily="34" charset="0"/>
                <a:cs typeface="Tahoma" panose="020B0604030504040204" pitchFamily="34" charset="0"/>
              </a:rPr>
              <a:t>sociedad</a:t>
            </a:r>
            <a:endParaRPr sz="2500" dirty="0">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p:nvPr/>
        </p:nvSpPr>
        <p:spPr>
          <a:xfrm>
            <a:off x="6004560" y="1126236"/>
            <a:ext cx="1281683" cy="115061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003797" y="1127003"/>
            <a:ext cx="1285240" cy="1152525"/>
          </a:xfrm>
          <a:custGeom>
            <a:avLst/>
            <a:gdLst/>
            <a:ahLst/>
            <a:cxnLst/>
            <a:rect l="l" t="t" r="r" b="b"/>
            <a:pathLst>
              <a:path w="1285240" h="1152525">
                <a:moveTo>
                  <a:pt x="642696" y="0"/>
                </a:moveTo>
                <a:lnTo>
                  <a:pt x="576643" y="2971"/>
                </a:lnTo>
                <a:lnTo>
                  <a:pt x="513232" y="11290"/>
                </a:lnTo>
                <a:lnTo>
                  <a:pt x="451142" y="25539"/>
                </a:lnTo>
                <a:lnTo>
                  <a:pt x="392353" y="45148"/>
                </a:lnTo>
                <a:lnTo>
                  <a:pt x="336207" y="69519"/>
                </a:lnTo>
                <a:lnTo>
                  <a:pt x="283362" y="98628"/>
                </a:lnTo>
                <a:lnTo>
                  <a:pt x="233832" y="131902"/>
                </a:lnTo>
                <a:lnTo>
                  <a:pt x="188252" y="168744"/>
                </a:lnTo>
                <a:lnTo>
                  <a:pt x="146634" y="209740"/>
                </a:lnTo>
                <a:lnTo>
                  <a:pt x="109651" y="254304"/>
                </a:lnTo>
                <a:lnTo>
                  <a:pt x="77279" y="301840"/>
                </a:lnTo>
                <a:lnTo>
                  <a:pt x="50863" y="352348"/>
                </a:lnTo>
                <a:lnTo>
                  <a:pt x="29057" y="404647"/>
                </a:lnTo>
                <a:lnTo>
                  <a:pt x="13208" y="459905"/>
                </a:lnTo>
                <a:lnTo>
                  <a:pt x="3302" y="517537"/>
                </a:lnTo>
                <a:lnTo>
                  <a:pt x="0" y="576364"/>
                </a:lnTo>
                <a:lnTo>
                  <a:pt x="1320" y="605485"/>
                </a:lnTo>
                <a:lnTo>
                  <a:pt x="7264" y="664298"/>
                </a:lnTo>
                <a:lnTo>
                  <a:pt x="20472" y="720153"/>
                </a:lnTo>
                <a:lnTo>
                  <a:pt x="38976" y="774230"/>
                </a:lnTo>
                <a:lnTo>
                  <a:pt x="63411" y="825931"/>
                </a:lnTo>
                <a:lnTo>
                  <a:pt x="110312" y="898423"/>
                </a:lnTo>
                <a:lnTo>
                  <a:pt x="147294" y="942987"/>
                </a:lnTo>
                <a:lnTo>
                  <a:pt x="188252" y="983386"/>
                </a:lnTo>
                <a:lnTo>
                  <a:pt x="234492" y="1020825"/>
                </a:lnTo>
                <a:lnTo>
                  <a:pt x="283362" y="1054099"/>
                </a:lnTo>
                <a:lnTo>
                  <a:pt x="336207" y="1082624"/>
                </a:lnTo>
                <a:lnTo>
                  <a:pt x="392353" y="1106982"/>
                </a:lnTo>
                <a:lnTo>
                  <a:pt x="451802" y="1126591"/>
                </a:lnTo>
                <a:lnTo>
                  <a:pt x="513232" y="1140853"/>
                </a:lnTo>
                <a:lnTo>
                  <a:pt x="577303" y="1149172"/>
                </a:lnTo>
                <a:lnTo>
                  <a:pt x="642696" y="1152143"/>
                </a:lnTo>
                <a:lnTo>
                  <a:pt x="675728" y="1151547"/>
                </a:lnTo>
                <a:lnTo>
                  <a:pt x="708748" y="1149172"/>
                </a:lnTo>
                <a:lnTo>
                  <a:pt x="740460" y="1145603"/>
                </a:lnTo>
                <a:lnTo>
                  <a:pt x="758079" y="1142631"/>
                </a:lnTo>
                <a:lnTo>
                  <a:pt x="642696" y="1142631"/>
                </a:lnTo>
                <a:lnTo>
                  <a:pt x="609663" y="1142034"/>
                </a:lnTo>
                <a:lnTo>
                  <a:pt x="546265" y="1136091"/>
                </a:lnTo>
                <a:lnTo>
                  <a:pt x="484835" y="1124800"/>
                </a:lnTo>
                <a:lnTo>
                  <a:pt x="425386" y="1108760"/>
                </a:lnTo>
                <a:lnTo>
                  <a:pt x="368579" y="1086777"/>
                </a:lnTo>
                <a:lnTo>
                  <a:pt x="289318" y="1045781"/>
                </a:lnTo>
                <a:lnTo>
                  <a:pt x="240436" y="1013091"/>
                </a:lnTo>
                <a:lnTo>
                  <a:pt x="195516" y="976845"/>
                </a:lnTo>
                <a:lnTo>
                  <a:pt x="154559" y="936447"/>
                </a:lnTo>
                <a:lnTo>
                  <a:pt x="118237" y="893063"/>
                </a:lnTo>
                <a:lnTo>
                  <a:pt x="86525" y="846124"/>
                </a:lnTo>
                <a:lnTo>
                  <a:pt x="60109" y="796810"/>
                </a:lnTo>
                <a:lnTo>
                  <a:pt x="38976" y="744524"/>
                </a:lnTo>
                <a:lnTo>
                  <a:pt x="23113" y="689851"/>
                </a:lnTo>
                <a:lnTo>
                  <a:pt x="13868" y="633996"/>
                </a:lnTo>
                <a:lnTo>
                  <a:pt x="10566" y="575767"/>
                </a:lnTo>
                <a:lnTo>
                  <a:pt x="11226" y="546658"/>
                </a:lnTo>
                <a:lnTo>
                  <a:pt x="17830" y="489610"/>
                </a:lnTo>
                <a:lnTo>
                  <a:pt x="30378" y="434352"/>
                </a:lnTo>
                <a:lnTo>
                  <a:pt x="48882" y="380872"/>
                </a:lnTo>
                <a:lnTo>
                  <a:pt x="73317" y="330365"/>
                </a:lnTo>
                <a:lnTo>
                  <a:pt x="118897" y="259067"/>
                </a:lnTo>
                <a:lnTo>
                  <a:pt x="155219" y="215684"/>
                </a:lnTo>
                <a:lnTo>
                  <a:pt x="196176" y="175285"/>
                </a:lnTo>
                <a:lnTo>
                  <a:pt x="241096" y="138442"/>
                </a:lnTo>
                <a:lnTo>
                  <a:pt x="289318" y="105765"/>
                </a:lnTo>
                <a:lnTo>
                  <a:pt x="341490" y="77838"/>
                </a:lnTo>
                <a:lnTo>
                  <a:pt x="396316" y="54063"/>
                </a:lnTo>
                <a:lnTo>
                  <a:pt x="454444" y="34455"/>
                </a:lnTo>
                <a:lnTo>
                  <a:pt x="515213" y="20789"/>
                </a:lnTo>
                <a:lnTo>
                  <a:pt x="577964" y="11874"/>
                </a:lnTo>
                <a:lnTo>
                  <a:pt x="642696" y="8902"/>
                </a:lnTo>
                <a:lnTo>
                  <a:pt x="756268" y="8902"/>
                </a:lnTo>
                <a:lnTo>
                  <a:pt x="740460" y="6527"/>
                </a:lnTo>
                <a:lnTo>
                  <a:pt x="708088" y="2971"/>
                </a:lnTo>
                <a:lnTo>
                  <a:pt x="675728" y="584"/>
                </a:lnTo>
                <a:lnTo>
                  <a:pt x="642696" y="0"/>
                </a:lnTo>
                <a:close/>
              </a:path>
              <a:path w="1285240" h="1152525">
                <a:moveTo>
                  <a:pt x="756268" y="8902"/>
                </a:moveTo>
                <a:lnTo>
                  <a:pt x="642696" y="8902"/>
                </a:lnTo>
                <a:lnTo>
                  <a:pt x="675068" y="10096"/>
                </a:lnTo>
                <a:lnTo>
                  <a:pt x="707428" y="11874"/>
                </a:lnTo>
                <a:lnTo>
                  <a:pt x="770178" y="20789"/>
                </a:lnTo>
                <a:lnTo>
                  <a:pt x="830948" y="35051"/>
                </a:lnTo>
                <a:lnTo>
                  <a:pt x="889076" y="54063"/>
                </a:lnTo>
                <a:lnTo>
                  <a:pt x="943902" y="77838"/>
                </a:lnTo>
                <a:lnTo>
                  <a:pt x="996086" y="106349"/>
                </a:lnTo>
                <a:lnTo>
                  <a:pt x="1044956" y="139039"/>
                </a:lnTo>
                <a:lnTo>
                  <a:pt x="1089875" y="175285"/>
                </a:lnTo>
                <a:lnTo>
                  <a:pt x="1130833" y="215684"/>
                </a:lnTo>
                <a:lnTo>
                  <a:pt x="1166495" y="259664"/>
                </a:lnTo>
                <a:lnTo>
                  <a:pt x="1198206" y="306006"/>
                </a:lnTo>
                <a:lnTo>
                  <a:pt x="1225283" y="355320"/>
                </a:lnTo>
                <a:lnTo>
                  <a:pt x="1246416" y="407606"/>
                </a:lnTo>
                <a:lnTo>
                  <a:pt x="1261618" y="462279"/>
                </a:lnTo>
                <a:lnTo>
                  <a:pt x="1271524" y="518731"/>
                </a:lnTo>
                <a:lnTo>
                  <a:pt x="1274165" y="576364"/>
                </a:lnTo>
                <a:lnTo>
                  <a:pt x="1273505" y="605485"/>
                </a:lnTo>
                <a:lnTo>
                  <a:pt x="1266901" y="662520"/>
                </a:lnTo>
                <a:lnTo>
                  <a:pt x="1254353" y="717778"/>
                </a:lnTo>
                <a:lnTo>
                  <a:pt x="1235849" y="771258"/>
                </a:lnTo>
                <a:lnTo>
                  <a:pt x="1212075" y="821766"/>
                </a:lnTo>
                <a:lnTo>
                  <a:pt x="1166495" y="893063"/>
                </a:lnTo>
                <a:lnTo>
                  <a:pt x="1130173" y="937044"/>
                </a:lnTo>
                <a:lnTo>
                  <a:pt x="1089215" y="976845"/>
                </a:lnTo>
                <a:lnTo>
                  <a:pt x="1044295" y="1013688"/>
                </a:lnTo>
                <a:lnTo>
                  <a:pt x="995426" y="1046378"/>
                </a:lnTo>
                <a:lnTo>
                  <a:pt x="943902" y="1074889"/>
                </a:lnTo>
                <a:lnTo>
                  <a:pt x="888415" y="1098067"/>
                </a:lnTo>
                <a:lnTo>
                  <a:pt x="830287" y="1117676"/>
                </a:lnTo>
                <a:lnTo>
                  <a:pt x="769518" y="1131341"/>
                </a:lnTo>
                <a:lnTo>
                  <a:pt x="707428" y="1140256"/>
                </a:lnTo>
                <a:lnTo>
                  <a:pt x="642696" y="1142631"/>
                </a:lnTo>
                <a:lnTo>
                  <a:pt x="758079" y="1142631"/>
                </a:lnTo>
                <a:lnTo>
                  <a:pt x="803211" y="1134313"/>
                </a:lnTo>
                <a:lnTo>
                  <a:pt x="863307" y="1117079"/>
                </a:lnTo>
                <a:lnTo>
                  <a:pt x="921435" y="1095692"/>
                </a:lnTo>
                <a:lnTo>
                  <a:pt x="1002030" y="1053503"/>
                </a:lnTo>
                <a:lnTo>
                  <a:pt x="1051560" y="1020229"/>
                </a:lnTo>
                <a:lnTo>
                  <a:pt x="1097140" y="983386"/>
                </a:lnTo>
                <a:lnTo>
                  <a:pt x="1138758" y="942390"/>
                </a:lnTo>
                <a:lnTo>
                  <a:pt x="1175080" y="898423"/>
                </a:lnTo>
                <a:lnTo>
                  <a:pt x="1207452" y="850290"/>
                </a:lnTo>
                <a:lnTo>
                  <a:pt x="1234528" y="800379"/>
                </a:lnTo>
                <a:lnTo>
                  <a:pt x="1256334" y="747496"/>
                </a:lnTo>
                <a:lnTo>
                  <a:pt x="1272184" y="692226"/>
                </a:lnTo>
                <a:lnTo>
                  <a:pt x="1281430" y="634593"/>
                </a:lnTo>
                <a:lnTo>
                  <a:pt x="1284732" y="575767"/>
                </a:lnTo>
                <a:lnTo>
                  <a:pt x="1284071" y="546658"/>
                </a:lnTo>
                <a:lnTo>
                  <a:pt x="1277467" y="487832"/>
                </a:lnTo>
                <a:lnTo>
                  <a:pt x="1264920" y="431977"/>
                </a:lnTo>
                <a:lnTo>
                  <a:pt x="1245755" y="377901"/>
                </a:lnTo>
                <a:lnTo>
                  <a:pt x="1221320" y="326212"/>
                </a:lnTo>
                <a:lnTo>
                  <a:pt x="1175080" y="253720"/>
                </a:lnTo>
                <a:lnTo>
                  <a:pt x="1138097" y="209156"/>
                </a:lnTo>
                <a:lnTo>
                  <a:pt x="1097140" y="168744"/>
                </a:lnTo>
                <a:lnTo>
                  <a:pt x="1050899" y="131317"/>
                </a:lnTo>
                <a:lnTo>
                  <a:pt x="1001369" y="98031"/>
                </a:lnTo>
                <a:lnTo>
                  <a:pt x="948524" y="69519"/>
                </a:lnTo>
                <a:lnTo>
                  <a:pt x="892378" y="45148"/>
                </a:lnTo>
                <a:lnTo>
                  <a:pt x="833589" y="25539"/>
                </a:lnTo>
                <a:lnTo>
                  <a:pt x="772160" y="11290"/>
                </a:lnTo>
                <a:lnTo>
                  <a:pt x="756268" y="8902"/>
                </a:lnTo>
                <a:close/>
              </a:path>
            </a:pathLst>
          </a:custGeom>
          <a:solidFill>
            <a:srgbClr val="FFFFFF"/>
          </a:solidFill>
        </p:spPr>
        <p:txBody>
          <a:bodyPr wrap="square" lIns="0" tIns="0" rIns="0" bIns="0" rtlCol="0"/>
          <a:lstStyle/>
          <a:p>
            <a:endParaRPr/>
          </a:p>
        </p:txBody>
      </p:sp>
      <p:sp>
        <p:nvSpPr>
          <p:cNvPr id="6" name="object 6"/>
          <p:cNvSpPr/>
          <p:nvPr/>
        </p:nvSpPr>
        <p:spPr>
          <a:xfrm>
            <a:off x="6003797" y="1127003"/>
            <a:ext cx="1285240" cy="1152525"/>
          </a:xfrm>
          <a:custGeom>
            <a:avLst/>
            <a:gdLst/>
            <a:ahLst/>
            <a:cxnLst/>
            <a:rect l="l" t="t" r="r" b="b"/>
            <a:pathLst>
              <a:path w="1285240" h="1152525">
                <a:moveTo>
                  <a:pt x="0" y="576364"/>
                </a:moveTo>
                <a:lnTo>
                  <a:pt x="3302" y="517537"/>
                </a:lnTo>
                <a:lnTo>
                  <a:pt x="13208" y="459905"/>
                </a:lnTo>
                <a:lnTo>
                  <a:pt x="29057" y="404647"/>
                </a:lnTo>
                <a:lnTo>
                  <a:pt x="50863" y="352348"/>
                </a:lnTo>
                <a:lnTo>
                  <a:pt x="77279" y="301840"/>
                </a:lnTo>
                <a:lnTo>
                  <a:pt x="109651" y="254304"/>
                </a:lnTo>
                <a:lnTo>
                  <a:pt x="146634" y="209740"/>
                </a:lnTo>
                <a:lnTo>
                  <a:pt x="188252" y="168744"/>
                </a:lnTo>
                <a:lnTo>
                  <a:pt x="233832" y="131902"/>
                </a:lnTo>
                <a:lnTo>
                  <a:pt x="283362" y="98628"/>
                </a:lnTo>
                <a:lnTo>
                  <a:pt x="336207" y="69519"/>
                </a:lnTo>
                <a:lnTo>
                  <a:pt x="392353" y="45148"/>
                </a:lnTo>
                <a:lnTo>
                  <a:pt x="451142" y="25539"/>
                </a:lnTo>
                <a:lnTo>
                  <a:pt x="513232" y="11290"/>
                </a:lnTo>
                <a:lnTo>
                  <a:pt x="576643" y="2971"/>
                </a:lnTo>
                <a:lnTo>
                  <a:pt x="642696" y="0"/>
                </a:lnTo>
                <a:lnTo>
                  <a:pt x="675728" y="584"/>
                </a:lnTo>
                <a:lnTo>
                  <a:pt x="740448" y="6527"/>
                </a:lnTo>
                <a:lnTo>
                  <a:pt x="803198" y="17818"/>
                </a:lnTo>
                <a:lnTo>
                  <a:pt x="863307" y="35051"/>
                </a:lnTo>
                <a:lnTo>
                  <a:pt x="920775" y="56438"/>
                </a:lnTo>
                <a:lnTo>
                  <a:pt x="1001369" y="98031"/>
                </a:lnTo>
                <a:lnTo>
                  <a:pt x="1050899" y="131317"/>
                </a:lnTo>
                <a:lnTo>
                  <a:pt x="1097140" y="168744"/>
                </a:lnTo>
                <a:lnTo>
                  <a:pt x="1138097" y="209156"/>
                </a:lnTo>
                <a:lnTo>
                  <a:pt x="1175080" y="253720"/>
                </a:lnTo>
                <a:lnTo>
                  <a:pt x="1207452" y="301256"/>
                </a:lnTo>
                <a:lnTo>
                  <a:pt x="1234528" y="351764"/>
                </a:lnTo>
                <a:lnTo>
                  <a:pt x="1255674" y="404647"/>
                </a:lnTo>
                <a:lnTo>
                  <a:pt x="1272184" y="459905"/>
                </a:lnTo>
                <a:lnTo>
                  <a:pt x="1281430" y="516940"/>
                </a:lnTo>
                <a:lnTo>
                  <a:pt x="1284732" y="575767"/>
                </a:lnTo>
                <a:lnTo>
                  <a:pt x="1284071" y="605485"/>
                </a:lnTo>
                <a:lnTo>
                  <a:pt x="1277467" y="663714"/>
                </a:lnTo>
                <a:lnTo>
                  <a:pt x="1264920" y="720153"/>
                </a:lnTo>
                <a:lnTo>
                  <a:pt x="1245755" y="774230"/>
                </a:lnTo>
                <a:lnTo>
                  <a:pt x="1221320" y="825931"/>
                </a:lnTo>
                <a:lnTo>
                  <a:pt x="1175080" y="898423"/>
                </a:lnTo>
                <a:lnTo>
                  <a:pt x="1138758" y="942390"/>
                </a:lnTo>
                <a:lnTo>
                  <a:pt x="1097140" y="983386"/>
                </a:lnTo>
                <a:lnTo>
                  <a:pt x="1051560" y="1020229"/>
                </a:lnTo>
                <a:lnTo>
                  <a:pt x="1002030" y="1053503"/>
                </a:lnTo>
                <a:lnTo>
                  <a:pt x="949185" y="1082624"/>
                </a:lnTo>
                <a:lnTo>
                  <a:pt x="893038" y="1106982"/>
                </a:lnTo>
                <a:lnTo>
                  <a:pt x="833589" y="1126591"/>
                </a:lnTo>
                <a:lnTo>
                  <a:pt x="772160" y="1140256"/>
                </a:lnTo>
                <a:lnTo>
                  <a:pt x="708748" y="1149172"/>
                </a:lnTo>
                <a:lnTo>
                  <a:pt x="642696" y="1152143"/>
                </a:lnTo>
                <a:lnTo>
                  <a:pt x="609676" y="1151547"/>
                </a:lnTo>
                <a:lnTo>
                  <a:pt x="544931" y="1145603"/>
                </a:lnTo>
                <a:lnTo>
                  <a:pt x="482180" y="1134313"/>
                </a:lnTo>
                <a:lnTo>
                  <a:pt x="422084" y="1117079"/>
                </a:lnTo>
                <a:lnTo>
                  <a:pt x="363956" y="1095692"/>
                </a:lnTo>
                <a:lnTo>
                  <a:pt x="283362" y="1054099"/>
                </a:lnTo>
                <a:lnTo>
                  <a:pt x="234492" y="1020825"/>
                </a:lnTo>
                <a:lnTo>
                  <a:pt x="188252" y="983386"/>
                </a:lnTo>
                <a:lnTo>
                  <a:pt x="147294" y="942987"/>
                </a:lnTo>
                <a:lnTo>
                  <a:pt x="110312" y="898423"/>
                </a:lnTo>
                <a:lnTo>
                  <a:pt x="77939" y="850887"/>
                </a:lnTo>
                <a:lnTo>
                  <a:pt x="50863" y="800379"/>
                </a:lnTo>
                <a:lnTo>
                  <a:pt x="29057" y="747496"/>
                </a:lnTo>
                <a:lnTo>
                  <a:pt x="13208" y="692226"/>
                </a:lnTo>
                <a:lnTo>
                  <a:pt x="3302" y="634593"/>
                </a:lnTo>
                <a:lnTo>
                  <a:pt x="0" y="576364"/>
                </a:lnTo>
                <a:close/>
              </a:path>
            </a:pathLst>
          </a:custGeom>
          <a:ln w="3175">
            <a:solidFill>
              <a:srgbClr val="FFFFFF"/>
            </a:solidFill>
          </a:ln>
        </p:spPr>
        <p:txBody>
          <a:bodyPr wrap="square" lIns="0" tIns="0" rIns="0" bIns="0" rtlCol="0"/>
          <a:lstStyle/>
          <a:p>
            <a:endParaRPr/>
          </a:p>
        </p:txBody>
      </p:sp>
      <p:sp>
        <p:nvSpPr>
          <p:cNvPr id="7" name="object 7"/>
          <p:cNvSpPr/>
          <p:nvPr/>
        </p:nvSpPr>
        <p:spPr>
          <a:xfrm>
            <a:off x="6014364" y="1135905"/>
            <a:ext cx="1263650" cy="1134110"/>
          </a:xfrm>
          <a:custGeom>
            <a:avLst/>
            <a:gdLst/>
            <a:ahLst/>
            <a:cxnLst/>
            <a:rect l="l" t="t" r="r" b="b"/>
            <a:pathLst>
              <a:path w="1263650" h="1134110">
                <a:moveTo>
                  <a:pt x="660" y="595985"/>
                </a:moveTo>
                <a:lnTo>
                  <a:pt x="7264" y="653618"/>
                </a:lnTo>
                <a:lnTo>
                  <a:pt x="19812" y="708875"/>
                </a:lnTo>
                <a:lnTo>
                  <a:pt x="38315" y="761758"/>
                </a:lnTo>
                <a:lnTo>
                  <a:pt x="62750" y="812863"/>
                </a:lnTo>
                <a:lnTo>
                  <a:pt x="107670" y="884161"/>
                </a:lnTo>
                <a:lnTo>
                  <a:pt x="143992" y="927544"/>
                </a:lnTo>
                <a:lnTo>
                  <a:pt x="184950" y="967943"/>
                </a:lnTo>
                <a:lnTo>
                  <a:pt x="229870" y="1004189"/>
                </a:lnTo>
                <a:lnTo>
                  <a:pt x="278752" y="1036878"/>
                </a:lnTo>
                <a:lnTo>
                  <a:pt x="330263" y="1065403"/>
                </a:lnTo>
                <a:lnTo>
                  <a:pt x="385749" y="1089164"/>
                </a:lnTo>
                <a:lnTo>
                  <a:pt x="443877" y="1108176"/>
                </a:lnTo>
                <a:lnTo>
                  <a:pt x="504647" y="1122438"/>
                </a:lnTo>
                <a:lnTo>
                  <a:pt x="567397" y="1131354"/>
                </a:lnTo>
                <a:lnTo>
                  <a:pt x="632129" y="1133729"/>
                </a:lnTo>
                <a:lnTo>
                  <a:pt x="664502" y="1133132"/>
                </a:lnTo>
                <a:lnTo>
                  <a:pt x="727900" y="1127188"/>
                </a:lnTo>
                <a:lnTo>
                  <a:pt x="789990" y="1115898"/>
                </a:lnTo>
                <a:lnTo>
                  <a:pt x="849439" y="1099858"/>
                </a:lnTo>
                <a:lnTo>
                  <a:pt x="906246" y="1077874"/>
                </a:lnTo>
                <a:lnTo>
                  <a:pt x="984846" y="1037475"/>
                </a:lnTo>
                <a:lnTo>
                  <a:pt x="1033729" y="1004785"/>
                </a:lnTo>
                <a:lnTo>
                  <a:pt x="1078649" y="967943"/>
                </a:lnTo>
                <a:lnTo>
                  <a:pt x="1119606" y="928141"/>
                </a:lnTo>
                <a:lnTo>
                  <a:pt x="1155928" y="884161"/>
                </a:lnTo>
                <a:lnTo>
                  <a:pt x="1187640" y="837819"/>
                </a:lnTo>
                <a:lnTo>
                  <a:pt x="1214056" y="787908"/>
                </a:lnTo>
                <a:lnTo>
                  <a:pt x="1235189" y="735622"/>
                </a:lnTo>
                <a:lnTo>
                  <a:pt x="1251051" y="681545"/>
                </a:lnTo>
                <a:lnTo>
                  <a:pt x="1260957" y="625690"/>
                </a:lnTo>
                <a:lnTo>
                  <a:pt x="1263599" y="567461"/>
                </a:lnTo>
                <a:lnTo>
                  <a:pt x="1262938" y="538340"/>
                </a:lnTo>
                <a:lnTo>
                  <a:pt x="1256334" y="480707"/>
                </a:lnTo>
                <a:lnTo>
                  <a:pt x="1243787" y="425450"/>
                </a:lnTo>
                <a:lnTo>
                  <a:pt x="1225283" y="372567"/>
                </a:lnTo>
                <a:lnTo>
                  <a:pt x="1214716" y="346417"/>
                </a:lnTo>
                <a:lnTo>
                  <a:pt x="1187640" y="297103"/>
                </a:lnTo>
                <a:lnTo>
                  <a:pt x="1155928" y="250761"/>
                </a:lnTo>
                <a:lnTo>
                  <a:pt x="1120267" y="206781"/>
                </a:lnTo>
                <a:lnTo>
                  <a:pt x="1079309" y="166382"/>
                </a:lnTo>
                <a:lnTo>
                  <a:pt x="1034389" y="130136"/>
                </a:lnTo>
                <a:lnTo>
                  <a:pt x="985507" y="97447"/>
                </a:lnTo>
                <a:lnTo>
                  <a:pt x="933335" y="68935"/>
                </a:lnTo>
                <a:lnTo>
                  <a:pt x="878509" y="45161"/>
                </a:lnTo>
                <a:lnTo>
                  <a:pt x="820381" y="26149"/>
                </a:lnTo>
                <a:lnTo>
                  <a:pt x="759612" y="11887"/>
                </a:lnTo>
                <a:lnTo>
                  <a:pt x="696861" y="2971"/>
                </a:lnTo>
                <a:lnTo>
                  <a:pt x="632129" y="0"/>
                </a:lnTo>
                <a:lnTo>
                  <a:pt x="599770" y="1193"/>
                </a:lnTo>
                <a:lnTo>
                  <a:pt x="535686" y="7137"/>
                </a:lnTo>
                <a:lnTo>
                  <a:pt x="474268" y="18427"/>
                </a:lnTo>
                <a:lnTo>
                  <a:pt x="414820" y="34467"/>
                </a:lnTo>
                <a:lnTo>
                  <a:pt x="358013" y="56451"/>
                </a:lnTo>
                <a:lnTo>
                  <a:pt x="278752" y="96862"/>
                </a:lnTo>
                <a:lnTo>
                  <a:pt x="230530" y="129540"/>
                </a:lnTo>
                <a:lnTo>
                  <a:pt x="185610" y="166382"/>
                </a:lnTo>
                <a:lnTo>
                  <a:pt x="144653" y="206781"/>
                </a:lnTo>
                <a:lnTo>
                  <a:pt x="108331" y="250164"/>
                </a:lnTo>
                <a:lnTo>
                  <a:pt x="76619" y="296506"/>
                </a:lnTo>
                <a:lnTo>
                  <a:pt x="49542" y="346417"/>
                </a:lnTo>
                <a:lnTo>
                  <a:pt x="28409" y="398703"/>
                </a:lnTo>
                <a:lnTo>
                  <a:pt x="12547" y="452780"/>
                </a:lnTo>
                <a:lnTo>
                  <a:pt x="3302" y="509231"/>
                </a:lnTo>
                <a:lnTo>
                  <a:pt x="0" y="566864"/>
                </a:lnTo>
                <a:lnTo>
                  <a:pt x="660" y="595985"/>
                </a:lnTo>
                <a:close/>
              </a:path>
            </a:pathLst>
          </a:custGeom>
          <a:ln w="3175">
            <a:solidFill>
              <a:srgbClr val="FFFFFF"/>
            </a:solidFill>
          </a:ln>
        </p:spPr>
        <p:txBody>
          <a:bodyPr wrap="square" lIns="0" tIns="0" rIns="0" bIns="0" rtlCol="0"/>
          <a:lstStyle/>
          <a:p>
            <a:endParaRPr/>
          </a:p>
        </p:txBody>
      </p:sp>
      <p:sp>
        <p:nvSpPr>
          <p:cNvPr id="8" name="object 8"/>
          <p:cNvSpPr txBox="1"/>
          <p:nvPr/>
        </p:nvSpPr>
        <p:spPr>
          <a:xfrm>
            <a:off x="6317937" y="1583946"/>
            <a:ext cx="681990" cy="245745"/>
          </a:xfrm>
          <a:prstGeom prst="rect">
            <a:avLst/>
          </a:prstGeom>
        </p:spPr>
        <p:txBody>
          <a:bodyPr vert="horz" wrap="square" lIns="0" tIns="0" rIns="0" bIns="0" rtlCol="0">
            <a:spAutoFit/>
          </a:bodyPr>
          <a:lstStyle/>
          <a:p>
            <a:pPr marL="12700">
              <a:lnSpc>
                <a:spcPct val="100000"/>
              </a:lnSpc>
            </a:pPr>
            <a:r>
              <a:rPr sz="1500" spc="-5" dirty="0">
                <a:latin typeface="Trebuchet MS"/>
                <a:cs typeface="Trebuchet MS"/>
              </a:rPr>
              <a:t>Compra</a:t>
            </a:r>
            <a:endParaRPr sz="1500">
              <a:latin typeface="Trebuchet MS"/>
              <a:cs typeface="Trebuchet MS"/>
            </a:endParaRPr>
          </a:p>
        </p:txBody>
      </p:sp>
      <p:sp>
        <p:nvSpPr>
          <p:cNvPr id="9" name="object 9"/>
          <p:cNvSpPr/>
          <p:nvPr/>
        </p:nvSpPr>
        <p:spPr>
          <a:xfrm>
            <a:off x="7139940" y="1988820"/>
            <a:ext cx="460247" cy="44805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549895" y="2138172"/>
            <a:ext cx="1281683" cy="115061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549133" y="2138939"/>
            <a:ext cx="1285240" cy="1152525"/>
          </a:xfrm>
          <a:custGeom>
            <a:avLst/>
            <a:gdLst/>
            <a:ahLst/>
            <a:cxnLst/>
            <a:rect l="l" t="t" r="r" b="b"/>
            <a:pathLst>
              <a:path w="1285240" h="1152525">
                <a:moveTo>
                  <a:pt x="642696" y="0"/>
                </a:moveTo>
                <a:lnTo>
                  <a:pt x="576643" y="2971"/>
                </a:lnTo>
                <a:lnTo>
                  <a:pt x="513232" y="11874"/>
                </a:lnTo>
                <a:lnTo>
                  <a:pt x="451802" y="26136"/>
                </a:lnTo>
                <a:lnTo>
                  <a:pt x="392353" y="45745"/>
                </a:lnTo>
                <a:lnTo>
                  <a:pt x="336207" y="70103"/>
                </a:lnTo>
                <a:lnTo>
                  <a:pt x="283362" y="98628"/>
                </a:lnTo>
                <a:lnTo>
                  <a:pt x="233832" y="131902"/>
                </a:lnTo>
                <a:lnTo>
                  <a:pt x="188252" y="168744"/>
                </a:lnTo>
                <a:lnTo>
                  <a:pt x="146634" y="209740"/>
                </a:lnTo>
                <a:lnTo>
                  <a:pt x="109651" y="254304"/>
                </a:lnTo>
                <a:lnTo>
                  <a:pt x="77939" y="301840"/>
                </a:lnTo>
                <a:lnTo>
                  <a:pt x="50863" y="352348"/>
                </a:lnTo>
                <a:lnTo>
                  <a:pt x="29057" y="405231"/>
                </a:lnTo>
                <a:lnTo>
                  <a:pt x="13208" y="460501"/>
                </a:lnTo>
                <a:lnTo>
                  <a:pt x="3962" y="517537"/>
                </a:lnTo>
                <a:lnTo>
                  <a:pt x="0" y="576364"/>
                </a:lnTo>
                <a:lnTo>
                  <a:pt x="1320" y="606069"/>
                </a:lnTo>
                <a:lnTo>
                  <a:pt x="7924" y="664298"/>
                </a:lnTo>
                <a:lnTo>
                  <a:pt x="20472" y="720153"/>
                </a:lnTo>
                <a:lnTo>
                  <a:pt x="39636" y="774230"/>
                </a:lnTo>
                <a:lnTo>
                  <a:pt x="64071" y="825931"/>
                </a:lnTo>
                <a:lnTo>
                  <a:pt x="110312" y="898423"/>
                </a:lnTo>
                <a:lnTo>
                  <a:pt x="147294" y="942987"/>
                </a:lnTo>
                <a:lnTo>
                  <a:pt x="188912" y="983983"/>
                </a:lnTo>
                <a:lnTo>
                  <a:pt x="234492" y="1020825"/>
                </a:lnTo>
                <a:lnTo>
                  <a:pt x="284022" y="1054099"/>
                </a:lnTo>
                <a:lnTo>
                  <a:pt x="336867" y="1083208"/>
                </a:lnTo>
                <a:lnTo>
                  <a:pt x="393014" y="1107579"/>
                </a:lnTo>
                <a:lnTo>
                  <a:pt x="451802" y="1126591"/>
                </a:lnTo>
                <a:lnTo>
                  <a:pt x="513232" y="1140853"/>
                </a:lnTo>
                <a:lnTo>
                  <a:pt x="577303" y="1149172"/>
                </a:lnTo>
                <a:lnTo>
                  <a:pt x="642696" y="1152143"/>
                </a:lnTo>
                <a:lnTo>
                  <a:pt x="675728" y="1151547"/>
                </a:lnTo>
                <a:lnTo>
                  <a:pt x="708748" y="1149172"/>
                </a:lnTo>
                <a:lnTo>
                  <a:pt x="741121" y="1145603"/>
                </a:lnTo>
                <a:lnTo>
                  <a:pt x="756640" y="1143228"/>
                </a:lnTo>
                <a:lnTo>
                  <a:pt x="642696" y="1143228"/>
                </a:lnTo>
                <a:lnTo>
                  <a:pt x="610323" y="1142034"/>
                </a:lnTo>
                <a:lnTo>
                  <a:pt x="546265" y="1136688"/>
                </a:lnTo>
                <a:lnTo>
                  <a:pt x="484835" y="1125397"/>
                </a:lnTo>
                <a:lnTo>
                  <a:pt x="425386" y="1108760"/>
                </a:lnTo>
                <a:lnTo>
                  <a:pt x="368579" y="1087373"/>
                </a:lnTo>
                <a:lnTo>
                  <a:pt x="289318" y="1045781"/>
                </a:lnTo>
                <a:lnTo>
                  <a:pt x="240436" y="1013091"/>
                </a:lnTo>
                <a:lnTo>
                  <a:pt x="196176" y="976845"/>
                </a:lnTo>
                <a:lnTo>
                  <a:pt x="155219" y="936447"/>
                </a:lnTo>
                <a:lnTo>
                  <a:pt x="118897" y="893063"/>
                </a:lnTo>
                <a:lnTo>
                  <a:pt x="87185" y="846124"/>
                </a:lnTo>
                <a:lnTo>
                  <a:pt x="60109" y="796810"/>
                </a:lnTo>
                <a:lnTo>
                  <a:pt x="38976" y="744524"/>
                </a:lnTo>
                <a:lnTo>
                  <a:pt x="23774" y="690448"/>
                </a:lnTo>
                <a:lnTo>
                  <a:pt x="13868" y="633996"/>
                </a:lnTo>
                <a:lnTo>
                  <a:pt x="10566" y="576364"/>
                </a:lnTo>
                <a:lnTo>
                  <a:pt x="11887" y="547242"/>
                </a:lnTo>
                <a:lnTo>
                  <a:pt x="17830" y="489610"/>
                </a:lnTo>
                <a:lnTo>
                  <a:pt x="31038" y="434352"/>
                </a:lnTo>
                <a:lnTo>
                  <a:pt x="49542" y="381469"/>
                </a:lnTo>
                <a:lnTo>
                  <a:pt x="73317" y="330365"/>
                </a:lnTo>
                <a:lnTo>
                  <a:pt x="118897" y="259067"/>
                </a:lnTo>
                <a:lnTo>
                  <a:pt x="155219" y="215684"/>
                </a:lnTo>
                <a:lnTo>
                  <a:pt x="196176" y="175285"/>
                </a:lnTo>
                <a:lnTo>
                  <a:pt x="241096" y="138442"/>
                </a:lnTo>
                <a:lnTo>
                  <a:pt x="289979" y="106349"/>
                </a:lnTo>
                <a:lnTo>
                  <a:pt x="341490" y="77838"/>
                </a:lnTo>
                <a:lnTo>
                  <a:pt x="396976" y="54063"/>
                </a:lnTo>
                <a:lnTo>
                  <a:pt x="455104" y="35051"/>
                </a:lnTo>
                <a:lnTo>
                  <a:pt x="515873" y="20789"/>
                </a:lnTo>
                <a:lnTo>
                  <a:pt x="577964" y="12471"/>
                </a:lnTo>
                <a:lnTo>
                  <a:pt x="642696" y="9499"/>
                </a:lnTo>
                <a:lnTo>
                  <a:pt x="758079" y="9499"/>
                </a:lnTo>
                <a:lnTo>
                  <a:pt x="740460" y="6527"/>
                </a:lnTo>
                <a:lnTo>
                  <a:pt x="708088" y="2971"/>
                </a:lnTo>
                <a:lnTo>
                  <a:pt x="675728" y="584"/>
                </a:lnTo>
                <a:lnTo>
                  <a:pt x="642696" y="0"/>
                </a:lnTo>
                <a:close/>
              </a:path>
              <a:path w="1285240" h="1152525">
                <a:moveTo>
                  <a:pt x="758079" y="9499"/>
                </a:moveTo>
                <a:lnTo>
                  <a:pt x="642696" y="9499"/>
                </a:lnTo>
                <a:lnTo>
                  <a:pt x="675728" y="10096"/>
                </a:lnTo>
                <a:lnTo>
                  <a:pt x="707428" y="12471"/>
                </a:lnTo>
                <a:lnTo>
                  <a:pt x="770178" y="20789"/>
                </a:lnTo>
                <a:lnTo>
                  <a:pt x="830948" y="35051"/>
                </a:lnTo>
                <a:lnTo>
                  <a:pt x="889076" y="54063"/>
                </a:lnTo>
                <a:lnTo>
                  <a:pt x="943902" y="77838"/>
                </a:lnTo>
                <a:lnTo>
                  <a:pt x="996086" y="106349"/>
                </a:lnTo>
                <a:lnTo>
                  <a:pt x="1044956" y="139039"/>
                </a:lnTo>
                <a:lnTo>
                  <a:pt x="1089875" y="175882"/>
                </a:lnTo>
                <a:lnTo>
                  <a:pt x="1130833" y="216280"/>
                </a:lnTo>
                <a:lnTo>
                  <a:pt x="1167155" y="259664"/>
                </a:lnTo>
                <a:lnTo>
                  <a:pt x="1198867" y="306006"/>
                </a:lnTo>
                <a:lnTo>
                  <a:pt x="1225283" y="355917"/>
                </a:lnTo>
                <a:lnTo>
                  <a:pt x="1246416" y="407606"/>
                </a:lnTo>
                <a:lnTo>
                  <a:pt x="1262278" y="462279"/>
                </a:lnTo>
                <a:lnTo>
                  <a:pt x="1271524" y="518731"/>
                </a:lnTo>
                <a:lnTo>
                  <a:pt x="1274826" y="576364"/>
                </a:lnTo>
                <a:lnTo>
                  <a:pt x="1273505" y="605485"/>
                </a:lnTo>
                <a:lnTo>
                  <a:pt x="1267561" y="662520"/>
                </a:lnTo>
                <a:lnTo>
                  <a:pt x="1255014" y="717778"/>
                </a:lnTo>
                <a:lnTo>
                  <a:pt x="1236510" y="771258"/>
                </a:lnTo>
                <a:lnTo>
                  <a:pt x="1212075" y="821766"/>
                </a:lnTo>
                <a:lnTo>
                  <a:pt x="1166495" y="893660"/>
                </a:lnTo>
                <a:lnTo>
                  <a:pt x="1130173" y="937044"/>
                </a:lnTo>
                <a:lnTo>
                  <a:pt x="1089875" y="977442"/>
                </a:lnTo>
                <a:lnTo>
                  <a:pt x="1044295" y="1013688"/>
                </a:lnTo>
                <a:lnTo>
                  <a:pt x="996086" y="1046378"/>
                </a:lnTo>
                <a:lnTo>
                  <a:pt x="943902" y="1074889"/>
                </a:lnTo>
                <a:lnTo>
                  <a:pt x="889076" y="1098664"/>
                </a:lnTo>
                <a:lnTo>
                  <a:pt x="830948" y="1117676"/>
                </a:lnTo>
                <a:lnTo>
                  <a:pt x="770178" y="1131341"/>
                </a:lnTo>
                <a:lnTo>
                  <a:pt x="707428" y="1140256"/>
                </a:lnTo>
                <a:lnTo>
                  <a:pt x="642696" y="1143228"/>
                </a:lnTo>
                <a:lnTo>
                  <a:pt x="756640" y="1143228"/>
                </a:lnTo>
                <a:lnTo>
                  <a:pt x="803211" y="1134313"/>
                </a:lnTo>
                <a:lnTo>
                  <a:pt x="863968" y="1117676"/>
                </a:lnTo>
                <a:lnTo>
                  <a:pt x="921435" y="1095692"/>
                </a:lnTo>
                <a:lnTo>
                  <a:pt x="1002030" y="1054099"/>
                </a:lnTo>
                <a:lnTo>
                  <a:pt x="1051560" y="1020825"/>
                </a:lnTo>
                <a:lnTo>
                  <a:pt x="1097140" y="983386"/>
                </a:lnTo>
                <a:lnTo>
                  <a:pt x="1138758" y="942987"/>
                </a:lnTo>
                <a:lnTo>
                  <a:pt x="1175740" y="898423"/>
                </a:lnTo>
                <a:lnTo>
                  <a:pt x="1207452" y="850887"/>
                </a:lnTo>
                <a:lnTo>
                  <a:pt x="1234528" y="800379"/>
                </a:lnTo>
                <a:lnTo>
                  <a:pt x="1256334" y="747496"/>
                </a:lnTo>
                <a:lnTo>
                  <a:pt x="1272184" y="692226"/>
                </a:lnTo>
                <a:lnTo>
                  <a:pt x="1281430" y="635190"/>
                </a:lnTo>
                <a:lnTo>
                  <a:pt x="1284732" y="576364"/>
                </a:lnTo>
                <a:lnTo>
                  <a:pt x="1284071" y="546658"/>
                </a:lnTo>
                <a:lnTo>
                  <a:pt x="1277467" y="488429"/>
                </a:lnTo>
                <a:lnTo>
                  <a:pt x="1264920" y="431977"/>
                </a:lnTo>
                <a:lnTo>
                  <a:pt x="1245755" y="377901"/>
                </a:lnTo>
                <a:lnTo>
                  <a:pt x="1221981" y="326212"/>
                </a:lnTo>
                <a:lnTo>
                  <a:pt x="1175080" y="253720"/>
                </a:lnTo>
                <a:lnTo>
                  <a:pt x="1138097" y="209740"/>
                </a:lnTo>
                <a:lnTo>
                  <a:pt x="1097140" y="168744"/>
                </a:lnTo>
                <a:lnTo>
                  <a:pt x="1051560" y="131317"/>
                </a:lnTo>
                <a:lnTo>
                  <a:pt x="1002030" y="98628"/>
                </a:lnTo>
                <a:lnTo>
                  <a:pt x="948524" y="69519"/>
                </a:lnTo>
                <a:lnTo>
                  <a:pt x="892378" y="45148"/>
                </a:lnTo>
                <a:lnTo>
                  <a:pt x="833589" y="25539"/>
                </a:lnTo>
                <a:lnTo>
                  <a:pt x="772160" y="11874"/>
                </a:lnTo>
                <a:lnTo>
                  <a:pt x="758079" y="9499"/>
                </a:lnTo>
                <a:close/>
              </a:path>
            </a:pathLst>
          </a:custGeom>
          <a:solidFill>
            <a:srgbClr val="FFFFFF"/>
          </a:solidFill>
        </p:spPr>
        <p:txBody>
          <a:bodyPr wrap="square" lIns="0" tIns="0" rIns="0" bIns="0" rtlCol="0"/>
          <a:lstStyle/>
          <a:p>
            <a:endParaRPr/>
          </a:p>
        </p:txBody>
      </p:sp>
      <p:sp>
        <p:nvSpPr>
          <p:cNvPr id="12" name="object 12"/>
          <p:cNvSpPr/>
          <p:nvPr/>
        </p:nvSpPr>
        <p:spPr>
          <a:xfrm>
            <a:off x="7549133" y="2138939"/>
            <a:ext cx="1285240" cy="1152525"/>
          </a:xfrm>
          <a:custGeom>
            <a:avLst/>
            <a:gdLst/>
            <a:ahLst/>
            <a:cxnLst/>
            <a:rect l="l" t="t" r="r" b="b"/>
            <a:pathLst>
              <a:path w="1285240" h="1152525">
                <a:moveTo>
                  <a:pt x="0" y="576364"/>
                </a:moveTo>
                <a:lnTo>
                  <a:pt x="3962" y="517537"/>
                </a:lnTo>
                <a:lnTo>
                  <a:pt x="13208" y="460501"/>
                </a:lnTo>
                <a:lnTo>
                  <a:pt x="29057" y="405231"/>
                </a:lnTo>
                <a:lnTo>
                  <a:pt x="50863" y="352348"/>
                </a:lnTo>
                <a:lnTo>
                  <a:pt x="77939" y="301840"/>
                </a:lnTo>
                <a:lnTo>
                  <a:pt x="109651" y="254304"/>
                </a:lnTo>
                <a:lnTo>
                  <a:pt x="146634" y="209740"/>
                </a:lnTo>
                <a:lnTo>
                  <a:pt x="188252" y="168744"/>
                </a:lnTo>
                <a:lnTo>
                  <a:pt x="233832" y="131902"/>
                </a:lnTo>
                <a:lnTo>
                  <a:pt x="283362" y="98628"/>
                </a:lnTo>
                <a:lnTo>
                  <a:pt x="336207" y="70103"/>
                </a:lnTo>
                <a:lnTo>
                  <a:pt x="392353" y="45745"/>
                </a:lnTo>
                <a:lnTo>
                  <a:pt x="451802" y="26136"/>
                </a:lnTo>
                <a:lnTo>
                  <a:pt x="513232" y="11874"/>
                </a:lnTo>
                <a:lnTo>
                  <a:pt x="576643" y="2971"/>
                </a:lnTo>
                <a:lnTo>
                  <a:pt x="642696" y="0"/>
                </a:lnTo>
                <a:lnTo>
                  <a:pt x="675728" y="584"/>
                </a:lnTo>
                <a:lnTo>
                  <a:pt x="740460" y="6527"/>
                </a:lnTo>
                <a:lnTo>
                  <a:pt x="803211" y="18414"/>
                </a:lnTo>
                <a:lnTo>
                  <a:pt x="863307" y="35051"/>
                </a:lnTo>
                <a:lnTo>
                  <a:pt x="921435" y="57035"/>
                </a:lnTo>
                <a:lnTo>
                  <a:pt x="1002030" y="98628"/>
                </a:lnTo>
                <a:lnTo>
                  <a:pt x="1051560" y="131317"/>
                </a:lnTo>
                <a:lnTo>
                  <a:pt x="1097140" y="168744"/>
                </a:lnTo>
                <a:lnTo>
                  <a:pt x="1138097" y="209740"/>
                </a:lnTo>
                <a:lnTo>
                  <a:pt x="1175080" y="253720"/>
                </a:lnTo>
                <a:lnTo>
                  <a:pt x="1207452" y="301256"/>
                </a:lnTo>
                <a:lnTo>
                  <a:pt x="1234528" y="351764"/>
                </a:lnTo>
                <a:lnTo>
                  <a:pt x="1256334" y="404647"/>
                </a:lnTo>
                <a:lnTo>
                  <a:pt x="1272184" y="459905"/>
                </a:lnTo>
                <a:lnTo>
                  <a:pt x="1281430" y="516940"/>
                </a:lnTo>
                <a:lnTo>
                  <a:pt x="1284732" y="576364"/>
                </a:lnTo>
                <a:lnTo>
                  <a:pt x="1284071" y="605485"/>
                </a:lnTo>
                <a:lnTo>
                  <a:pt x="1277467" y="664298"/>
                </a:lnTo>
                <a:lnTo>
                  <a:pt x="1264920" y="720153"/>
                </a:lnTo>
                <a:lnTo>
                  <a:pt x="1245755" y="774230"/>
                </a:lnTo>
                <a:lnTo>
                  <a:pt x="1221981" y="825931"/>
                </a:lnTo>
                <a:lnTo>
                  <a:pt x="1175740" y="898423"/>
                </a:lnTo>
                <a:lnTo>
                  <a:pt x="1138758" y="942987"/>
                </a:lnTo>
                <a:lnTo>
                  <a:pt x="1097140" y="983386"/>
                </a:lnTo>
                <a:lnTo>
                  <a:pt x="1051560" y="1020825"/>
                </a:lnTo>
                <a:lnTo>
                  <a:pt x="1002030" y="1054099"/>
                </a:lnTo>
                <a:lnTo>
                  <a:pt x="949185" y="1082624"/>
                </a:lnTo>
                <a:lnTo>
                  <a:pt x="893038" y="1106982"/>
                </a:lnTo>
                <a:lnTo>
                  <a:pt x="834250" y="1126591"/>
                </a:lnTo>
                <a:lnTo>
                  <a:pt x="772160" y="1140853"/>
                </a:lnTo>
                <a:lnTo>
                  <a:pt x="708748" y="1149172"/>
                </a:lnTo>
                <a:lnTo>
                  <a:pt x="642696" y="1152143"/>
                </a:lnTo>
                <a:lnTo>
                  <a:pt x="609663" y="1151547"/>
                </a:lnTo>
                <a:lnTo>
                  <a:pt x="544944" y="1145603"/>
                </a:lnTo>
                <a:lnTo>
                  <a:pt x="482193" y="1134313"/>
                </a:lnTo>
                <a:lnTo>
                  <a:pt x="422084" y="1117676"/>
                </a:lnTo>
                <a:lnTo>
                  <a:pt x="364617" y="1095692"/>
                </a:lnTo>
                <a:lnTo>
                  <a:pt x="284022" y="1054099"/>
                </a:lnTo>
                <a:lnTo>
                  <a:pt x="234492" y="1020825"/>
                </a:lnTo>
                <a:lnTo>
                  <a:pt x="188912" y="983983"/>
                </a:lnTo>
                <a:lnTo>
                  <a:pt x="147294" y="942987"/>
                </a:lnTo>
                <a:lnTo>
                  <a:pt x="110312" y="898423"/>
                </a:lnTo>
                <a:lnTo>
                  <a:pt x="77939" y="850887"/>
                </a:lnTo>
                <a:lnTo>
                  <a:pt x="50863" y="800379"/>
                </a:lnTo>
                <a:lnTo>
                  <a:pt x="29057" y="747496"/>
                </a:lnTo>
                <a:lnTo>
                  <a:pt x="13208" y="692226"/>
                </a:lnTo>
                <a:lnTo>
                  <a:pt x="3962" y="635190"/>
                </a:lnTo>
                <a:lnTo>
                  <a:pt x="0" y="576364"/>
                </a:lnTo>
                <a:close/>
              </a:path>
            </a:pathLst>
          </a:custGeom>
          <a:ln w="3175">
            <a:solidFill>
              <a:srgbClr val="FFFFFF"/>
            </a:solidFill>
          </a:ln>
        </p:spPr>
        <p:txBody>
          <a:bodyPr wrap="square" lIns="0" tIns="0" rIns="0" bIns="0" rtlCol="0"/>
          <a:lstStyle/>
          <a:p>
            <a:endParaRPr/>
          </a:p>
        </p:txBody>
      </p:sp>
      <p:sp>
        <p:nvSpPr>
          <p:cNvPr id="13" name="object 13"/>
          <p:cNvSpPr/>
          <p:nvPr/>
        </p:nvSpPr>
        <p:spPr>
          <a:xfrm>
            <a:off x="7559700" y="2148438"/>
            <a:ext cx="1264285" cy="1134110"/>
          </a:xfrm>
          <a:custGeom>
            <a:avLst/>
            <a:gdLst/>
            <a:ahLst/>
            <a:cxnLst/>
            <a:rect l="l" t="t" r="r" b="b"/>
            <a:pathLst>
              <a:path w="1264284" h="1134110">
                <a:moveTo>
                  <a:pt x="660" y="595985"/>
                </a:moveTo>
                <a:lnTo>
                  <a:pt x="7264" y="653021"/>
                </a:lnTo>
                <a:lnTo>
                  <a:pt x="20472" y="708278"/>
                </a:lnTo>
                <a:lnTo>
                  <a:pt x="38976" y="761758"/>
                </a:lnTo>
                <a:lnTo>
                  <a:pt x="62750" y="812266"/>
                </a:lnTo>
                <a:lnTo>
                  <a:pt x="108331" y="883564"/>
                </a:lnTo>
                <a:lnTo>
                  <a:pt x="144653" y="926947"/>
                </a:lnTo>
                <a:lnTo>
                  <a:pt x="185610" y="967346"/>
                </a:lnTo>
                <a:lnTo>
                  <a:pt x="229870" y="1003592"/>
                </a:lnTo>
                <a:lnTo>
                  <a:pt x="278752" y="1036281"/>
                </a:lnTo>
                <a:lnTo>
                  <a:pt x="330923" y="1065390"/>
                </a:lnTo>
                <a:lnTo>
                  <a:pt x="385749" y="1089164"/>
                </a:lnTo>
                <a:lnTo>
                  <a:pt x="443877" y="1108176"/>
                </a:lnTo>
                <a:lnTo>
                  <a:pt x="504647" y="1121841"/>
                </a:lnTo>
                <a:lnTo>
                  <a:pt x="567397" y="1130757"/>
                </a:lnTo>
                <a:lnTo>
                  <a:pt x="632129" y="1133728"/>
                </a:lnTo>
                <a:lnTo>
                  <a:pt x="664489" y="1133132"/>
                </a:lnTo>
                <a:lnTo>
                  <a:pt x="728573" y="1127188"/>
                </a:lnTo>
                <a:lnTo>
                  <a:pt x="789990" y="1115898"/>
                </a:lnTo>
                <a:lnTo>
                  <a:pt x="849439" y="1099261"/>
                </a:lnTo>
                <a:lnTo>
                  <a:pt x="906246" y="1077874"/>
                </a:lnTo>
                <a:lnTo>
                  <a:pt x="985520" y="1036878"/>
                </a:lnTo>
                <a:lnTo>
                  <a:pt x="1033729" y="1004188"/>
                </a:lnTo>
                <a:lnTo>
                  <a:pt x="1079309" y="967943"/>
                </a:lnTo>
                <a:lnTo>
                  <a:pt x="1119606" y="927544"/>
                </a:lnTo>
                <a:lnTo>
                  <a:pt x="1155928" y="884161"/>
                </a:lnTo>
                <a:lnTo>
                  <a:pt x="1187640" y="837222"/>
                </a:lnTo>
                <a:lnTo>
                  <a:pt x="1214056" y="787907"/>
                </a:lnTo>
                <a:lnTo>
                  <a:pt x="1235189" y="735622"/>
                </a:lnTo>
                <a:lnTo>
                  <a:pt x="1251712" y="680948"/>
                </a:lnTo>
                <a:lnTo>
                  <a:pt x="1260957" y="625093"/>
                </a:lnTo>
                <a:lnTo>
                  <a:pt x="1264259" y="566864"/>
                </a:lnTo>
                <a:lnTo>
                  <a:pt x="1263599" y="537743"/>
                </a:lnTo>
                <a:lnTo>
                  <a:pt x="1256995" y="480707"/>
                </a:lnTo>
                <a:lnTo>
                  <a:pt x="1244447" y="424853"/>
                </a:lnTo>
                <a:lnTo>
                  <a:pt x="1225943" y="371970"/>
                </a:lnTo>
                <a:lnTo>
                  <a:pt x="1201508" y="320865"/>
                </a:lnTo>
                <a:lnTo>
                  <a:pt x="1156589" y="250164"/>
                </a:lnTo>
                <a:lnTo>
                  <a:pt x="1120267" y="206781"/>
                </a:lnTo>
                <a:lnTo>
                  <a:pt x="1079309" y="166382"/>
                </a:lnTo>
                <a:lnTo>
                  <a:pt x="1034389" y="129539"/>
                </a:lnTo>
                <a:lnTo>
                  <a:pt x="985520" y="96850"/>
                </a:lnTo>
                <a:lnTo>
                  <a:pt x="933335" y="68338"/>
                </a:lnTo>
                <a:lnTo>
                  <a:pt x="878509" y="44564"/>
                </a:lnTo>
                <a:lnTo>
                  <a:pt x="820381" y="25552"/>
                </a:lnTo>
                <a:lnTo>
                  <a:pt x="759612" y="11290"/>
                </a:lnTo>
                <a:lnTo>
                  <a:pt x="696861" y="2971"/>
                </a:lnTo>
                <a:lnTo>
                  <a:pt x="632129" y="0"/>
                </a:lnTo>
                <a:lnTo>
                  <a:pt x="599757" y="596"/>
                </a:lnTo>
                <a:lnTo>
                  <a:pt x="536359" y="6540"/>
                </a:lnTo>
                <a:lnTo>
                  <a:pt x="474268" y="17830"/>
                </a:lnTo>
                <a:lnTo>
                  <a:pt x="414820" y="34467"/>
                </a:lnTo>
                <a:lnTo>
                  <a:pt x="358673" y="55854"/>
                </a:lnTo>
                <a:lnTo>
                  <a:pt x="279412" y="96850"/>
                </a:lnTo>
                <a:lnTo>
                  <a:pt x="230530" y="128943"/>
                </a:lnTo>
                <a:lnTo>
                  <a:pt x="185610" y="165785"/>
                </a:lnTo>
                <a:lnTo>
                  <a:pt x="144653" y="206184"/>
                </a:lnTo>
                <a:lnTo>
                  <a:pt x="108331" y="249567"/>
                </a:lnTo>
                <a:lnTo>
                  <a:pt x="76619" y="296506"/>
                </a:lnTo>
                <a:lnTo>
                  <a:pt x="50203" y="345820"/>
                </a:lnTo>
                <a:lnTo>
                  <a:pt x="29070" y="398106"/>
                </a:lnTo>
                <a:lnTo>
                  <a:pt x="13208" y="452780"/>
                </a:lnTo>
                <a:lnTo>
                  <a:pt x="3302" y="508634"/>
                </a:lnTo>
                <a:lnTo>
                  <a:pt x="0" y="566864"/>
                </a:lnTo>
                <a:lnTo>
                  <a:pt x="660" y="595985"/>
                </a:lnTo>
                <a:close/>
              </a:path>
            </a:pathLst>
          </a:custGeom>
          <a:ln w="3175">
            <a:solidFill>
              <a:srgbClr val="FFFFFF"/>
            </a:solidFill>
          </a:ln>
        </p:spPr>
        <p:txBody>
          <a:bodyPr wrap="square" lIns="0" tIns="0" rIns="0" bIns="0" rtlCol="0"/>
          <a:lstStyle/>
          <a:p>
            <a:endParaRPr/>
          </a:p>
        </p:txBody>
      </p:sp>
      <p:sp>
        <p:nvSpPr>
          <p:cNvPr id="14" name="object 14"/>
          <p:cNvSpPr txBox="1"/>
          <p:nvPr/>
        </p:nvSpPr>
        <p:spPr>
          <a:xfrm>
            <a:off x="7685200" y="2627304"/>
            <a:ext cx="1047115" cy="245745"/>
          </a:xfrm>
          <a:prstGeom prst="rect">
            <a:avLst/>
          </a:prstGeom>
        </p:spPr>
        <p:txBody>
          <a:bodyPr vert="horz" wrap="square" lIns="0" tIns="0" rIns="0" bIns="0" rtlCol="0">
            <a:spAutoFit/>
          </a:bodyPr>
          <a:lstStyle/>
          <a:p>
            <a:pPr marL="12700">
              <a:lnSpc>
                <a:spcPct val="100000"/>
              </a:lnSpc>
            </a:pPr>
            <a:r>
              <a:rPr sz="1500" spc="-5" dirty="0">
                <a:latin typeface="Trebuchet MS"/>
                <a:cs typeface="Trebuchet MS"/>
              </a:rPr>
              <a:t>Distribución</a:t>
            </a:r>
            <a:endParaRPr sz="1500">
              <a:latin typeface="Trebuchet MS"/>
              <a:cs typeface="Trebuchet MS"/>
            </a:endParaRPr>
          </a:p>
        </p:txBody>
      </p:sp>
      <p:sp>
        <p:nvSpPr>
          <p:cNvPr id="15" name="object 15"/>
          <p:cNvSpPr/>
          <p:nvPr/>
        </p:nvSpPr>
        <p:spPr>
          <a:xfrm>
            <a:off x="7638288" y="3311652"/>
            <a:ext cx="516635" cy="434339"/>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6961631" y="3773423"/>
            <a:ext cx="1277111" cy="1152143"/>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6960869" y="3774190"/>
            <a:ext cx="1280160" cy="1152525"/>
          </a:xfrm>
          <a:custGeom>
            <a:avLst/>
            <a:gdLst/>
            <a:ahLst/>
            <a:cxnLst/>
            <a:rect l="l" t="t" r="r" b="b"/>
            <a:pathLst>
              <a:path w="1280159" h="1152525">
                <a:moveTo>
                  <a:pt x="640410" y="0"/>
                </a:moveTo>
                <a:lnTo>
                  <a:pt x="574382" y="2971"/>
                </a:lnTo>
                <a:lnTo>
                  <a:pt x="511009" y="11874"/>
                </a:lnTo>
                <a:lnTo>
                  <a:pt x="449605" y="26136"/>
                </a:lnTo>
                <a:lnTo>
                  <a:pt x="390842" y="45745"/>
                </a:lnTo>
                <a:lnTo>
                  <a:pt x="334733" y="70104"/>
                </a:lnTo>
                <a:lnTo>
                  <a:pt x="281914" y="98628"/>
                </a:lnTo>
                <a:lnTo>
                  <a:pt x="233057" y="131902"/>
                </a:lnTo>
                <a:lnTo>
                  <a:pt x="187502" y="168744"/>
                </a:lnTo>
                <a:lnTo>
                  <a:pt x="145910" y="209740"/>
                </a:lnTo>
                <a:lnTo>
                  <a:pt x="108940" y="254304"/>
                </a:lnTo>
                <a:lnTo>
                  <a:pt x="77241" y="301840"/>
                </a:lnTo>
                <a:lnTo>
                  <a:pt x="50177" y="352348"/>
                </a:lnTo>
                <a:lnTo>
                  <a:pt x="28384" y="405231"/>
                </a:lnTo>
                <a:lnTo>
                  <a:pt x="12547" y="460502"/>
                </a:lnTo>
                <a:lnTo>
                  <a:pt x="3302" y="517537"/>
                </a:lnTo>
                <a:lnTo>
                  <a:pt x="0" y="576364"/>
                </a:lnTo>
                <a:lnTo>
                  <a:pt x="660" y="606069"/>
                </a:lnTo>
                <a:lnTo>
                  <a:pt x="7264" y="664298"/>
                </a:lnTo>
                <a:lnTo>
                  <a:pt x="19812" y="720153"/>
                </a:lnTo>
                <a:lnTo>
                  <a:pt x="38950" y="774230"/>
                </a:lnTo>
                <a:lnTo>
                  <a:pt x="63385" y="825931"/>
                </a:lnTo>
                <a:lnTo>
                  <a:pt x="109601" y="899007"/>
                </a:lnTo>
                <a:lnTo>
                  <a:pt x="146570" y="942987"/>
                </a:lnTo>
                <a:lnTo>
                  <a:pt x="187502" y="983983"/>
                </a:lnTo>
                <a:lnTo>
                  <a:pt x="233057" y="1020826"/>
                </a:lnTo>
                <a:lnTo>
                  <a:pt x="282575" y="1054100"/>
                </a:lnTo>
                <a:lnTo>
                  <a:pt x="335394" y="1083208"/>
                </a:lnTo>
                <a:lnTo>
                  <a:pt x="391502" y="1107579"/>
                </a:lnTo>
                <a:lnTo>
                  <a:pt x="450265" y="1126591"/>
                </a:lnTo>
                <a:lnTo>
                  <a:pt x="511670" y="1140853"/>
                </a:lnTo>
                <a:lnTo>
                  <a:pt x="575043" y="1149172"/>
                </a:lnTo>
                <a:lnTo>
                  <a:pt x="640410" y="1152144"/>
                </a:lnTo>
                <a:lnTo>
                  <a:pt x="673417" y="1151547"/>
                </a:lnTo>
                <a:lnTo>
                  <a:pt x="705777" y="1149172"/>
                </a:lnTo>
                <a:lnTo>
                  <a:pt x="738124" y="1145603"/>
                </a:lnTo>
                <a:lnTo>
                  <a:pt x="753637" y="1143228"/>
                </a:lnTo>
                <a:lnTo>
                  <a:pt x="640410" y="1143228"/>
                </a:lnTo>
                <a:lnTo>
                  <a:pt x="607402" y="1142034"/>
                </a:lnTo>
                <a:lnTo>
                  <a:pt x="544017" y="1136688"/>
                </a:lnTo>
                <a:lnTo>
                  <a:pt x="482612" y="1125397"/>
                </a:lnTo>
                <a:lnTo>
                  <a:pt x="423202" y="1108760"/>
                </a:lnTo>
                <a:lnTo>
                  <a:pt x="367080" y="1087374"/>
                </a:lnTo>
                <a:lnTo>
                  <a:pt x="287858" y="1046378"/>
                </a:lnTo>
                <a:lnTo>
                  <a:pt x="239661" y="1013688"/>
                </a:lnTo>
                <a:lnTo>
                  <a:pt x="194767" y="976845"/>
                </a:lnTo>
                <a:lnTo>
                  <a:pt x="153835" y="936447"/>
                </a:lnTo>
                <a:lnTo>
                  <a:pt x="118173" y="893064"/>
                </a:lnTo>
                <a:lnTo>
                  <a:pt x="86487" y="846124"/>
                </a:lnTo>
                <a:lnTo>
                  <a:pt x="60083" y="796810"/>
                </a:lnTo>
                <a:lnTo>
                  <a:pt x="38290" y="744524"/>
                </a:lnTo>
                <a:lnTo>
                  <a:pt x="23113" y="690448"/>
                </a:lnTo>
                <a:lnTo>
                  <a:pt x="13208" y="633996"/>
                </a:lnTo>
                <a:lnTo>
                  <a:pt x="9906" y="576364"/>
                </a:lnTo>
                <a:lnTo>
                  <a:pt x="11226" y="547243"/>
                </a:lnTo>
                <a:lnTo>
                  <a:pt x="17830" y="489610"/>
                </a:lnTo>
                <a:lnTo>
                  <a:pt x="30365" y="434352"/>
                </a:lnTo>
                <a:lnTo>
                  <a:pt x="48196" y="381469"/>
                </a:lnTo>
                <a:lnTo>
                  <a:pt x="72618" y="330365"/>
                </a:lnTo>
                <a:lnTo>
                  <a:pt x="118173" y="259067"/>
                </a:lnTo>
                <a:lnTo>
                  <a:pt x="154495" y="215684"/>
                </a:lnTo>
                <a:lnTo>
                  <a:pt x="195427" y="175285"/>
                </a:lnTo>
                <a:lnTo>
                  <a:pt x="239661" y="138442"/>
                </a:lnTo>
                <a:lnTo>
                  <a:pt x="288518" y="106349"/>
                </a:lnTo>
                <a:lnTo>
                  <a:pt x="340017" y="77838"/>
                </a:lnTo>
                <a:lnTo>
                  <a:pt x="395465" y="54063"/>
                </a:lnTo>
                <a:lnTo>
                  <a:pt x="452907" y="35052"/>
                </a:lnTo>
                <a:lnTo>
                  <a:pt x="513651" y="20789"/>
                </a:lnTo>
                <a:lnTo>
                  <a:pt x="576364" y="12471"/>
                </a:lnTo>
                <a:lnTo>
                  <a:pt x="640410" y="9499"/>
                </a:lnTo>
                <a:lnTo>
                  <a:pt x="755075" y="9499"/>
                </a:lnTo>
                <a:lnTo>
                  <a:pt x="737463" y="6527"/>
                </a:lnTo>
                <a:lnTo>
                  <a:pt x="705777" y="2971"/>
                </a:lnTo>
                <a:lnTo>
                  <a:pt x="672757" y="584"/>
                </a:lnTo>
                <a:lnTo>
                  <a:pt x="640410" y="0"/>
                </a:lnTo>
                <a:close/>
              </a:path>
              <a:path w="1280159" h="1152525">
                <a:moveTo>
                  <a:pt x="755075" y="9499"/>
                </a:moveTo>
                <a:lnTo>
                  <a:pt x="640410" y="9499"/>
                </a:lnTo>
                <a:lnTo>
                  <a:pt x="672757" y="10096"/>
                </a:lnTo>
                <a:lnTo>
                  <a:pt x="705116" y="12471"/>
                </a:lnTo>
                <a:lnTo>
                  <a:pt x="767168" y="20789"/>
                </a:lnTo>
                <a:lnTo>
                  <a:pt x="827252" y="35052"/>
                </a:lnTo>
                <a:lnTo>
                  <a:pt x="885355" y="54063"/>
                </a:lnTo>
                <a:lnTo>
                  <a:pt x="940142" y="77838"/>
                </a:lnTo>
                <a:lnTo>
                  <a:pt x="992962" y="106349"/>
                </a:lnTo>
                <a:lnTo>
                  <a:pt x="1041158" y="139039"/>
                </a:lnTo>
                <a:lnTo>
                  <a:pt x="1086053" y="175882"/>
                </a:lnTo>
                <a:lnTo>
                  <a:pt x="1126324" y="216281"/>
                </a:lnTo>
                <a:lnTo>
                  <a:pt x="1162646" y="259664"/>
                </a:lnTo>
                <a:lnTo>
                  <a:pt x="1194333" y="306006"/>
                </a:lnTo>
                <a:lnTo>
                  <a:pt x="1220736" y="355917"/>
                </a:lnTo>
                <a:lnTo>
                  <a:pt x="1241869" y="407606"/>
                </a:lnTo>
                <a:lnTo>
                  <a:pt x="1257058" y="462280"/>
                </a:lnTo>
                <a:lnTo>
                  <a:pt x="1266952" y="518731"/>
                </a:lnTo>
                <a:lnTo>
                  <a:pt x="1270254" y="576364"/>
                </a:lnTo>
                <a:lnTo>
                  <a:pt x="1268933" y="605485"/>
                </a:lnTo>
                <a:lnTo>
                  <a:pt x="1262989" y="662520"/>
                </a:lnTo>
                <a:lnTo>
                  <a:pt x="1250454" y="717778"/>
                </a:lnTo>
                <a:lnTo>
                  <a:pt x="1231963" y="771258"/>
                </a:lnTo>
                <a:lnTo>
                  <a:pt x="1208201" y="821766"/>
                </a:lnTo>
                <a:lnTo>
                  <a:pt x="1161986" y="893660"/>
                </a:lnTo>
                <a:lnTo>
                  <a:pt x="1125664" y="937044"/>
                </a:lnTo>
                <a:lnTo>
                  <a:pt x="1085392" y="977442"/>
                </a:lnTo>
                <a:lnTo>
                  <a:pt x="1040498" y="1013688"/>
                </a:lnTo>
                <a:lnTo>
                  <a:pt x="992301" y="1046378"/>
                </a:lnTo>
                <a:lnTo>
                  <a:pt x="940142" y="1074889"/>
                </a:lnTo>
                <a:lnTo>
                  <a:pt x="885355" y="1098664"/>
                </a:lnTo>
                <a:lnTo>
                  <a:pt x="827252" y="1117676"/>
                </a:lnTo>
                <a:lnTo>
                  <a:pt x="767168" y="1131341"/>
                </a:lnTo>
                <a:lnTo>
                  <a:pt x="704456" y="1140256"/>
                </a:lnTo>
                <a:lnTo>
                  <a:pt x="640410" y="1143228"/>
                </a:lnTo>
                <a:lnTo>
                  <a:pt x="753637" y="1143228"/>
                </a:lnTo>
                <a:lnTo>
                  <a:pt x="800176" y="1134313"/>
                </a:lnTo>
                <a:lnTo>
                  <a:pt x="860259" y="1117676"/>
                </a:lnTo>
                <a:lnTo>
                  <a:pt x="917702" y="1095692"/>
                </a:lnTo>
                <a:lnTo>
                  <a:pt x="998245" y="1054100"/>
                </a:lnTo>
                <a:lnTo>
                  <a:pt x="1047762" y="1020826"/>
                </a:lnTo>
                <a:lnTo>
                  <a:pt x="1093317" y="983386"/>
                </a:lnTo>
                <a:lnTo>
                  <a:pt x="1134249" y="942987"/>
                </a:lnTo>
                <a:lnTo>
                  <a:pt x="1171219" y="898423"/>
                </a:lnTo>
                <a:lnTo>
                  <a:pt x="1203579" y="850887"/>
                </a:lnTo>
                <a:lnTo>
                  <a:pt x="1230642" y="800379"/>
                </a:lnTo>
                <a:lnTo>
                  <a:pt x="1251775" y="747496"/>
                </a:lnTo>
                <a:lnTo>
                  <a:pt x="1267612" y="692226"/>
                </a:lnTo>
                <a:lnTo>
                  <a:pt x="1276858" y="635190"/>
                </a:lnTo>
                <a:lnTo>
                  <a:pt x="1280160" y="576364"/>
                </a:lnTo>
                <a:lnTo>
                  <a:pt x="1279499" y="546658"/>
                </a:lnTo>
                <a:lnTo>
                  <a:pt x="1272895" y="488429"/>
                </a:lnTo>
                <a:lnTo>
                  <a:pt x="1260348" y="431977"/>
                </a:lnTo>
                <a:lnTo>
                  <a:pt x="1241869" y="377901"/>
                </a:lnTo>
                <a:lnTo>
                  <a:pt x="1217434" y="326212"/>
                </a:lnTo>
                <a:lnTo>
                  <a:pt x="1171219" y="254304"/>
                </a:lnTo>
                <a:lnTo>
                  <a:pt x="1134249" y="209740"/>
                </a:lnTo>
                <a:lnTo>
                  <a:pt x="1092657" y="168744"/>
                </a:lnTo>
                <a:lnTo>
                  <a:pt x="1047762" y="131318"/>
                </a:lnTo>
                <a:lnTo>
                  <a:pt x="998245" y="98628"/>
                </a:lnTo>
                <a:lnTo>
                  <a:pt x="945426" y="69519"/>
                </a:lnTo>
                <a:lnTo>
                  <a:pt x="889317" y="45148"/>
                </a:lnTo>
                <a:lnTo>
                  <a:pt x="830554" y="25539"/>
                </a:lnTo>
                <a:lnTo>
                  <a:pt x="769150" y="11874"/>
                </a:lnTo>
                <a:lnTo>
                  <a:pt x="755075" y="9499"/>
                </a:lnTo>
                <a:close/>
              </a:path>
            </a:pathLst>
          </a:custGeom>
          <a:solidFill>
            <a:srgbClr val="FFFFFF"/>
          </a:solidFill>
        </p:spPr>
        <p:txBody>
          <a:bodyPr wrap="square" lIns="0" tIns="0" rIns="0" bIns="0" rtlCol="0"/>
          <a:lstStyle/>
          <a:p>
            <a:endParaRPr/>
          </a:p>
        </p:txBody>
      </p:sp>
      <p:sp>
        <p:nvSpPr>
          <p:cNvPr id="18" name="object 18"/>
          <p:cNvSpPr/>
          <p:nvPr/>
        </p:nvSpPr>
        <p:spPr>
          <a:xfrm>
            <a:off x="6970776" y="3783690"/>
            <a:ext cx="1260475" cy="1134110"/>
          </a:xfrm>
          <a:custGeom>
            <a:avLst/>
            <a:gdLst/>
            <a:ahLst/>
            <a:cxnLst/>
            <a:rect l="l" t="t" r="r" b="b"/>
            <a:pathLst>
              <a:path w="1260475" h="1134110">
                <a:moveTo>
                  <a:pt x="1320" y="595985"/>
                </a:moveTo>
                <a:lnTo>
                  <a:pt x="7924" y="653021"/>
                </a:lnTo>
                <a:lnTo>
                  <a:pt x="20459" y="708278"/>
                </a:lnTo>
                <a:lnTo>
                  <a:pt x="38290" y="761758"/>
                </a:lnTo>
                <a:lnTo>
                  <a:pt x="62712" y="812266"/>
                </a:lnTo>
                <a:lnTo>
                  <a:pt x="108267" y="883564"/>
                </a:lnTo>
                <a:lnTo>
                  <a:pt x="143929" y="926947"/>
                </a:lnTo>
                <a:lnTo>
                  <a:pt x="184861" y="967346"/>
                </a:lnTo>
                <a:lnTo>
                  <a:pt x="229755" y="1004188"/>
                </a:lnTo>
                <a:lnTo>
                  <a:pt x="277952" y="1036878"/>
                </a:lnTo>
                <a:lnTo>
                  <a:pt x="330111" y="1065390"/>
                </a:lnTo>
                <a:lnTo>
                  <a:pt x="384898" y="1089164"/>
                </a:lnTo>
                <a:lnTo>
                  <a:pt x="443001" y="1108176"/>
                </a:lnTo>
                <a:lnTo>
                  <a:pt x="503085" y="1121841"/>
                </a:lnTo>
                <a:lnTo>
                  <a:pt x="565797" y="1130757"/>
                </a:lnTo>
                <a:lnTo>
                  <a:pt x="630504" y="1133728"/>
                </a:lnTo>
                <a:lnTo>
                  <a:pt x="662851" y="1133132"/>
                </a:lnTo>
                <a:lnTo>
                  <a:pt x="726236" y="1127188"/>
                </a:lnTo>
                <a:lnTo>
                  <a:pt x="787641" y="1115898"/>
                </a:lnTo>
                <a:lnTo>
                  <a:pt x="847051" y="1099261"/>
                </a:lnTo>
                <a:lnTo>
                  <a:pt x="903173" y="1077874"/>
                </a:lnTo>
                <a:lnTo>
                  <a:pt x="982395" y="1036878"/>
                </a:lnTo>
                <a:lnTo>
                  <a:pt x="1030592" y="1004188"/>
                </a:lnTo>
                <a:lnTo>
                  <a:pt x="1075486" y="967943"/>
                </a:lnTo>
                <a:lnTo>
                  <a:pt x="1115758" y="927544"/>
                </a:lnTo>
                <a:lnTo>
                  <a:pt x="1152080" y="884161"/>
                </a:lnTo>
                <a:lnTo>
                  <a:pt x="1184427" y="837222"/>
                </a:lnTo>
                <a:lnTo>
                  <a:pt x="1210830" y="787907"/>
                </a:lnTo>
                <a:lnTo>
                  <a:pt x="1231963" y="735622"/>
                </a:lnTo>
                <a:lnTo>
                  <a:pt x="1247152" y="680948"/>
                </a:lnTo>
                <a:lnTo>
                  <a:pt x="1257046" y="625093"/>
                </a:lnTo>
                <a:lnTo>
                  <a:pt x="1260348" y="566864"/>
                </a:lnTo>
                <a:lnTo>
                  <a:pt x="1259687" y="537743"/>
                </a:lnTo>
                <a:lnTo>
                  <a:pt x="1253083" y="480707"/>
                </a:lnTo>
                <a:lnTo>
                  <a:pt x="1240548" y="425449"/>
                </a:lnTo>
                <a:lnTo>
                  <a:pt x="1222057" y="371970"/>
                </a:lnTo>
                <a:lnTo>
                  <a:pt x="1198295" y="320865"/>
                </a:lnTo>
                <a:lnTo>
                  <a:pt x="1152740" y="250164"/>
                </a:lnTo>
                <a:lnTo>
                  <a:pt x="1116418" y="206781"/>
                </a:lnTo>
                <a:lnTo>
                  <a:pt x="1076147" y="166382"/>
                </a:lnTo>
                <a:lnTo>
                  <a:pt x="1031252" y="129539"/>
                </a:lnTo>
                <a:lnTo>
                  <a:pt x="983056" y="96850"/>
                </a:lnTo>
                <a:lnTo>
                  <a:pt x="930236" y="68338"/>
                </a:lnTo>
                <a:lnTo>
                  <a:pt x="875449" y="44564"/>
                </a:lnTo>
                <a:lnTo>
                  <a:pt x="817346" y="25552"/>
                </a:lnTo>
                <a:lnTo>
                  <a:pt x="757262" y="11290"/>
                </a:lnTo>
                <a:lnTo>
                  <a:pt x="695210" y="2971"/>
                </a:lnTo>
                <a:lnTo>
                  <a:pt x="630504" y="0"/>
                </a:lnTo>
                <a:lnTo>
                  <a:pt x="598157" y="596"/>
                </a:lnTo>
                <a:lnTo>
                  <a:pt x="534771" y="6540"/>
                </a:lnTo>
                <a:lnTo>
                  <a:pt x="472706" y="17830"/>
                </a:lnTo>
                <a:lnTo>
                  <a:pt x="413956" y="34467"/>
                </a:lnTo>
                <a:lnTo>
                  <a:pt x="357174" y="55854"/>
                </a:lnTo>
                <a:lnTo>
                  <a:pt x="278612" y="96850"/>
                </a:lnTo>
                <a:lnTo>
                  <a:pt x="229755" y="128943"/>
                </a:lnTo>
                <a:lnTo>
                  <a:pt x="185521" y="165785"/>
                </a:lnTo>
                <a:lnTo>
                  <a:pt x="144589" y="206184"/>
                </a:lnTo>
                <a:lnTo>
                  <a:pt x="108267" y="249567"/>
                </a:lnTo>
                <a:lnTo>
                  <a:pt x="76581" y="296506"/>
                </a:lnTo>
                <a:lnTo>
                  <a:pt x="50177" y="345820"/>
                </a:lnTo>
                <a:lnTo>
                  <a:pt x="29044" y="398106"/>
                </a:lnTo>
                <a:lnTo>
                  <a:pt x="13208" y="452780"/>
                </a:lnTo>
                <a:lnTo>
                  <a:pt x="3302" y="508634"/>
                </a:lnTo>
                <a:lnTo>
                  <a:pt x="0" y="566864"/>
                </a:lnTo>
                <a:lnTo>
                  <a:pt x="1320" y="595985"/>
                </a:lnTo>
                <a:close/>
              </a:path>
            </a:pathLst>
          </a:custGeom>
          <a:ln w="3175">
            <a:solidFill>
              <a:srgbClr val="FFFFFF"/>
            </a:solidFill>
          </a:ln>
        </p:spPr>
        <p:txBody>
          <a:bodyPr wrap="square" lIns="0" tIns="0" rIns="0" bIns="0" rtlCol="0"/>
          <a:lstStyle/>
          <a:p>
            <a:endParaRPr/>
          </a:p>
        </p:txBody>
      </p:sp>
      <p:sp>
        <p:nvSpPr>
          <p:cNvPr id="19" name="object 19"/>
          <p:cNvSpPr txBox="1"/>
          <p:nvPr/>
        </p:nvSpPr>
        <p:spPr>
          <a:xfrm>
            <a:off x="7150185" y="4259222"/>
            <a:ext cx="949325" cy="245745"/>
          </a:xfrm>
          <a:prstGeom prst="rect">
            <a:avLst/>
          </a:prstGeom>
        </p:spPr>
        <p:txBody>
          <a:bodyPr vert="horz" wrap="square" lIns="0" tIns="0" rIns="0" bIns="0" rtlCol="0">
            <a:spAutoFit/>
          </a:bodyPr>
          <a:lstStyle/>
          <a:p>
            <a:pPr marL="12700">
              <a:lnSpc>
                <a:spcPct val="100000"/>
              </a:lnSpc>
            </a:pPr>
            <a:r>
              <a:rPr sz="1500" spc="-5" dirty="0">
                <a:latin typeface="Trebuchet MS"/>
                <a:cs typeface="Trebuchet MS"/>
              </a:rPr>
              <a:t>Instalación</a:t>
            </a:r>
            <a:endParaRPr sz="1500">
              <a:latin typeface="Trebuchet MS"/>
              <a:cs typeface="Trebuchet MS"/>
            </a:endParaRPr>
          </a:p>
        </p:txBody>
      </p:sp>
      <p:sp>
        <p:nvSpPr>
          <p:cNvPr id="20" name="object 20"/>
          <p:cNvSpPr/>
          <p:nvPr/>
        </p:nvSpPr>
        <p:spPr>
          <a:xfrm>
            <a:off x="6428232" y="4126991"/>
            <a:ext cx="448055" cy="493775"/>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5050535" y="3773423"/>
            <a:ext cx="1278635" cy="1152143"/>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049773" y="3774190"/>
            <a:ext cx="1282065" cy="1152525"/>
          </a:xfrm>
          <a:custGeom>
            <a:avLst/>
            <a:gdLst/>
            <a:ahLst/>
            <a:cxnLst/>
            <a:rect l="l" t="t" r="r" b="b"/>
            <a:pathLst>
              <a:path w="1282064" h="1152525">
                <a:moveTo>
                  <a:pt x="640842" y="0"/>
                </a:moveTo>
                <a:lnTo>
                  <a:pt x="575437" y="2971"/>
                </a:lnTo>
                <a:lnTo>
                  <a:pt x="511352" y="11874"/>
                </a:lnTo>
                <a:lnTo>
                  <a:pt x="450570" y="26136"/>
                </a:lnTo>
                <a:lnTo>
                  <a:pt x="391769" y="45745"/>
                </a:lnTo>
                <a:lnTo>
                  <a:pt x="334949" y="70104"/>
                </a:lnTo>
                <a:lnTo>
                  <a:pt x="282765" y="98628"/>
                </a:lnTo>
                <a:lnTo>
                  <a:pt x="233210" y="131902"/>
                </a:lnTo>
                <a:lnTo>
                  <a:pt x="187629" y="168744"/>
                </a:lnTo>
                <a:lnTo>
                  <a:pt x="146011" y="209740"/>
                </a:lnTo>
                <a:lnTo>
                  <a:pt x="109664" y="254304"/>
                </a:lnTo>
                <a:lnTo>
                  <a:pt x="77292" y="301840"/>
                </a:lnTo>
                <a:lnTo>
                  <a:pt x="50215" y="352348"/>
                </a:lnTo>
                <a:lnTo>
                  <a:pt x="28409" y="405231"/>
                </a:lnTo>
                <a:lnTo>
                  <a:pt x="13208" y="460502"/>
                </a:lnTo>
                <a:lnTo>
                  <a:pt x="3302" y="517537"/>
                </a:lnTo>
                <a:lnTo>
                  <a:pt x="0" y="576364"/>
                </a:lnTo>
                <a:lnTo>
                  <a:pt x="1320" y="606069"/>
                </a:lnTo>
                <a:lnTo>
                  <a:pt x="7264" y="664298"/>
                </a:lnTo>
                <a:lnTo>
                  <a:pt x="20485" y="720153"/>
                </a:lnTo>
                <a:lnTo>
                  <a:pt x="38976" y="774230"/>
                </a:lnTo>
                <a:lnTo>
                  <a:pt x="63423" y="825931"/>
                </a:lnTo>
                <a:lnTo>
                  <a:pt x="109664" y="899007"/>
                </a:lnTo>
                <a:lnTo>
                  <a:pt x="146672" y="942987"/>
                </a:lnTo>
                <a:lnTo>
                  <a:pt x="187629" y="983983"/>
                </a:lnTo>
                <a:lnTo>
                  <a:pt x="233210" y="1020826"/>
                </a:lnTo>
                <a:lnTo>
                  <a:pt x="282765" y="1054100"/>
                </a:lnTo>
                <a:lnTo>
                  <a:pt x="335610" y="1083208"/>
                </a:lnTo>
                <a:lnTo>
                  <a:pt x="391769" y="1107579"/>
                </a:lnTo>
                <a:lnTo>
                  <a:pt x="450570" y="1126591"/>
                </a:lnTo>
                <a:lnTo>
                  <a:pt x="512013" y="1140853"/>
                </a:lnTo>
                <a:lnTo>
                  <a:pt x="575437" y="1149172"/>
                </a:lnTo>
                <a:lnTo>
                  <a:pt x="640842" y="1152144"/>
                </a:lnTo>
                <a:lnTo>
                  <a:pt x="673874" y="1151547"/>
                </a:lnTo>
                <a:lnTo>
                  <a:pt x="706247" y="1149172"/>
                </a:lnTo>
                <a:lnTo>
                  <a:pt x="738619" y="1145603"/>
                </a:lnTo>
                <a:lnTo>
                  <a:pt x="754145" y="1143228"/>
                </a:lnTo>
                <a:lnTo>
                  <a:pt x="640842" y="1143228"/>
                </a:lnTo>
                <a:lnTo>
                  <a:pt x="608469" y="1142034"/>
                </a:lnTo>
                <a:lnTo>
                  <a:pt x="545045" y="1136688"/>
                </a:lnTo>
                <a:lnTo>
                  <a:pt x="482942" y="1125397"/>
                </a:lnTo>
                <a:lnTo>
                  <a:pt x="424141" y="1108760"/>
                </a:lnTo>
                <a:lnTo>
                  <a:pt x="367322" y="1087374"/>
                </a:lnTo>
                <a:lnTo>
                  <a:pt x="288048" y="1046378"/>
                </a:lnTo>
                <a:lnTo>
                  <a:pt x="239814" y="1013688"/>
                </a:lnTo>
                <a:lnTo>
                  <a:pt x="194894" y="976845"/>
                </a:lnTo>
                <a:lnTo>
                  <a:pt x="154597" y="936447"/>
                </a:lnTo>
                <a:lnTo>
                  <a:pt x="118262" y="893064"/>
                </a:lnTo>
                <a:lnTo>
                  <a:pt x="86550" y="846124"/>
                </a:lnTo>
                <a:lnTo>
                  <a:pt x="60121" y="796810"/>
                </a:lnTo>
                <a:lnTo>
                  <a:pt x="38976" y="744524"/>
                </a:lnTo>
                <a:lnTo>
                  <a:pt x="23126" y="690448"/>
                </a:lnTo>
                <a:lnTo>
                  <a:pt x="13868" y="633996"/>
                </a:lnTo>
                <a:lnTo>
                  <a:pt x="10566" y="576364"/>
                </a:lnTo>
                <a:lnTo>
                  <a:pt x="11226" y="547243"/>
                </a:lnTo>
                <a:lnTo>
                  <a:pt x="17843" y="489610"/>
                </a:lnTo>
                <a:lnTo>
                  <a:pt x="30391" y="434352"/>
                </a:lnTo>
                <a:lnTo>
                  <a:pt x="48895" y="381469"/>
                </a:lnTo>
                <a:lnTo>
                  <a:pt x="72669" y="330365"/>
                </a:lnTo>
                <a:lnTo>
                  <a:pt x="118262" y="259067"/>
                </a:lnTo>
                <a:lnTo>
                  <a:pt x="154597" y="215684"/>
                </a:lnTo>
                <a:lnTo>
                  <a:pt x="195554" y="175285"/>
                </a:lnTo>
                <a:lnTo>
                  <a:pt x="240487" y="138442"/>
                </a:lnTo>
                <a:lnTo>
                  <a:pt x="288709" y="106349"/>
                </a:lnTo>
                <a:lnTo>
                  <a:pt x="340906" y="77838"/>
                </a:lnTo>
                <a:lnTo>
                  <a:pt x="395732" y="54063"/>
                </a:lnTo>
                <a:lnTo>
                  <a:pt x="453212" y="35052"/>
                </a:lnTo>
                <a:lnTo>
                  <a:pt x="513994" y="20789"/>
                </a:lnTo>
                <a:lnTo>
                  <a:pt x="576757" y="12471"/>
                </a:lnTo>
                <a:lnTo>
                  <a:pt x="640842" y="9499"/>
                </a:lnTo>
                <a:lnTo>
                  <a:pt x="755878" y="9499"/>
                </a:lnTo>
                <a:lnTo>
                  <a:pt x="738619" y="6527"/>
                </a:lnTo>
                <a:lnTo>
                  <a:pt x="706247" y="2971"/>
                </a:lnTo>
                <a:lnTo>
                  <a:pt x="673874" y="584"/>
                </a:lnTo>
                <a:lnTo>
                  <a:pt x="640842" y="0"/>
                </a:lnTo>
                <a:close/>
              </a:path>
              <a:path w="1282064" h="1152525">
                <a:moveTo>
                  <a:pt x="755878" y="9499"/>
                </a:moveTo>
                <a:lnTo>
                  <a:pt x="640842" y="9499"/>
                </a:lnTo>
                <a:lnTo>
                  <a:pt x="673214" y="10096"/>
                </a:lnTo>
                <a:lnTo>
                  <a:pt x="705586" y="12471"/>
                </a:lnTo>
                <a:lnTo>
                  <a:pt x="768350" y="20789"/>
                </a:lnTo>
                <a:lnTo>
                  <a:pt x="828471" y="35052"/>
                </a:lnTo>
                <a:lnTo>
                  <a:pt x="886612" y="54063"/>
                </a:lnTo>
                <a:lnTo>
                  <a:pt x="941438" y="77838"/>
                </a:lnTo>
                <a:lnTo>
                  <a:pt x="993635" y="106349"/>
                </a:lnTo>
                <a:lnTo>
                  <a:pt x="1041857" y="139039"/>
                </a:lnTo>
                <a:lnTo>
                  <a:pt x="1086789" y="175882"/>
                </a:lnTo>
                <a:lnTo>
                  <a:pt x="1127086" y="216281"/>
                </a:lnTo>
                <a:lnTo>
                  <a:pt x="1163421" y="259664"/>
                </a:lnTo>
                <a:lnTo>
                  <a:pt x="1195133" y="306006"/>
                </a:lnTo>
                <a:lnTo>
                  <a:pt x="1221562" y="355917"/>
                </a:lnTo>
                <a:lnTo>
                  <a:pt x="1242707" y="407606"/>
                </a:lnTo>
                <a:lnTo>
                  <a:pt x="1257896" y="462280"/>
                </a:lnTo>
                <a:lnTo>
                  <a:pt x="1267815" y="518731"/>
                </a:lnTo>
                <a:lnTo>
                  <a:pt x="1271117" y="576364"/>
                </a:lnTo>
                <a:lnTo>
                  <a:pt x="1270457" y="605485"/>
                </a:lnTo>
                <a:lnTo>
                  <a:pt x="1263840" y="662520"/>
                </a:lnTo>
                <a:lnTo>
                  <a:pt x="1251292" y="717778"/>
                </a:lnTo>
                <a:lnTo>
                  <a:pt x="1232789" y="771258"/>
                </a:lnTo>
                <a:lnTo>
                  <a:pt x="1209014" y="821766"/>
                </a:lnTo>
                <a:lnTo>
                  <a:pt x="1163421" y="893660"/>
                </a:lnTo>
                <a:lnTo>
                  <a:pt x="1127086" y="937044"/>
                </a:lnTo>
                <a:lnTo>
                  <a:pt x="1086129" y="977442"/>
                </a:lnTo>
                <a:lnTo>
                  <a:pt x="1041196" y="1013688"/>
                </a:lnTo>
                <a:lnTo>
                  <a:pt x="992974" y="1046378"/>
                </a:lnTo>
                <a:lnTo>
                  <a:pt x="940777" y="1074889"/>
                </a:lnTo>
                <a:lnTo>
                  <a:pt x="885952" y="1098664"/>
                </a:lnTo>
                <a:lnTo>
                  <a:pt x="827811" y="1117676"/>
                </a:lnTo>
                <a:lnTo>
                  <a:pt x="767689" y="1131341"/>
                </a:lnTo>
                <a:lnTo>
                  <a:pt x="704926" y="1140256"/>
                </a:lnTo>
                <a:lnTo>
                  <a:pt x="640842" y="1143228"/>
                </a:lnTo>
                <a:lnTo>
                  <a:pt x="754145" y="1143228"/>
                </a:lnTo>
                <a:lnTo>
                  <a:pt x="801382" y="1134313"/>
                </a:lnTo>
                <a:lnTo>
                  <a:pt x="861504" y="1117676"/>
                </a:lnTo>
                <a:lnTo>
                  <a:pt x="918324" y="1095692"/>
                </a:lnTo>
                <a:lnTo>
                  <a:pt x="999578" y="1054100"/>
                </a:lnTo>
                <a:lnTo>
                  <a:pt x="1048473" y="1020826"/>
                </a:lnTo>
                <a:lnTo>
                  <a:pt x="1094054" y="983386"/>
                </a:lnTo>
                <a:lnTo>
                  <a:pt x="1135672" y="942987"/>
                </a:lnTo>
                <a:lnTo>
                  <a:pt x="1172019" y="898423"/>
                </a:lnTo>
                <a:lnTo>
                  <a:pt x="1204391" y="850887"/>
                </a:lnTo>
                <a:lnTo>
                  <a:pt x="1231468" y="800379"/>
                </a:lnTo>
                <a:lnTo>
                  <a:pt x="1252613" y="747496"/>
                </a:lnTo>
                <a:lnTo>
                  <a:pt x="1268476" y="692226"/>
                </a:lnTo>
                <a:lnTo>
                  <a:pt x="1278382" y="635190"/>
                </a:lnTo>
                <a:lnTo>
                  <a:pt x="1281684" y="576364"/>
                </a:lnTo>
                <a:lnTo>
                  <a:pt x="1280363" y="546658"/>
                </a:lnTo>
                <a:lnTo>
                  <a:pt x="1273759" y="488429"/>
                </a:lnTo>
                <a:lnTo>
                  <a:pt x="1261198" y="431977"/>
                </a:lnTo>
                <a:lnTo>
                  <a:pt x="1242707" y="377901"/>
                </a:lnTo>
                <a:lnTo>
                  <a:pt x="1218260" y="326212"/>
                </a:lnTo>
                <a:lnTo>
                  <a:pt x="1172019" y="254304"/>
                </a:lnTo>
                <a:lnTo>
                  <a:pt x="1135011" y="209740"/>
                </a:lnTo>
                <a:lnTo>
                  <a:pt x="1094054" y="168744"/>
                </a:lnTo>
                <a:lnTo>
                  <a:pt x="1048473" y="131318"/>
                </a:lnTo>
                <a:lnTo>
                  <a:pt x="998918" y="98628"/>
                </a:lnTo>
                <a:lnTo>
                  <a:pt x="946073" y="69519"/>
                </a:lnTo>
                <a:lnTo>
                  <a:pt x="889914" y="45148"/>
                </a:lnTo>
                <a:lnTo>
                  <a:pt x="831113" y="25539"/>
                </a:lnTo>
                <a:lnTo>
                  <a:pt x="769670" y="11874"/>
                </a:lnTo>
                <a:lnTo>
                  <a:pt x="755878" y="9499"/>
                </a:lnTo>
                <a:close/>
              </a:path>
            </a:pathLst>
          </a:custGeom>
          <a:solidFill>
            <a:srgbClr val="FFFFFF"/>
          </a:solidFill>
        </p:spPr>
        <p:txBody>
          <a:bodyPr wrap="square" lIns="0" tIns="0" rIns="0" bIns="0" rtlCol="0"/>
          <a:lstStyle/>
          <a:p>
            <a:endParaRPr/>
          </a:p>
        </p:txBody>
      </p:sp>
      <p:sp>
        <p:nvSpPr>
          <p:cNvPr id="23" name="object 23"/>
          <p:cNvSpPr/>
          <p:nvPr/>
        </p:nvSpPr>
        <p:spPr>
          <a:xfrm>
            <a:off x="5060340" y="3783690"/>
            <a:ext cx="1261110" cy="1134110"/>
          </a:xfrm>
          <a:custGeom>
            <a:avLst/>
            <a:gdLst/>
            <a:ahLst/>
            <a:cxnLst/>
            <a:rect l="l" t="t" r="r" b="b"/>
            <a:pathLst>
              <a:path w="1261110" h="1134110">
                <a:moveTo>
                  <a:pt x="660" y="595985"/>
                </a:moveTo>
                <a:lnTo>
                  <a:pt x="7277" y="653021"/>
                </a:lnTo>
                <a:lnTo>
                  <a:pt x="19824" y="708278"/>
                </a:lnTo>
                <a:lnTo>
                  <a:pt x="38328" y="761758"/>
                </a:lnTo>
                <a:lnTo>
                  <a:pt x="62103" y="812266"/>
                </a:lnTo>
                <a:lnTo>
                  <a:pt x="107696" y="883564"/>
                </a:lnTo>
                <a:lnTo>
                  <a:pt x="144030" y="926947"/>
                </a:lnTo>
                <a:lnTo>
                  <a:pt x="184327" y="967346"/>
                </a:lnTo>
                <a:lnTo>
                  <a:pt x="229247" y="1004188"/>
                </a:lnTo>
                <a:lnTo>
                  <a:pt x="277482" y="1036878"/>
                </a:lnTo>
                <a:lnTo>
                  <a:pt x="329679" y="1065390"/>
                </a:lnTo>
                <a:lnTo>
                  <a:pt x="385165" y="1089164"/>
                </a:lnTo>
                <a:lnTo>
                  <a:pt x="442645" y="1108176"/>
                </a:lnTo>
                <a:lnTo>
                  <a:pt x="503428" y="1121841"/>
                </a:lnTo>
                <a:lnTo>
                  <a:pt x="565531" y="1130757"/>
                </a:lnTo>
                <a:lnTo>
                  <a:pt x="630275" y="1133728"/>
                </a:lnTo>
                <a:lnTo>
                  <a:pt x="662647" y="1133132"/>
                </a:lnTo>
                <a:lnTo>
                  <a:pt x="726071" y="1127188"/>
                </a:lnTo>
                <a:lnTo>
                  <a:pt x="787514" y="1115898"/>
                </a:lnTo>
                <a:lnTo>
                  <a:pt x="846975" y="1099261"/>
                </a:lnTo>
                <a:lnTo>
                  <a:pt x="903795" y="1077874"/>
                </a:lnTo>
                <a:lnTo>
                  <a:pt x="982408" y="1036878"/>
                </a:lnTo>
                <a:lnTo>
                  <a:pt x="1030630" y="1004188"/>
                </a:lnTo>
                <a:lnTo>
                  <a:pt x="1075563" y="967943"/>
                </a:lnTo>
                <a:lnTo>
                  <a:pt x="1116520" y="927544"/>
                </a:lnTo>
                <a:lnTo>
                  <a:pt x="1152855" y="884161"/>
                </a:lnTo>
                <a:lnTo>
                  <a:pt x="1184567" y="837222"/>
                </a:lnTo>
                <a:lnTo>
                  <a:pt x="1210995" y="787907"/>
                </a:lnTo>
                <a:lnTo>
                  <a:pt x="1232141" y="735622"/>
                </a:lnTo>
                <a:lnTo>
                  <a:pt x="1247990" y="680948"/>
                </a:lnTo>
                <a:lnTo>
                  <a:pt x="1257249" y="625093"/>
                </a:lnTo>
                <a:lnTo>
                  <a:pt x="1260551" y="566864"/>
                </a:lnTo>
                <a:lnTo>
                  <a:pt x="1259890" y="537743"/>
                </a:lnTo>
                <a:lnTo>
                  <a:pt x="1253274" y="480707"/>
                </a:lnTo>
                <a:lnTo>
                  <a:pt x="1240726" y="425449"/>
                </a:lnTo>
                <a:lnTo>
                  <a:pt x="1222222" y="371970"/>
                </a:lnTo>
                <a:lnTo>
                  <a:pt x="1198448" y="320865"/>
                </a:lnTo>
                <a:lnTo>
                  <a:pt x="1152855" y="250164"/>
                </a:lnTo>
                <a:lnTo>
                  <a:pt x="1116520" y="206781"/>
                </a:lnTo>
                <a:lnTo>
                  <a:pt x="1076223" y="166382"/>
                </a:lnTo>
                <a:lnTo>
                  <a:pt x="1031290" y="129539"/>
                </a:lnTo>
                <a:lnTo>
                  <a:pt x="983068" y="96850"/>
                </a:lnTo>
                <a:lnTo>
                  <a:pt x="930871" y="68338"/>
                </a:lnTo>
                <a:lnTo>
                  <a:pt x="876046" y="44564"/>
                </a:lnTo>
                <a:lnTo>
                  <a:pt x="817905" y="25552"/>
                </a:lnTo>
                <a:lnTo>
                  <a:pt x="757783" y="11290"/>
                </a:lnTo>
                <a:lnTo>
                  <a:pt x="695020" y="2971"/>
                </a:lnTo>
                <a:lnTo>
                  <a:pt x="630275" y="0"/>
                </a:lnTo>
                <a:lnTo>
                  <a:pt x="597903" y="596"/>
                </a:lnTo>
                <a:lnTo>
                  <a:pt x="534479" y="6540"/>
                </a:lnTo>
                <a:lnTo>
                  <a:pt x="473036" y="17830"/>
                </a:lnTo>
                <a:lnTo>
                  <a:pt x="413575" y="34467"/>
                </a:lnTo>
                <a:lnTo>
                  <a:pt x="356755" y="55854"/>
                </a:lnTo>
                <a:lnTo>
                  <a:pt x="278142" y="96850"/>
                </a:lnTo>
                <a:lnTo>
                  <a:pt x="229920" y="128943"/>
                </a:lnTo>
                <a:lnTo>
                  <a:pt x="184988" y="165785"/>
                </a:lnTo>
                <a:lnTo>
                  <a:pt x="144030" y="206184"/>
                </a:lnTo>
                <a:lnTo>
                  <a:pt x="107696" y="249567"/>
                </a:lnTo>
                <a:lnTo>
                  <a:pt x="75984" y="296506"/>
                </a:lnTo>
                <a:lnTo>
                  <a:pt x="49555" y="345820"/>
                </a:lnTo>
                <a:lnTo>
                  <a:pt x="28409" y="398106"/>
                </a:lnTo>
                <a:lnTo>
                  <a:pt x="12560" y="452780"/>
                </a:lnTo>
                <a:lnTo>
                  <a:pt x="3302" y="508634"/>
                </a:lnTo>
                <a:lnTo>
                  <a:pt x="0" y="566864"/>
                </a:lnTo>
                <a:lnTo>
                  <a:pt x="660" y="595985"/>
                </a:lnTo>
                <a:close/>
              </a:path>
            </a:pathLst>
          </a:custGeom>
          <a:ln w="3175">
            <a:solidFill>
              <a:srgbClr val="FFFFFF"/>
            </a:solidFill>
          </a:ln>
        </p:spPr>
        <p:txBody>
          <a:bodyPr wrap="square" lIns="0" tIns="0" rIns="0" bIns="0" rtlCol="0"/>
          <a:lstStyle/>
          <a:p>
            <a:endParaRPr/>
          </a:p>
        </p:txBody>
      </p:sp>
      <p:sp>
        <p:nvSpPr>
          <p:cNvPr id="24" name="object 24"/>
          <p:cNvSpPr txBox="1"/>
          <p:nvPr/>
        </p:nvSpPr>
        <p:spPr>
          <a:xfrm>
            <a:off x="5129014" y="4261007"/>
            <a:ext cx="1075055" cy="245745"/>
          </a:xfrm>
          <a:prstGeom prst="rect">
            <a:avLst/>
          </a:prstGeom>
        </p:spPr>
        <p:txBody>
          <a:bodyPr vert="horz" wrap="square" lIns="0" tIns="0" rIns="0" bIns="0" rtlCol="0">
            <a:spAutoFit/>
          </a:bodyPr>
          <a:lstStyle/>
          <a:p>
            <a:pPr marL="12700">
              <a:lnSpc>
                <a:spcPct val="100000"/>
              </a:lnSpc>
            </a:pPr>
            <a:r>
              <a:rPr sz="1500" spc="-5" dirty="0">
                <a:latin typeface="Trebuchet MS"/>
                <a:cs typeface="Trebuchet MS"/>
              </a:rPr>
              <a:t>Operaciones</a:t>
            </a:r>
            <a:endParaRPr sz="1500">
              <a:latin typeface="Trebuchet MS"/>
              <a:cs typeface="Trebuchet MS"/>
            </a:endParaRPr>
          </a:p>
        </p:txBody>
      </p:sp>
      <p:sp>
        <p:nvSpPr>
          <p:cNvPr id="25" name="object 25"/>
          <p:cNvSpPr/>
          <p:nvPr/>
        </p:nvSpPr>
        <p:spPr>
          <a:xfrm>
            <a:off x="5137404" y="3363467"/>
            <a:ext cx="516635" cy="435863"/>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4453127" y="2133600"/>
            <a:ext cx="1292351" cy="1161287"/>
          </a:xfrm>
          <a:prstGeom prst="rect">
            <a:avLst/>
          </a:prstGeom>
          <a:blipFill>
            <a:blip r:embed="rId10" cstate="print"/>
            <a:stretch>
              <a:fillRect/>
            </a:stretch>
          </a:blipFill>
        </p:spPr>
        <p:txBody>
          <a:bodyPr wrap="square" lIns="0" tIns="0" rIns="0" bIns="0" rtlCol="0"/>
          <a:lstStyle/>
          <a:p>
            <a:endParaRPr/>
          </a:p>
        </p:txBody>
      </p:sp>
      <p:sp>
        <p:nvSpPr>
          <p:cNvPr id="27" name="object 27"/>
          <p:cNvSpPr txBox="1"/>
          <p:nvPr/>
        </p:nvSpPr>
        <p:spPr>
          <a:xfrm>
            <a:off x="4593997" y="2627304"/>
            <a:ext cx="1012190" cy="245745"/>
          </a:xfrm>
          <a:prstGeom prst="rect">
            <a:avLst/>
          </a:prstGeom>
        </p:spPr>
        <p:txBody>
          <a:bodyPr vert="horz" wrap="square" lIns="0" tIns="0" rIns="0" bIns="0" rtlCol="0">
            <a:spAutoFit/>
          </a:bodyPr>
          <a:lstStyle/>
          <a:p>
            <a:pPr marL="12700">
              <a:lnSpc>
                <a:spcPct val="100000"/>
              </a:lnSpc>
            </a:pPr>
            <a:r>
              <a:rPr sz="1500" spc="-5" dirty="0">
                <a:latin typeface="Trebuchet MS"/>
                <a:cs typeface="Trebuchet MS"/>
              </a:rPr>
              <a:t>Eliminación</a:t>
            </a:r>
            <a:endParaRPr sz="1500">
              <a:latin typeface="Trebuchet MS"/>
              <a:cs typeface="Trebuchet MS"/>
            </a:endParaRPr>
          </a:p>
        </p:txBody>
      </p:sp>
      <p:sp>
        <p:nvSpPr>
          <p:cNvPr id="28" name="object 28"/>
          <p:cNvSpPr/>
          <p:nvPr/>
        </p:nvSpPr>
        <p:spPr>
          <a:xfrm>
            <a:off x="5594603" y="2026920"/>
            <a:ext cx="460247" cy="449579"/>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5610605" y="730758"/>
            <a:ext cx="3307079" cy="650875"/>
          </a:xfrm>
          <a:custGeom>
            <a:avLst/>
            <a:gdLst/>
            <a:ahLst/>
            <a:cxnLst/>
            <a:rect l="l" t="t" r="r" b="b"/>
            <a:pathLst>
              <a:path w="3307079" h="650875">
                <a:moveTo>
                  <a:pt x="0" y="650748"/>
                </a:moveTo>
                <a:lnTo>
                  <a:pt x="95643" y="624001"/>
                </a:lnTo>
                <a:lnTo>
                  <a:pt x="357060" y="554913"/>
                </a:lnTo>
                <a:lnTo>
                  <a:pt x="537718" y="508114"/>
                </a:lnTo>
                <a:lnTo>
                  <a:pt x="746010" y="456857"/>
                </a:lnTo>
                <a:lnTo>
                  <a:pt x="977671" y="401142"/>
                </a:lnTo>
                <a:lnTo>
                  <a:pt x="1226337" y="340969"/>
                </a:lnTo>
                <a:lnTo>
                  <a:pt x="1489887" y="283032"/>
                </a:lnTo>
                <a:lnTo>
                  <a:pt x="1759813" y="225082"/>
                </a:lnTo>
                <a:lnTo>
                  <a:pt x="2036102" y="171602"/>
                </a:lnTo>
                <a:lnTo>
                  <a:pt x="2310282" y="120345"/>
                </a:lnTo>
                <a:lnTo>
                  <a:pt x="2446299" y="98056"/>
                </a:lnTo>
                <a:lnTo>
                  <a:pt x="2578074" y="75768"/>
                </a:lnTo>
                <a:lnTo>
                  <a:pt x="2709849" y="57937"/>
                </a:lnTo>
                <a:lnTo>
                  <a:pt x="2837370" y="40119"/>
                </a:lnTo>
                <a:lnTo>
                  <a:pt x="2962770" y="26746"/>
                </a:lnTo>
                <a:lnTo>
                  <a:pt x="3081794" y="15595"/>
                </a:lnTo>
                <a:lnTo>
                  <a:pt x="3196564" y="6680"/>
                </a:lnTo>
                <a:lnTo>
                  <a:pt x="3307079" y="0"/>
                </a:lnTo>
              </a:path>
            </a:pathLst>
          </a:custGeom>
          <a:ln w="3175">
            <a:solidFill>
              <a:srgbClr val="FFFFFF"/>
            </a:solidFill>
          </a:ln>
        </p:spPr>
        <p:txBody>
          <a:bodyPr wrap="square" lIns="0" tIns="0" rIns="0" bIns="0" rtlCol="0"/>
          <a:lstStyle/>
          <a:p>
            <a:endParaRPr/>
          </a:p>
        </p:txBody>
      </p:sp>
      <p:sp>
        <p:nvSpPr>
          <p:cNvPr id="8" name="object 8"/>
          <p:cNvSpPr txBox="1"/>
          <p:nvPr/>
        </p:nvSpPr>
        <p:spPr>
          <a:xfrm>
            <a:off x="990600" y="2438400"/>
            <a:ext cx="7089977" cy="2215991"/>
          </a:xfrm>
          <a:prstGeom prst="rect">
            <a:avLst/>
          </a:prstGeom>
        </p:spPr>
        <p:txBody>
          <a:bodyPr vert="horz" wrap="square" lIns="0" tIns="0" rIns="0" bIns="0" rtlCol="0">
            <a:spAutoFit/>
          </a:bodyPr>
          <a:lstStyle/>
          <a:p>
            <a:pPr marL="12700" marR="5080" indent="51435" algn="just">
              <a:lnSpc>
                <a:spcPct val="100000"/>
              </a:lnSpc>
            </a:pPr>
            <a:r>
              <a:rPr lang="es-ES" sz="2400" spc="-5" dirty="0">
                <a:latin typeface="Tahoma" panose="020B0604030504040204" pitchFamily="34" charset="0"/>
                <a:ea typeface="Tahoma" panose="020B0604030504040204" pitchFamily="34" charset="0"/>
                <a:cs typeface="Tahoma" panose="020B0604030504040204" pitchFamily="34" charset="0"/>
              </a:rPr>
              <a:t>Aquellas que refieren en el proceso de adquisiciones, (cualquiera sea la modalidad que se trate) a un </a:t>
            </a:r>
            <a:r>
              <a:rPr sz="2400" dirty="0" err="1">
                <a:latin typeface="Tahoma" panose="020B0604030504040204" pitchFamily="34" charset="0"/>
                <a:ea typeface="Tahoma" panose="020B0604030504040204" pitchFamily="34" charset="0"/>
                <a:cs typeface="Tahoma" panose="020B0604030504040204" pitchFamily="34" charset="0"/>
              </a:rPr>
              <a:t>adecuado</a:t>
            </a:r>
            <a:r>
              <a:rPr sz="2400" dirty="0">
                <a:latin typeface="Tahoma" panose="020B0604030504040204" pitchFamily="34" charset="0"/>
                <a:ea typeface="Tahoma" panose="020B0604030504040204" pitchFamily="34" charset="0"/>
                <a:cs typeface="Tahoma" panose="020B0604030504040204" pitchFamily="34" charset="0"/>
              </a:rPr>
              <a:t> equilibrio </a:t>
            </a:r>
            <a:r>
              <a:rPr sz="2400" spc="-5" dirty="0">
                <a:latin typeface="Tahoma" panose="020B0604030504040204" pitchFamily="34" charset="0"/>
                <a:ea typeface="Tahoma" panose="020B0604030504040204" pitchFamily="34" charset="0"/>
                <a:cs typeface="Tahoma" panose="020B0604030504040204" pitchFamily="34" charset="0"/>
              </a:rPr>
              <a:t>social, </a:t>
            </a:r>
            <a:r>
              <a:rPr sz="2400" dirty="0">
                <a:latin typeface="Tahoma" panose="020B0604030504040204" pitchFamily="34" charset="0"/>
                <a:ea typeface="Tahoma" panose="020B0604030504040204" pitchFamily="34" charset="0"/>
                <a:cs typeface="Tahoma" panose="020B0604030504040204" pitchFamily="34" charset="0"/>
              </a:rPr>
              <a:t>económico y  </a:t>
            </a:r>
            <a:r>
              <a:rPr sz="2400" spc="-5" dirty="0">
                <a:latin typeface="Tahoma" panose="020B0604030504040204" pitchFamily="34" charset="0"/>
                <a:ea typeface="Tahoma" panose="020B0604030504040204" pitchFamily="34" charset="0"/>
                <a:cs typeface="Tahoma" panose="020B0604030504040204" pitchFamily="34" charset="0"/>
              </a:rPr>
              <a:t>ambiental </a:t>
            </a:r>
            <a:r>
              <a:rPr sz="2400" dirty="0">
                <a:latin typeface="Tahoma" panose="020B0604030504040204" pitchFamily="34" charset="0"/>
                <a:ea typeface="Tahoma" panose="020B0604030504040204" pitchFamily="34" charset="0"/>
                <a:cs typeface="Tahoma" panose="020B0604030504040204" pitchFamily="34" charset="0"/>
              </a:rPr>
              <a:t>entre los distintos </a:t>
            </a:r>
            <a:r>
              <a:rPr sz="2400" spc="-5" dirty="0">
                <a:latin typeface="Tahoma" panose="020B0604030504040204" pitchFamily="34" charset="0"/>
                <a:ea typeface="Tahoma" panose="020B0604030504040204" pitchFamily="34" charset="0"/>
                <a:cs typeface="Tahoma" panose="020B0604030504040204" pitchFamily="34" charset="0"/>
              </a:rPr>
              <a:t>factores </a:t>
            </a:r>
            <a:r>
              <a:rPr sz="2400" dirty="0">
                <a:latin typeface="Tahoma" panose="020B0604030504040204" pitchFamily="34" charset="0"/>
                <a:ea typeface="Tahoma" panose="020B0604030504040204" pitchFamily="34" charset="0"/>
                <a:cs typeface="Tahoma" panose="020B0604030504040204" pitchFamily="34" charset="0"/>
              </a:rPr>
              <a:t>o </a:t>
            </a:r>
            <a:r>
              <a:rPr sz="2400" spc="-5" dirty="0">
                <a:latin typeface="Tahoma" panose="020B0604030504040204" pitchFamily="34" charset="0"/>
                <a:ea typeface="Tahoma" panose="020B0604030504040204" pitchFamily="34" charset="0"/>
                <a:cs typeface="Tahoma" panose="020B0604030504040204" pitchFamily="34" charset="0"/>
              </a:rPr>
              <a:t>componentes de </a:t>
            </a:r>
            <a:r>
              <a:rPr sz="2400" spc="-10" dirty="0">
                <a:latin typeface="Tahoma" panose="020B0604030504040204" pitchFamily="34" charset="0"/>
                <a:ea typeface="Tahoma" panose="020B0604030504040204" pitchFamily="34" charset="0"/>
                <a:cs typeface="Tahoma" panose="020B0604030504040204" pitchFamily="34" charset="0"/>
              </a:rPr>
              <a:t>los  </a:t>
            </a:r>
            <a:r>
              <a:rPr sz="2400" spc="-5" dirty="0">
                <a:latin typeface="Tahoma" panose="020B0604030504040204" pitchFamily="34" charset="0"/>
                <a:ea typeface="Tahoma" panose="020B0604030504040204" pitchFamily="34" charset="0"/>
                <a:cs typeface="Tahoma" panose="020B0604030504040204" pitchFamily="34" charset="0"/>
              </a:rPr>
              <a:t>productos </a:t>
            </a:r>
            <a:r>
              <a:rPr sz="2400" dirty="0">
                <a:latin typeface="Tahoma" panose="020B0604030504040204" pitchFamily="34" charset="0"/>
                <a:ea typeface="Tahoma" panose="020B0604030504040204" pitchFamily="34" charset="0"/>
                <a:cs typeface="Tahoma" panose="020B0604030504040204" pitchFamily="34" charset="0"/>
              </a:rPr>
              <a:t>o servicios </a:t>
            </a:r>
            <a:r>
              <a:rPr sz="2400" spc="-5" dirty="0">
                <a:latin typeface="Tahoma" panose="020B0604030504040204" pitchFamily="34" charset="0"/>
                <a:ea typeface="Tahoma" panose="020B0604030504040204" pitchFamily="34" charset="0"/>
                <a:cs typeface="Tahoma" panose="020B0604030504040204" pitchFamily="34" charset="0"/>
              </a:rPr>
              <a:t>que contratamos</a:t>
            </a:r>
            <a:r>
              <a:rPr sz="2400" spc="-35" dirty="0">
                <a:latin typeface="Tahoma" panose="020B0604030504040204" pitchFamily="34" charset="0"/>
                <a:ea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cs typeface="Tahoma" panose="020B0604030504040204" pitchFamily="34" charset="0"/>
              </a:rPr>
              <a:t>.</a:t>
            </a:r>
          </a:p>
        </p:txBody>
      </p:sp>
      <p:sp>
        <p:nvSpPr>
          <p:cNvPr id="9" name="object 9"/>
          <p:cNvSpPr txBox="1">
            <a:spLocks noGrp="1"/>
          </p:cNvSpPr>
          <p:nvPr>
            <p:ph type="title"/>
          </p:nvPr>
        </p:nvSpPr>
        <p:spPr>
          <a:xfrm>
            <a:off x="457200" y="1293525"/>
            <a:ext cx="8226479" cy="430887"/>
          </a:xfrm>
          <a:prstGeom prst="rect">
            <a:avLst/>
          </a:prstGeom>
        </p:spPr>
        <p:txBody>
          <a:bodyPr vert="horz" wrap="square" lIns="0" tIns="0" rIns="0" bIns="0" rtlCol="0">
            <a:spAutoFit/>
          </a:bodyPr>
          <a:lstStyle/>
          <a:p>
            <a:pPr marL="12700" marR="5080" indent="137795" algn="just">
              <a:lnSpc>
                <a:spcPct val="100000"/>
              </a:lnSpc>
            </a:pPr>
            <a:r>
              <a:rPr sz="2800" b="1" spc="-5" dirty="0">
                <a:solidFill>
                  <a:srgbClr val="000000"/>
                </a:solidFill>
                <a:latin typeface="Tahoma" panose="020B0604030504040204" pitchFamily="34" charset="0"/>
                <a:ea typeface="Tahoma" panose="020B0604030504040204" pitchFamily="34" charset="0"/>
                <a:cs typeface="Tahoma" panose="020B0604030504040204" pitchFamily="34" charset="0"/>
              </a:rPr>
              <a:t>¿Qué se </a:t>
            </a:r>
            <a:r>
              <a:rPr sz="2800" b="1" dirty="0">
                <a:solidFill>
                  <a:srgbClr val="000000"/>
                </a:solidFill>
                <a:latin typeface="Tahoma" panose="020B0604030504040204" pitchFamily="34" charset="0"/>
                <a:ea typeface="Tahoma" panose="020B0604030504040204" pitchFamily="34" charset="0"/>
                <a:cs typeface="Tahoma" panose="020B0604030504040204" pitchFamily="34" charset="0"/>
              </a:rPr>
              <a:t>entiende </a:t>
            </a:r>
            <a:r>
              <a:rPr sz="2800" b="1" spc="-5" dirty="0">
                <a:solidFill>
                  <a:srgbClr val="000000"/>
                </a:solidFill>
                <a:latin typeface="Tahoma" panose="020B0604030504040204" pitchFamily="34" charset="0"/>
                <a:ea typeface="Tahoma" panose="020B0604030504040204" pitchFamily="34" charset="0"/>
                <a:cs typeface="Tahoma" panose="020B0604030504040204" pitchFamily="34" charset="0"/>
              </a:rPr>
              <a:t>por  compras</a:t>
            </a:r>
            <a:r>
              <a:rPr sz="2800" b="1" spc="-2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800" b="1" spc="-5" dirty="0">
                <a:solidFill>
                  <a:srgbClr val="000000"/>
                </a:solidFill>
                <a:latin typeface="Tahoma" panose="020B0604030504040204" pitchFamily="34" charset="0"/>
                <a:ea typeface="Tahoma" panose="020B0604030504040204" pitchFamily="34" charset="0"/>
                <a:cs typeface="Tahoma" panose="020B0604030504040204" pitchFamily="34" charset="0"/>
              </a:rPr>
              <a:t>sustentables?</a:t>
            </a:r>
            <a:endParaRPr sz="2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2829305" y="744470"/>
            <a:ext cx="5468620" cy="774700"/>
          </a:xfrm>
          <a:custGeom>
            <a:avLst/>
            <a:gdLst/>
            <a:ahLst/>
            <a:cxnLst/>
            <a:rect l="l" t="t" r="r" b="b"/>
            <a:pathLst>
              <a:path w="5468620" h="774700">
                <a:moveTo>
                  <a:pt x="0" y="78092"/>
                </a:moveTo>
                <a:lnTo>
                  <a:pt x="19138" y="73634"/>
                </a:lnTo>
                <a:lnTo>
                  <a:pt x="76542" y="62471"/>
                </a:lnTo>
                <a:lnTo>
                  <a:pt x="174332" y="46850"/>
                </a:lnTo>
                <a:lnTo>
                  <a:pt x="238112" y="37934"/>
                </a:lnTo>
                <a:lnTo>
                  <a:pt x="312521" y="29006"/>
                </a:lnTo>
                <a:lnTo>
                  <a:pt x="395439" y="22313"/>
                </a:lnTo>
                <a:lnTo>
                  <a:pt x="491109" y="15621"/>
                </a:lnTo>
                <a:lnTo>
                  <a:pt x="595287" y="8928"/>
                </a:lnTo>
                <a:lnTo>
                  <a:pt x="712216" y="4470"/>
                </a:lnTo>
                <a:lnTo>
                  <a:pt x="839774" y="2235"/>
                </a:lnTo>
                <a:lnTo>
                  <a:pt x="977963" y="0"/>
                </a:lnTo>
                <a:lnTo>
                  <a:pt x="1126782" y="2235"/>
                </a:lnTo>
                <a:lnTo>
                  <a:pt x="1286243" y="6692"/>
                </a:lnTo>
                <a:lnTo>
                  <a:pt x="1458442" y="15621"/>
                </a:lnTo>
                <a:lnTo>
                  <a:pt x="1641284" y="26771"/>
                </a:lnTo>
                <a:lnTo>
                  <a:pt x="1834756" y="44627"/>
                </a:lnTo>
                <a:lnTo>
                  <a:pt x="2040978" y="64706"/>
                </a:lnTo>
                <a:lnTo>
                  <a:pt x="2259952" y="89242"/>
                </a:lnTo>
                <a:lnTo>
                  <a:pt x="2489568" y="118249"/>
                </a:lnTo>
                <a:lnTo>
                  <a:pt x="2731935" y="153949"/>
                </a:lnTo>
                <a:lnTo>
                  <a:pt x="2984931" y="194106"/>
                </a:lnTo>
                <a:lnTo>
                  <a:pt x="3250679" y="240957"/>
                </a:lnTo>
                <a:lnTo>
                  <a:pt x="3529190" y="296735"/>
                </a:lnTo>
                <a:lnTo>
                  <a:pt x="3820452" y="356984"/>
                </a:lnTo>
                <a:lnTo>
                  <a:pt x="4124464" y="423913"/>
                </a:lnTo>
                <a:lnTo>
                  <a:pt x="4441240" y="499770"/>
                </a:lnTo>
                <a:lnTo>
                  <a:pt x="4770780" y="582320"/>
                </a:lnTo>
                <a:lnTo>
                  <a:pt x="5113070" y="673798"/>
                </a:lnTo>
                <a:lnTo>
                  <a:pt x="5468112" y="774192"/>
                </a:lnTo>
              </a:path>
            </a:pathLst>
          </a:custGeom>
          <a:ln w="3175">
            <a:solidFill>
              <a:srgbClr val="FFFFFF"/>
            </a:solidFill>
          </a:ln>
        </p:spPr>
        <p:txBody>
          <a:bodyPr wrap="square" lIns="0" tIns="0" rIns="0" bIns="0" rtlCol="0"/>
          <a:lstStyle/>
          <a:p>
            <a:endParaRPr/>
          </a:p>
        </p:txBody>
      </p:sp>
      <p:sp>
        <p:nvSpPr>
          <p:cNvPr id="6" name="object 6"/>
          <p:cNvSpPr/>
          <p:nvPr/>
        </p:nvSpPr>
        <p:spPr>
          <a:xfrm>
            <a:off x="5610605" y="730758"/>
            <a:ext cx="3307079" cy="650875"/>
          </a:xfrm>
          <a:custGeom>
            <a:avLst/>
            <a:gdLst/>
            <a:ahLst/>
            <a:cxnLst/>
            <a:rect l="l" t="t" r="r" b="b"/>
            <a:pathLst>
              <a:path w="3307079" h="650875">
                <a:moveTo>
                  <a:pt x="0" y="650748"/>
                </a:moveTo>
                <a:lnTo>
                  <a:pt x="95643" y="624001"/>
                </a:lnTo>
                <a:lnTo>
                  <a:pt x="357060" y="554913"/>
                </a:lnTo>
                <a:lnTo>
                  <a:pt x="537718" y="508114"/>
                </a:lnTo>
                <a:lnTo>
                  <a:pt x="746010" y="456857"/>
                </a:lnTo>
                <a:lnTo>
                  <a:pt x="977671" y="401142"/>
                </a:lnTo>
                <a:lnTo>
                  <a:pt x="1226337" y="340969"/>
                </a:lnTo>
                <a:lnTo>
                  <a:pt x="1489887" y="283032"/>
                </a:lnTo>
                <a:lnTo>
                  <a:pt x="1759813" y="225082"/>
                </a:lnTo>
                <a:lnTo>
                  <a:pt x="2036102" y="171602"/>
                </a:lnTo>
                <a:lnTo>
                  <a:pt x="2310282" y="120345"/>
                </a:lnTo>
                <a:lnTo>
                  <a:pt x="2446299" y="98056"/>
                </a:lnTo>
                <a:lnTo>
                  <a:pt x="2578074" y="75768"/>
                </a:lnTo>
                <a:lnTo>
                  <a:pt x="2709849" y="57937"/>
                </a:lnTo>
                <a:lnTo>
                  <a:pt x="2837370" y="40119"/>
                </a:lnTo>
                <a:lnTo>
                  <a:pt x="2962770" y="26746"/>
                </a:lnTo>
                <a:lnTo>
                  <a:pt x="3081794" y="15595"/>
                </a:lnTo>
                <a:lnTo>
                  <a:pt x="3196564" y="6680"/>
                </a:lnTo>
                <a:lnTo>
                  <a:pt x="3307079" y="0"/>
                </a:lnTo>
              </a:path>
            </a:pathLst>
          </a:custGeom>
          <a:ln w="3175">
            <a:solidFill>
              <a:srgbClr val="FFFFFF"/>
            </a:solidFill>
          </a:ln>
        </p:spPr>
        <p:txBody>
          <a:bodyPr wrap="square" lIns="0" tIns="0" rIns="0" bIns="0" rtlCol="0"/>
          <a:lstStyle/>
          <a:p>
            <a:endParaRPr/>
          </a:p>
        </p:txBody>
      </p:sp>
      <p:sp>
        <p:nvSpPr>
          <p:cNvPr id="8" name="object 8"/>
          <p:cNvSpPr txBox="1"/>
          <p:nvPr/>
        </p:nvSpPr>
        <p:spPr>
          <a:xfrm>
            <a:off x="740910" y="1107798"/>
            <a:ext cx="8094980" cy="2344231"/>
          </a:xfrm>
          <a:prstGeom prst="rect">
            <a:avLst/>
          </a:prstGeom>
        </p:spPr>
        <p:txBody>
          <a:bodyPr vert="horz" wrap="square" lIns="0" tIns="0" rIns="0" bIns="0" rtlCol="0">
            <a:spAutoFit/>
          </a:bodyPr>
          <a:lstStyle/>
          <a:p>
            <a:pPr marL="12700" marR="421640" algn="just">
              <a:lnSpc>
                <a:spcPct val="100000"/>
              </a:lnSpc>
            </a:pPr>
            <a:r>
              <a:rPr sz="2400" spc="-5" dirty="0">
                <a:latin typeface="Tahoma" panose="020B0604030504040204" pitchFamily="34" charset="0"/>
                <a:ea typeface="Tahoma" panose="020B0604030504040204" pitchFamily="34" charset="0"/>
                <a:cs typeface="Tahoma" panose="020B0604030504040204" pitchFamily="34" charset="0"/>
              </a:rPr>
              <a:t>Proceso </a:t>
            </a:r>
            <a:r>
              <a:rPr sz="2400" dirty="0">
                <a:latin typeface="Tahoma" panose="020B0604030504040204" pitchFamily="34" charset="0"/>
                <a:ea typeface="Tahoma" panose="020B0604030504040204" pitchFamily="34" charset="0"/>
                <a:cs typeface="Tahoma" panose="020B0604030504040204" pitchFamily="34" charset="0"/>
              </a:rPr>
              <a:t>en el </a:t>
            </a:r>
            <a:r>
              <a:rPr sz="2400" spc="-5" dirty="0">
                <a:latin typeface="Tahoma" panose="020B0604030504040204" pitchFamily="34" charset="0"/>
                <a:ea typeface="Tahoma" panose="020B0604030504040204" pitchFamily="34" charset="0"/>
                <a:cs typeface="Tahoma" panose="020B0604030504040204" pitchFamily="34" charset="0"/>
              </a:rPr>
              <a:t>que las </a:t>
            </a:r>
            <a:r>
              <a:rPr sz="2400" dirty="0">
                <a:latin typeface="Tahoma" panose="020B0604030504040204" pitchFamily="34" charset="0"/>
                <a:ea typeface="Tahoma" panose="020B0604030504040204" pitchFamily="34" charset="0"/>
                <a:cs typeface="Tahoma" panose="020B0604030504040204" pitchFamily="34" charset="0"/>
              </a:rPr>
              <a:t>entidades </a:t>
            </a:r>
            <a:r>
              <a:rPr sz="2400" spc="-5" dirty="0">
                <a:latin typeface="Tahoma" panose="020B0604030504040204" pitchFamily="34" charset="0"/>
                <a:ea typeface="Tahoma" panose="020B0604030504040204" pitchFamily="34" charset="0"/>
                <a:cs typeface="Tahoma" panose="020B0604030504040204" pitchFamily="34" charset="0"/>
              </a:rPr>
              <a:t>públicas </a:t>
            </a:r>
            <a:r>
              <a:rPr sz="2400" dirty="0">
                <a:latin typeface="Tahoma" panose="020B0604030504040204" pitchFamily="34" charset="0"/>
                <a:ea typeface="Tahoma" panose="020B0604030504040204" pitchFamily="34" charset="0"/>
                <a:cs typeface="Tahoma" panose="020B0604030504040204" pitchFamily="34" charset="0"/>
              </a:rPr>
              <a:t>satisfacen </a:t>
            </a:r>
            <a:r>
              <a:rPr sz="2400" spc="-5" dirty="0">
                <a:latin typeface="Tahoma" panose="020B0604030504040204" pitchFamily="34" charset="0"/>
                <a:ea typeface="Tahoma" panose="020B0604030504040204" pitchFamily="34" charset="0"/>
                <a:cs typeface="Tahoma" panose="020B0604030504040204" pitchFamily="34" charset="0"/>
              </a:rPr>
              <a:t>sus </a:t>
            </a:r>
            <a:r>
              <a:rPr sz="2400" dirty="0">
                <a:latin typeface="Tahoma" panose="020B0604030504040204" pitchFamily="34" charset="0"/>
                <a:ea typeface="Tahoma" panose="020B0604030504040204" pitchFamily="34" charset="0"/>
                <a:cs typeface="Tahoma" panose="020B0604030504040204" pitchFamily="34" charset="0"/>
              </a:rPr>
              <a:t>necesidades de  bienes y </a:t>
            </a:r>
            <a:r>
              <a:rPr sz="2400" spc="-5" dirty="0">
                <a:latin typeface="Tahoma" panose="020B0604030504040204" pitchFamily="34" charset="0"/>
                <a:ea typeface="Tahoma" panose="020B0604030504040204" pitchFamily="34" charset="0"/>
                <a:cs typeface="Tahoma" panose="020B0604030504040204" pitchFamily="34" charset="0"/>
              </a:rPr>
              <a:t>servicios considerando </a:t>
            </a:r>
            <a:r>
              <a:rPr sz="2400" dirty="0">
                <a:latin typeface="Tahoma" panose="020B0604030504040204" pitchFamily="34" charset="0"/>
                <a:ea typeface="Tahoma" panose="020B0604030504040204" pitchFamily="34" charset="0"/>
                <a:cs typeface="Tahoma" panose="020B0604030504040204" pitchFamily="34" charset="0"/>
              </a:rPr>
              <a:t>el </a:t>
            </a:r>
            <a:r>
              <a:rPr sz="2400" spc="-5" dirty="0">
                <a:latin typeface="Tahoma" panose="020B0604030504040204" pitchFamily="34" charset="0"/>
                <a:ea typeface="Tahoma" panose="020B0604030504040204" pitchFamily="34" charset="0"/>
                <a:cs typeface="Tahoma" panose="020B0604030504040204" pitchFamily="34" charset="0"/>
              </a:rPr>
              <a:t>“</a:t>
            </a:r>
            <a:r>
              <a:rPr sz="2400" b="1" spc="-5" dirty="0">
                <a:latin typeface="Tahoma" panose="020B0604030504040204" pitchFamily="34" charset="0"/>
                <a:ea typeface="Tahoma" panose="020B0604030504040204" pitchFamily="34" charset="0"/>
                <a:cs typeface="Tahoma" panose="020B0604030504040204" pitchFamily="34" charset="0"/>
              </a:rPr>
              <a:t>valor </a:t>
            </a:r>
            <a:r>
              <a:rPr sz="2400" b="1" dirty="0">
                <a:latin typeface="Tahoma" panose="020B0604030504040204" pitchFamily="34" charset="0"/>
                <a:ea typeface="Tahoma" panose="020B0604030504040204" pitchFamily="34" charset="0"/>
                <a:cs typeface="Tahoma" panose="020B0604030504040204" pitchFamily="34" charset="0"/>
              </a:rPr>
              <a:t>del dinero</a:t>
            </a:r>
            <a:r>
              <a:rPr sz="2400" dirty="0">
                <a:latin typeface="Tahoma" panose="020B0604030504040204" pitchFamily="34" charset="0"/>
                <a:ea typeface="Tahoma" panose="020B0604030504040204" pitchFamily="34" charset="0"/>
                <a:cs typeface="Tahoma" panose="020B0604030504040204" pitchFamily="34" charset="0"/>
              </a:rPr>
              <a:t>” en todo el </a:t>
            </a:r>
            <a:r>
              <a:rPr sz="2400" b="1" spc="-5" dirty="0">
                <a:latin typeface="Tahoma" panose="020B0604030504040204" pitchFamily="34" charset="0"/>
                <a:ea typeface="Tahoma" panose="020B0604030504040204" pitchFamily="34" charset="0"/>
                <a:cs typeface="Tahoma" panose="020B0604030504040204" pitchFamily="34" charset="0"/>
              </a:rPr>
              <a:t>ciclo </a:t>
            </a:r>
            <a:r>
              <a:rPr sz="2400" b="1" dirty="0">
                <a:latin typeface="Tahoma" panose="020B0604030504040204" pitchFamily="34" charset="0"/>
                <a:ea typeface="Tahoma" panose="020B0604030504040204" pitchFamily="34" charset="0"/>
                <a:cs typeface="Tahoma" panose="020B0604030504040204" pitchFamily="34" charset="0"/>
              </a:rPr>
              <a:t>de  vida</a:t>
            </a:r>
            <a:r>
              <a:rPr sz="2400" dirty="0">
                <a:latin typeface="Tahoma" panose="020B0604030504040204" pitchFamily="34" charset="0"/>
                <a:ea typeface="Tahoma" panose="020B0604030504040204" pitchFamily="34" charset="0"/>
                <a:cs typeface="Tahoma" panose="020B0604030504040204" pitchFamily="34" charset="0"/>
              </a:rPr>
              <a:t>.</a:t>
            </a:r>
          </a:p>
          <a:p>
            <a:pPr marL="12700" marR="5080" algn="just">
              <a:lnSpc>
                <a:spcPct val="100000"/>
              </a:lnSpc>
              <a:spcBef>
                <a:spcPts val="994"/>
              </a:spcBef>
            </a:pPr>
            <a:r>
              <a:rPr sz="2400" spc="-5" dirty="0">
                <a:latin typeface="Tahoma" panose="020B0604030504040204" pitchFamily="34" charset="0"/>
                <a:ea typeface="Tahoma" panose="020B0604030504040204" pitchFamily="34" charset="0"/>
                <a:cs typeface="Tahoma" panose="020B0604030504040204" pitchFamily="34" charset="0"/>
              </a:rPr>
              <a:t>Buscando generar beneficios </a:t>
            </a:r>
            <a:r>
              <a:rPr sz="2400" dirty="0">
                <a:latin typeface="Tahoma" panose="020B0604030504040204" pitchFamily="34" charset="0"/>
                <a:ea typeface="Tahoma" panose="020B0604030504040204" pitchFamily="34" charset="0"/>
                <a:cs typeface="Tahoma" panose="020B0604030504040204" pitchFamily="34" charset="0"/>
              </a:rPr>
              <a:t>para </a:t>
            </a:r>
            <a:r>
              <a:rPr sz="2400" spc="-5" dirty="0">
                <a:latin typeface="Tahoma" panose="020B0604030504040204" pitchFamily="34" charset="0"/>
                <a:ea typeface="Tahoma" panose="020B0604030504040204" pitchFamily="34" charset="0"/>
                <a:cs typeface="Tahoma" panose="020B0604030504040204" pitchFamily="34" charset="0"/>
              </a:rPr>
              <a:t>la </a:t>
            </a:r>
            <a:r>
              <a:rPr sz="2400" dirty="0">
                <a:latin typeface="Tahoma" panose="020B0604030504040204" pitchFamily="34" charset="0"/>
                <a:ea typeface="Tahoma" panose="020B0604030504040204" pitchFamily="34" charset="0"/>
                <a:cs typeface="Tahoma" panose="020B0604030504040204" pitchFamily="34" charset="0"/>
              </a:rPr>
              <a:t>entidad y también para </a:t>
            </a:r>
            <a:r>
              <a:rPr sz="2400" spc="-5" dirty="0">
                <a:latin typeface="Tahoma" panose="020B0604030504040204" pitchFamily="34" charset="0"/>
                <a:ea typeface="Tahoma" panose="020B0604030504040204" pitchFamily="34" charset="0"/>
                <a:cs typeface="Tahoma" panose="020B0604030504040204" pitchFamily="34" charset="0"/>
              </a:rPr>
              <a:t>la sociedad </a:t>
            </a:r>
            <a:r>
              <a:rPr sz="2400" dirty="0">
                <a:latin typeface="Tahoma" panose="020B0604030504040204" pitchFamily="34" charset="0"/>
                <a:ea typeface="Tahoma" panose="020B0604030504040204" pitchFamily="34" charset="0"/>
                <a:cs typeface="Tahoma" panose="020B0604030504040204" pitchFamily="34" charset="0"/>
              </a:rPr>
              <a:t>y </a:t>
            </a:r>
            <a:r>
              <a:rPr sz="2400" spc="-5" dirty="0">
                <a:latin typeface="Tahoma" panose="020B0604030504040204" pitchFamily="34" charset="0"/>
                <a:ea typeface="Tahoma" panose="020B0604030504040204" pitchFamily="34" charset="0"/>
                <a:cs typeface="Tahoma" panose="020B0604030504040204" pitchFamily="34" charset="0"/>
              </a:rPr>
              <a:t>la </a:t>
            </a:r>
            <a:r>
              <a:rPr sz="2400" spc="-5" dirty="0" err="1">
                <a:latin typeface="Tahoma" panose="020B0604030504040204" pitchFamily="34" charset="0"/>
                <a:ea typeface="Tahoma" panose="020B0604030504040204" pitchFamily="34" charset="0"/>
                <a:cs typeface="Tahoma" panose="020B0604030504040204" pitchFamily="34" charset="0"/>
              </a:rPr>
              <a:t>economía</a:t>
            </a:r>
            <a:r>
              <a:rPr sz="2400" spc="-5" dirty="0">
                <a:latin typeface="Tahoma" panose="020B0604030504040204" pitchFamily="34" charset="0"/>
                <a:ea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cs typeface="Tahoma" panose="020B0604030504040204" pitchFamily="34" charset="0"/>
              </a:rPr>
              <a:t>en su </a:t>
            </a:r>
            <a:r>
              <a:rPr sz="2400" spc="-5" dirty="0">
                <a:latin typeface="Tahoma" panose="020B0604030504040204" pitchFamily="34" charset="0"/>
                <a:ea typeface="Tahoma" panose="020B0604030504040204" pitchFamily="34" charset="0"/>
                <a:cs typeface="Tahoma" panose="020B0604030504040204" pitchFamily="34" charset="0"/>
              </a:rPr>
              <a:t>conjunto, </a:t>
            </a:r>
            <a:r>
              <a:rPr sz="2400" dirty="0">
                <a:latin typeface="Tahoma" panose="020B0604030504040204" pitchFamily="34" charset="0"/>
                <a:ea typeface="Tahoma" panose="020B0604030504040204" pitchFamily="34" charset="0"/>
                <a:cs typeface="Tahoma" panose="020B0604030504040204" pitchFamily="34" charset="0"/>
              </a:rPr>
              <a:t>y </a:t>
            </a:r>
            <a:r>
              <a:rPr sz="2400" spc="-5" dirty="0">
                <a:latin typeface="Tahoma" panose="020B0604030504040204" pitchFamily="34" charset="0"/>
                <a:ea typeface="Tahoma" panose="020B0604030504040204" pitchFamily="34" charset="0"/>
                <a:cs typeface="Tahoma" panose="020B0604030504040204" pitchFamily="34" charset="0"/>
              </a:rPr>
              <a:t>reducir los impactos negativos </a:t>
            </a:r>
            <a:r>
              <a:rPr sz="2400" dirty="0">
                <a:latin typeface="Tahoma" panose="020B0604030504040204" pitchFamily="34" charset="0"/>
                <a:ea typeface="Tahoma" panose="020B0604030504040204" pitchFamily="34" charset="0"/>
                <a:cs typeface="Tahoma" panose="020B0604030504040204" pitchFamily="34" charset="0"/>
              </a:rPr>
              <a:t>sobre el medio  ambiente.</a:t>
            </a:r>
          </a:p>
        </p:txBody>
      </p:sp>
      <p:sp>
        <p:nvSpPr>
          <p:cNvPr id="9" name="object 9"/>
          <p:cNvSpPr/>
          <p:nvPr/>
        </p:nvSpPr>
        <p:spPr>
          <a:xfrm>
            <a:off x="2133600" y="3829069"/>
            <a:ext cx="5041379" cy="238505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3265" y="2209800"/>
            <a:ext cx="7602721" cy="3270126"/>
          </a:xfrm>
          <a:prstGeom prst="rect">
            <a:avLst/>
          </a:prstGeom>
        </p:spPr>
        <p:txBody>
          <a:bodyPr vert="horz" wrap="square" lIns="0" tIns="0" rIns="0" bIns="0" rtlCol="0">
            <a:spAutoFit/>
          </a:bodyPr>
          <a:lstStyle/>
          <a:p>
            <a:pPr marL="12700" algn="just">
              <a:lnSpc>
                <a:spcPts val="2280"/>
              </a:lnSpc>
              <a:buClr>
                <a:srgbClr val="94C600"/>
              </a:buClr>
              <a:tabLst>
                <a:tab pos="286385" algn="l"/>
                <a:tab pos="287020" algn="l"/>
              </a:tabLst>
            </a:pPr>
            <a:r>
              <a:rPr sz="2000" b="1" spc="-5" dirty="0">
                <a:latin typeface="Tahoma" panose="020B0604030504040204" pitchFamily="34" charset="0"/>
                <a:ea typeface="Tahoma" panose="020B0604030504040204" pitchFamily="34" charset="0"/>
                <a:cs typeface="Tahoma" panose="020B0604030504040204" pitchFamily="34" charset="0"/>
              </a:rPr>
              <a:t>Consideraciones</a:t>
            </a:r>
            <a:r>
              <a:rPr sz="2000" b="1" spc="40" dirty="0">
                <a:latin typeface="Tahoma" panose="020B0604030504040204" pitchFamily="34" charset="0"/>
                <a:ea typeface="Tahoma" panose="020B0604030504040204" pitchFamily="34" charset="0"/>
                <a:cs typeface="Tahoma" panose="020B0604030504040204" pitchFamily="34" charset="0"/>
              </a:rPr>
              <a:t> </a:t>
            </a:r>
            <a:r>
              <a:rPr sz="2000" b="1" spc="-10" dirty="0">
                <a:latin typeface="Tahoma" panose="020B0604030504040204" pitchFamily="34" charset="0"/>
                <a:ea typeface="Tahoma" panose="020B0604030504040204" pitchFamily="34" charset="0"/>
                <a:cs typeface="Tahoma" panose="020B0604030504040204" pitchFamily="34" charset="0"/>
              </a:rPr>
              <a:t>económicas:</a:t>
            </a:r>
            <a:r>
              <a:rPr lang="es-ES" sz="200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Precio, calidad, funcionalidad, costo </a:t>
            </a:r>
            <a:r>
              <a:rPr sz="2000" dirty="0">
                <a:latin typeface="Tahoma" panose="020B0604030504040204" pitchFamily="34" charset="0"/>
                <a:ea typeface="Tahoma" panose="020B0604030504040204" pitchFamily="34" charset="0"/>
                <a:cs typeface="Tahoma" panose="020B0604030504040204" pitchFamily="34" charset="0"/>
              </a:rPr>
              <a:t>por </a:t>
            </a:r>
            <a:r>
              <a:rPr sz="2000" spc="-5" dirty="0">
                <a:latin typeface="Tahoma" panose="020B0604030504040204" pitchFamily="34" charset="0"/>
                <a:ea typeface="Tahoma" panose="020B0604030504040204" pitchFamily="34" charset="0"/>
                <a:cs typeface="Tahoma" panose="020B0604030504040204" pitchFamily="34" charset="0"/>
              </a:rPr>
              <a:t>uso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vida útil </a:t>
            </a:r>
            <a:r>
              <a:rPr sz="2000" dirty="0">
                <a:latin typeface="Tahoma" panose="020B0604030504040204" pitchFamily="34" charset="0"/>
                <a:ea typeface="Tahoma" panose="020B0604030504040204" pitchFamily="34" charset="0"/>
                <a:cs typeface="Tahoma" panose="020B0604030504040204" pitchFamily="34" charset="0"/>
              </a:rPr>
              <a:t>del</a:t>
            </a:r>
            <a:r>
              <a:rPr sz="2000" spc="12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producto…</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4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ts val="2280"/>
              </a:lnSpc>
              <a:buClr>
                <a:srgbClr val="94C600"/>
              </a:buClr>
              <a:tabLst>
                <a:tab pos="286385" algn="l"/>
                <a:tab pos="287020" algn="l"/>
              </a:tabLst>
            </a:pPr>
            <a:r>
              <a:rPr sz="2000" b="1" spc="-5" dirty="0">
                <a:latin typeface="Tahoma" panose="020B0604030504040204" pitchFamily="34" charset="0"/>
                <a:ea typeface="Tahoma" panose="020B0604030504040204" pitchFamily="34" charset="0"/>
                <a:cs typeface="Tahoma" panose="020B0604030504040204" pitchFamily="34" charset="0"/>
              </a:rPr>
              <a:t>Consideraciones hacia el </a:t>
            </a:r>
            <a:r>
              <a:rPr sz="2000" b="1" spc="-10" dirty="0">
                <a:latin typeface="Tahoma" panose="020B0604030504040204" pitchFamily="34" charset="0"/>
                <a:ea typeface="Tahoma" panose="020B0604030504040204" pitchFamily="34" charset="0"/>
                <a:cs typeface="Tahoma" panose="020B0604030504040204" pitchFamily="34" charset="0"/>
              </a:rPr>
              <a:t>medio </a:t>
            </a:r>
            <a:r>
              <a:rPr sz="2000" b="1" spc="-5" dirty="0">
                <a:latin typeface="Tahoma" panose="020B0604030504040204" pitchFamily="34" charset="0"/>
                <a:ea typeface="Tahoma" panose="020B0604030504040204" pitchFamily="34" charset="0"/>
                <a:cs typeface="Tahoma" panose="020B0604030504040204" pitchFamily="34" charset="0"/>
              </a:rPr>
              <a:t>ambiente </a:t>
            </a:r>
            <a:r>
              <a:rPr sz="2000" b="1" spc="-10" dirty="0">
                <a:latin typeface="Tahoma" panose="020B0604030504040204" pitchFamily="34" charset="0"/>
                <a:ea typeface="Tahoma" panose="020B0604030504040204" pitchFamily="34" charset="0"/>
                <a:cs typeface="Tahoma" panose="020B0604030504040204" pitchFamily="34" charset="0"/>
              </a:rPr>
              <a:t>(compras</a:t>
            </a:r>
            <a:r>
              <a:rPr sz="2000" b="1" spc="235" dirty="0">
                <a:latin typeface="Tahoma" panose="020B0604030504040204" pitchFamily="34" charset="0"/>
                <a:ea typeface="Tahoma" panose="020B0604030504040204" pitchFamily="34" charset="0"/>
                <a:cs typeface="Tahoma" panose="020B0604030504040204" pitchFamily="34" charset="0"/>
              </a:rPr>
              <a:t> </a:t>
            </a:r>
            <a:r>
              <a:rPr sz="2000" b="1" spc="-5" dirty="0">
                <a:latin typeface="Tahoma" panose="020B0604030504040204" pitchFamily="34" charset="0"/>
                <a:ea typeface="Tahoma" panose="020B0604030504040204" pitchFamily="34" charset="0"/>
                <a:cs typeface="Tahoma" panose="020B0604030504040204" pitchFamily="34" charset="0"/>
              </a:rPr>
              <a:t>verdes):</a:t>
            </a:r>
            <a:r>
              <a:rPr lang="es-ES" sz="2000" b="1" spc="-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Los </a:t>
            </a:r>
            <a:r>
              <a:rPr sz="2000" spc="-5" dirty="0">
                <a:latin typeface="Tahoma" panose="020B0604030504040204" pitchFamily="34" charset="0"/>
                <a:ea typeface="Tahoma" panose="020B0604030504040204" pitchFamily="34" charset="0"/>
                <a:cs typeface="Tahoma" panose="020B0604030504040204" pitchFamily="34" charset="0"/>
              </a:rPr>
              <a:t>efectos que </a:t>
            </a:r>
            <a:r>
              <a:rPr sz="2000" dirty="0">
                <a:latin typeface="Tahoma" panose="020B0604030504040204" pitchFamily="34" charset="0"/>
                <a:ea typeface="Tahoma" panose="020B0604030504040204" pitchFamily="34" charset="0"/>
                <a:cs typeface="Tahoma" panose="020B0604030504040204" pitchFamily="34" charset="0"/>
              </a:rPr>
              <a:t>el </a:t>
            </a:r>
            <a:r>
              <a:rPr sz="2000" spc="-5" dirty="0">
                <a:latin typeface="Tahoma" panose="020B0604030504040204" pitchFamily="34" charset="0"/>
                <a:ea typeface="Tahoma" panose="020B0604030504040204" pitchFamily="34" charset="0"/>
                <a:cs typeface="Tahoma" panose="020B0604030504040204" pitchFamily="34" charset="0"/>
              </a:rPr>
              <a:t>producto </a:t>
            </a:r>
            <a:r>
              <a:rPr sz="2000" dirty="0">
                <a:latin typeface="Tahoma" panose="020B0604030504040204" pitchFamily="34" charset="0"/>
                <a:ea typeface="Tahoma" panose="020B0604030504040204" pitchFamily="34" charset="0"/>
                <a:cs typeface="Tahoma" panose="020B0604030504040204" pitchFamily="34" charset="0"/>
              </a:rPr>
              <a:t>y/o </a:t>
            </a:r>
            <a:r>
              <a:rPr sz="2000" spc="-5" dirty="0">
                <a:latin typeface="Tahoma" panose="020B0604030504040204" pitchFamily="34" charset="0"/>
                <a:ea typeface="Tahoma" panose="020B0604030504040204" pitchFamily="34" charset="0"/>
                <a:cs typeface="Tahoma" panose="020B0604030504040204" pitchFamily="34" charset="0"/>
              </a:rPr>
              <a:t>servicio producen hacia </a:t>
            </a:r>
            <a:r>
              <a:rPr sz="2000" dirty="0">
                <a:latin typeface="Tahoma" panose="020B0604030504040204" pitchFamily="34" charset="0"/>
                <a:ea typeface="Tahoma" panose="020B0604030504040204" pitchFamily="34" charset="0"/>
                <a:cs typeface="Tahoma" panose="020B0604030504040204" pitchFamily="34" charset="0"/>
              </a:rPr>
              <a:t>el medio  ambiente </a:t>
            </a:r>
            <a:r>
              <a:rPr sz="2000" spc="-5" dirty="0">
                <a:latin typeface="Tahoma" panose="020B0604030504040204" pitchFamily="34" charset="0"/>
                <a:ea typeface="Tahoma" panose="020B0604030504040204" pitchFamily="34" charset="0"/>
                <a:cs typeface="Tahoma" panose="020B0604030504040204" pitchFamily="34" charset="0"/>
              </a:rPr>
              <a:t>durante </a:t>
            </a:r>
            <a:r>
              <a:rPr sz="2000" dirty="0">
                <a:latin typeface="Tahoma" panose="020B0604030504040204" pitchFamily="34" charset="0"/>
                <a:ea typeface="Tahoma" panose="020B0604030504040204" pitchFamily="34" charset="0"/>
                <a:cs typeface="Tahoma" panose="020B0604030504040204" pitchFamily="34" charset="0"/>
              </a:rPr>
              <a:t>todo su </a:t>
            </a:r>
            <a:r>
              <a:rPr sz="2000" spc="-5" dirty="0">
                <a:latin typeface="Tahoma" panose="020B0604030504040204" pitchFamily="34" charset="0"/>
                <a:ea typeface="Tahoma" panose="020B0604030504040204" pitchFamily="34" charset="0"/>
                <a:cs typeface="Tahoma" panose="020B0604030504040204" pitchFamily="34" charset="0"/>
              </a:rPr>
              <a:t>ciclo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vida</a:t>
            </a:r>
            <a:r>
              <a:rPr sz="200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completo.</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4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ts val="2280"/>
              </a:lnSpc>
              <a:buClr>
                <a:srgbClr val="94C600"/>
              </a:buClr>
              <a:tabLst>
                <a:tab pos="286385" algn="l"/>
                <a:tab pos="287020" algn="l"/>
              </a:tabLst>
            </a:pPr>
            <a:r>
              <a:rPr sz="2000" b="1" spc="-5" dirty="0">
                <a:latin typeface="Tahoma" panose="020B0604030504040204" pitchFamily="34" charset="0"/>
                <a:ea typeface="Tahoma" panose="020B0604030504040204" pitchFamily="34" charset="0"/>
                <a:cs typeface="Tahoma" panose="020B0604030504040204" pitchFamily="34" charset="0"/>
              </a:rPr>
              <a:t>Consideraciones Sociales</a:t>
            </a:r>
            <a:r>
              <a:rPr sz="2000" b="1" spc="45" dirty="0">
                <a:latin typeface="Tahoma" panose="020B0604030504040204" pitchFamily="34" charset="0"/>
                <a:ea typeface="Tahoma" panose="020B0604030504040204" pitchFamily="34" charset="0"/>
                <a:cs typeface="Tahoma" panose="020B0604030504040204" pitchFamily="34" charset="0"/>
              </a:rPr>
              <a:t> </a:t>
            </a:r>
            <a:r>
              <a:rPr sz="2000" b="1" spc="-5" dirty="0">
                <a:latin typeface="Tahoma" panose="020B0604030504040204" pitchFamily="34" charset="0"/>
                <a:ea typeface="Tahoma" panose="020B0604030504040204" pitchFamily="34" charset="0"/>
                <a:cs typeface="Tahoma" panose="020B0604030504040204" pitchFamily="34" charset="0"/>
              </a:rPr>
              <a:t>(equidad):</a:t>
            </a:r>
            <a:r>
              <a:rPr lang="es-ES" sz="2000" b="1" spc="-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Efectos </a:t>
            </a:r>
            <a:r>
              <a:rPr sz="2000" dirty="0">
                <a:latin typeface="Tahoma" panose="020B0604030504040204" pitchFamily="34" charset="0"/>
                <a:ea typeface="Tahoma" panose="020B0604030504040204" pitchFamily="34" charset="0"/>
                <a:cs typeface="Tahoma" panose="020B0604030504040204" pitchFamily="34" charset="0"/>
              </a:rPr>
              <a:t>en temas </a:t>
            </a:r>
            <a:r>
              <a:rPr sz="2000" spc="-5" dirty="0">
                <a:latin typeface="Tahoma" panose="020B0604030504040204" pitchFamily="34" charset="0"/>
                <a:ea typeface="Tahoma" panose="020B0604030504040204" pitchFamily="34" charset="0"/>
                <a:cs typeface="Tahoma" panose="020B0604030504040204" pitchFamily="34" charset="0"/>
              </a:rPr>
              <a:t>como la erradicación </a:t>
            </a:r>
            <a:r>
              <a:rPr sz="2000" spc="5"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la </a:t>
            </a:r>
            <a:r>
              <a:rPr sz="2000" dirty="0">
                <a:latin typeface="Tahoma" panose="020B0604030504040204" pitchFamily="34" charset="0"/>
                <a:ea typeface="Tahoma" panose="020B0604030504040204" pitchFamily="34" charset="0"/>
                <a:cs typeface="Tahoma" panose="020B0604030504040204" pitchFamily="34" charset="0"/>
              </a:rPr>
              <a:t>pobreza, </a:t>
            </a:r>
            <a:r>
              <a:rPr sz="2000" spc="-5" dirty="0">
                <a:latin typeface="Tahoma" panose="020B0604030504040204" pitchFamily="34" charset="0"/>
                <a:ea typeface="Tahoma" panose="020B0604030504040204" pitchFamily="34" charset="0"/>
                <a:cs typeface="Tahoma" panose="020B0604030504040204" pitchFamily="34" charset="0"/>
              </a:rPr>
              <a:t>distribución </a:t>
            </a:r>
            <a:r>
              <a:rPr sz="2000" spc="1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los recursos, condiciones </a:t>
            </a:r>
            <a:r>
              <a:rPr sz="2000" dirty="0">
                <a:latin typeface="Tahoma" panose="020B0604030504040204" pitchFamily="34" charset="0"/>
                <a:ea typeface="Tahoma" panose="020B0604030504040204" pitchFamily="34" charset="0"/>
                <a:cs typeface="Tahoma" panose="020B0604030504040204" pitchFamily="34" charset="0"/>
              </a:rPr>
              <a:t>laborales, trabajo a menores, </a:t>
            </a:r>
            <a:r>
              <a:rPr sz="2000" spc="-5" dirty="0">
                <a:latin typeface="Tahoma" panose="020B0604030504040204" pitchFamily="34" charset="0"/>
                <a:ea typeface="Tahoma" panose="020B0604030504040204" pitchFamily="34" charset="0"/>
                <a:cs typeface="Tahoma" panose="020B0604030504040204" pitchFamily="34" charset="0"/>
              </a:rPr>
              <a:t>no  discriminación </a:t>
            </a:r>
            <a:r>
              <a:rPr sz="2000" dirty="0">
                <a:latin typeface="Tahoma" panose="020B0604030504040204" pitchFamily="34" charset="0"/>
                <a:ea typeface="Tahoma" panose="020B0604030504040204" pitchFamily="34" charset="0"/>
                <a:cs typeface="Tahoma" panose="020B0604030504040204" pitchFamily="34" charset="0"/>
              </a:rPr>
              <a:t>por </a:t>
            </a:r>
            <a:r>
              <a:rPr sz="2000" spc="-5" dirty="0">
                <a:latin typeface="Tahoma" panose="020B0604030504040204" pitchFamily="34" charset="0"/>
                <a:ea typeface="Tahoma" panose="020B0604030504040204" pitchFamily="34" charset="0"/>
                <a:cs typeface="Tahoma" panose="020B0604030504040204" pitchFamily="34" charset="0"/>
              </a:rPr>
              <a:t>raza </a:t>
            </a:r>
            <a:r>
              <a:rPr sz="2000" dirty="0">
                <a:latin typeface="Tahoma" panose="020B0604030504040204" pitchFamily="34" charset="0"/>
                <a:ea typeface="Tahoma" panose="020B0604030504040204" pitchFamily="34" charset="0"/>
                <a:cs typeface="Tahoma" panose="020B0604030504040204" pitchFamily="34" charset="0"/>
              </a:rPr>
              <a:t>ó </a:t>
            </a:r>
            <a:r>
              <a:rPr sz="2000" spc="-5" dirty="0">
                <a:latin typeface="Tahoma" panose="020B0604030504040204" pitchFamily="34" charset="0"/>
                <a:ea typeface="Tahoma" panose="020B0604030504040204" pitchFamily="34" charset="0"/>
                <a:cs typeface="Tahoma" panose="020B0604030504040204" pitchFamily="34" charset="0"/>
              </a:rPr>
              <a:t>genero, contratación </a:t>
            </a:r>
            <a:r>
              <a:rPr sz="2000" dirty="0">
                <a:latin typeface="Tahoma" panose="020B0604030504040204" pitchFamily="34" charset="0"/>
                <a:ea typeface="Tahoma" panose="020B0604030504040204" pitchFamily="34" charset="0"/>
                <a:cs typeface="Tahoma" panose="020B0604030504040204" pitchFamily="34" charset="0"/>
              </a:rPr>
              <a:t>de</a:t>
            </a:r>
            <a:r>
              <a:rPr sz="2000" spc="12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discapacitados…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a:spLocks noGrp="1"/>
          </p:cNvSpPr>
          <p:nvPr>
            <p:ph type="title"/>
          </p:nvPr>
        </p:nvSpPr>
        <p:spPr>
          <a:xfrm>
            <a:off x="693265" y="762000"/>
            <a:ext cx="7601584" cy="923330"/>
          </a:xfrm>
          <a:prstGeom prst="rect">
            <a:avLst/>
          </a:prstGeom>
        </p:spPr>
        <p:txBody>
          <a:bodyPr vert="horz" wrap="square" lIns="0" tIns="0" rIns="0" bIns="0" rtlCol="0">
            <a:spAutoFit/>
          </a:bodyPr>
          <a:lstStyle/>
          <a:p>
            <a:pPr marL="12700" marR="5080" algn="just">
              <a:lnSpc>
                <a:spcPct val="100000"/>
              </a:lnSpc>
            </a:pPr>
            <a:r>
              <a:rPr sz="2000" b="1" spc="-5" dirty="0">
                <a:solidFill>
                  <a:srgbClr val="000000"/>
                </a:solidFill>
                <a:latin typeface="Tahoma" panose="020B0604030504040204" pitchFamily="34" charset="0"/>
                <a:ea typeface="Tahoma" panose="020B0604030504040204" pitchFamily="34" charset="0"/>
                <a:cs typeface="Tahoma" panose="020B0604030504040204" pitchFamily="34" charset="0"/>
              </a:rPr>
              <a:t>Las compras sustentables, </a:t>
            </a:r>
            <a:r>
              <a:rPr sz="2000" b="1" dirty="0">
                <a:solidFill>
                  <a:srgbClr val="000000"/>
                </a:solidFill>
                <a:latin typeface="Tahoma" panose="020B0604030504040204" pitchFamily="34" charset="0"/>
                <a:ea typeface="Tahoma" panose="020B0604030504040204" pitchFamily="34" charset="0"/>
                <a:cs typeface="Tahoma" panose="020B0604030504040204" pitchFamily="34" charset="0"/>
              </a:rPr>
              <a:t>son </a:t>
            </a:r>
            <a:r>
              <a:rPr sz="2000" b="1" spc="-5" dirty="0">
                <a:solidFill>
                  <a:srgbClr val="000000"/>
                </a:solidFill>
                <a:latin typeface="Tahoma" panose="020B0604030504040204" pitchFamily="34" charset="0"/>
                <a:ea typeface="Tahoma" panose="020B0604030504040204" pitchFamily="34" charset="0"/>
                <a:cs typeface="Tahoma" panose="020B0604030504040204" pitchFamily="34" charset="0"/>
              </a:rPr>
              <a:t>aquellas que integran en </a:t>
            </a:r>
            <a:r>
              <a:rPr sz="2000" b="1" dirty="0">
                <a:solidFill>
                  <a:srgbClr val="000000"/>
                </a:solidFill>
                <a:latin typeface="Tahoma" panose="020B0604030504040204" pitchFamily="34" charset="0"/>
                <a:ea typeface="Tahoma" panose="020B0604030504040204" pitchFamily="34" charset="0"/>
                <a:cs typeface="Tahoma" panose="020B0604030504040204" pitchFamily="34" charset="0"/>
              </a:rPr>
              <a:t>su  </a:t>
            </a:r>
            <a:r>
              <a:rPr sz="2000" b="1" spc="-5" dirty="0">
                <a:solidFill>
                  <a:srgbClr val="000000"/>
                </a:solidFill>
                <a:latin typeface="Tahoma" panose="020B0604030504040204" pitchFamily="34" charset="0"/>
                <a:ea typeface="Tahoma" panose="020B0604030504040204" pitchFamily="34" charset="0"/>
                <a:cs typeface="Tahoma" panose="020B0604030504040204" pitchFamily="34" charset="0"/>
              </a:rPr>
              <a:t>elección de bienes </a:t>
            </a:r>
            <a:r>
              <a:rPr sz="2000" b="1" dirty="0">
                <a:solidFill>
                  <a:srgbClr val="000000"/>
                </a:solidFill>
                <a:latin typeface="Tahoma" panose="020B0604030504040204" pitchFamily="34" charset="0"/>
                <a:ea typeface="Tahoma" panose="020B0604030504040204" pitchFamily="34" charset="0"/>
                <a:cs typeface="Tahoma" panose="020B0604030504040204" pitchFamily="34" charset="0"/>
              </a:rPr>
              <a:t>o </a:t>
            </a:r>
            <a:r>
              <a:rPr sz="2000" b="1" spc="-5" dirty="0">
                <a:solidFill>
                  <a:srgbClr val="000000"/>
                </a:solidFill>
                <a:latin typeface="Tahoma" panose="020B0604030504040204" pitchFamily="34" charset="0"/>
                <a:ea typeface="Tahoma" panose="020B0604030504040204" pitchFamily="34" charset="0"/>
                <a:cs typeface="Tahoma" panose="020B0604030504040204" pitchFamily="34" charset="0"/>
              </a:rPr>
              <a:t>servicios alguna de </a:t>
            </a:r>
            <a:r>
              <a:rPr sz="2000" b="1" dirty="0">
                <a:solidFill>
                  <a:srgbClr val="000000"/>
                </a:solidFill>
                <a:latin typeface="Tahoma" panose="020B0604030504040204" pitchFamily="34" charset="0"/>
                <a:ea typeface="Tahoma" panose="020B0604030504040204" pitchFamily="34" charset="0"/>
                <a:cs typeface="Tahoma" panose="020B0604030504040204" pitchFamily="34" charset="0"/>
              </a:rPr>
              <a:t>las </a:t>
            </a:r>
            <a:r>
              <a:rPr sz="2000" b="1" spc="-5" dirty="0">
                <a:solidFill>
                  <a:srgbClr val="000000"/>
                </a:solidFill>
                <a:latin typeface="Tahoma" panose="020B0604030504040204" pitchFamily="34" charset="0"/>
                <a:ea typeface="Tahoma" panose="020B0604030504040204" pitchFamily="34" charset="0"/>
                <a:cs typeface="Tahoma" panose="020B0604030504040204" pitchFamily="34" charset="0"/>
              </a:rPr>
              <a:t>siguientes  consideraciones:</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2832354" y="5383527"/>
            <a:ext cx="5476240" cy="775970"/>
          </a:xfrm>
          <a:custGeom>
            <a:avLst/>
            <a:gdLst/>
            <a:ahLst/>
            <a:cxnLst/>
            <a:rect l="l" t="t" r="r" b="b"/>
            <a:pathLst>
              <a:path w="5476240" h="775970">
                <a:moveTo>
                  <a:pt x="0" y="78244"/>
                </a:moveTo>
                <a:lnTo>
                  <a:pt x="19164" y="73774"/>
                </a:lnTo>
                <a:lnTo>
                  <a:pt x="76644" y="62598"/>
                </a:lnTo>
                <a:lnTo>
                  <a:pt x="174574" y="46951"/>
                </a:lnTo>
                <a:lnTo>
                  <a:pt x="238442" y="38011"/>
                </a:lnTo>
                <a:lnTo>
                  <a:pt x="312966" y="29070"/>
                </a:lnTo>
                <a:lnTo>
                  <a:pt x="395986" y="22351"/>
                </a:lnTo>
                <a:lnTo>
                  <a:pt x="491794" y="15646"/>
                </a:lnTo>
                <a:lnTo>
                  <a:pt x="596112" y="8940"/>
                </a:lnTo>
                <a:lnTo>
                  <a:pt x="713206" y="4470"/>
                </a:lnTo>
                <a:lnTo>
                  <a:pt x="840943" y="2235"/>
                </a:lnTo>
                <a:lnTo>
                  <a:pt x="979335" y="0"/>
                </a:lnTo>
                <a:lnTo>
                  <a:pt x="1128356" y="2235"/>
                </a:lnTo>
                <a:lnTo>
                  <a:pt x="1288034" y="6705"/>
                </a:lnTo>
                <a:lnTo>
                  <a:pt x="1460474" y="15646"/>
                </a:lnTo>
                <a:lnTo>
                  <a:pt x="1643570" y="26822"/>
                </a:lnTo>
                <a:lnTo>
                  <a:pt x="1837308" y="44716"/>
                </a:lnTo>
                <a:lnTo>
                  <a:pt x="2043823" y="64833"/>
                </a:lnTo>
                <a:lnTo>
                  <a:pt x="2263101" y="89420"/>
                </a:lnTo>
                <a:lnTo>
                  <a:pt x="2493035" y="118478"/>
                </a:lnTo>
                <a:lnTo>
                  <a:pt x="2735732" y="154254"/>
                </a:lnTo>
                <a:lnTo>
                  <a:pt x="2989084" y="194487"/>
                </a:lnTo>
                <a:lnTo>
                  <a:pt x="3255213" y="241439"/>
                </a:lnTo>
                <a:lnTo>
                  <a:pt x="3534105" y="297319"/>
                </a:lnTo>
                <a:lnTo>
                  <a:pt x="3825773" y="357682"/>
                </a:lnTo>
                <a:lnTo>
                  <a:pt x="4130217" y="424751"/>
                </a:lnTo>
                <a:lnTo>
                  <a:pt x="4447438" y="500748"/>
                </a:lnTo>
                <a:lnTo>
                  <a:pt x="4777422" y="583463"/>
                </a:lnTo>
                <a:lnTo>
                  <a:pt x="5120195" y="675119"/>
                </a:lnTo>
                <a:lnTo>
                  <a:pt x="5475732" y="775715"/>
                </a:lnTo>
              </a:path>
            </a:pathLst>
          </a:custGeom>
          <a:ln w="3175">
            <a:solidFill>
              <a:srgbClr val="FFFFFF"/>
            </a:solidFill>
          </a:ln>
        </p:spPr>
        <p:txBody>
          <a:bodyPr wrap="square" lIns="0" tIns="0" rIns="0" bIns="0" rtlCol="0"/>
          <a:lstStyle/>
          <a:p>
            <a:endParaRPr/>
          </a:p>
        </p:txBody>
      </p:sp>
      <p:sp>
        <p:nvSpPr>
          <p:cNvPr id="6" name="object 6"/>
          <p:cNvSpPr/>
          <p:nvPr/>
        </p:nvSpPr>
        <p:spPr>
          <a:xfrm>
            <a:off x="5616702" y="5369814"/>
            <a:ext cx="3313429" cy="652780"/>
          </a:xfrm>
          <a:custGeom>
            <a:avLst/>
            <a:gdLst/>
            <a:ahLst/>
            <a:cxnLst/>
            <a:rect l="l" t="t" r="r" b="b"/>
            <a:pathLst>
              <a:path w="3313429" h="652779">
                <a:moveTo>
                  <a:pt x="0" y="652272"/>
                </a:moveTo>
                <a:lnTo>
                  <a:pt x="95821" y="625462"/>
                </a:lnTo>
                <a:lnTo>
                  <a:pt x="357720" y="556221"/>
                </a:lnTo>
                <a:lnTo>
                  <a:pt x="538708" y="509308"/>
                </a:lnTo>
                <a:lnTo>
                  <a:pt x="747382" y="457936"/>
                </a:lnTo>
                <a:lnTo>
                  <a:pt x="979474" y="402082"/>
                </a:lnTo>
                <a:lnTo>
                  <a:pt x="1228598" y="341769"/>
                </a:lnTo>
                <a:lnTo>
                  <a:pt x="1492631" y="283692"/>
                </a:lnTo>
                <a:lnTo>
                  <a:pt x="1763052" y="225615"/>
                </a:lnTo>
                <a:lnTo>
                  <a:pt x="2039861" y="172008"/>
                </a:lnTo>
                <a:lnTo>
                  <a:pt x="2314536" y="120624"/>
                </a:lnTo>
                <a:lnTo>
                  <a:pt x="2450807" y="98285"/>
                </a:lnTo>
                <a:lnTo>
                  <a:pt x="2582824" y="75946"/>
                </a:lnTo>
                <a:lnTo>
                  <a:pt x="2714840" y="58077"/>
                </a:lnTo>
                <a:lnTo>
                  <a:pt x="2842602" y="40208"/>
                </a:lnTo>
                <a:lnTo>
                  <a:pt x="2968231" y="26809"/>
                </a:lnTo>
                <a:lnTo>
                  <a:pt x="3087471" y="15633"/>
                </a:lnTo>
                <a:lnTo>
                  <a:pt x="3202457" y="6705"/>
                </a:lnTo>
                <a:lnTo>
                  <a:pt x="3313176" y="0"/>
                </a:lnTo>
              </a:path>
            </a:pathLst>
          </a:custGeom>
          <a:ln w="3175">
            <a:solidFill>
              <a:srgbClr val="FFFFFF"/>
            </a:solidFill>
          </a:ln>
        </p:spPr>
        <p:txBody>
          <a:bodyPr wrap="square" lIns="0" tIns="0" rIns="0" bIns="0" rtlCol="0"/>
          <a:lstStyle/>
          <a:p>
            <a:endParaRPr/>
          </a:p>
        </p:txBody>
      </p:sp>
      <p:sp>
        <p:nvSpPr>
          <p:cNvPr id="7" name="object 7"/>
          <p:cNvSpPr/>
          <p:nvPr/>
        </p:nvSpPr>
        <p:spPr>
          <a:xfrm>
            <a:off x="211833" y="5353813"/>
            <a:ext cx="8723630" cy="1332230"/>
          </a:xfrm>
          <a:custGeom>
            <a:avLst/>
            <a:gdLst/>
            <a:ahLst/>
            <a:cxnLst/>
            <a:rect l="l" t="t" r="r" b="b"/>
            <a:pathLst>
              <a:path w="8723630" h="1332229">
                <a:moveTo>
                  <a:pt x="1556080" y="0"/>
                </a:moveTo>
                <a:lnTo>
                  <a:pt x="1402803" y="0"/>
                </a:lnTo>
                <a:lnTo>
                  <a:pt x="1258061" y="4470"/>
                </a:lnTo>
                <a:lnTo>
                  <a:pt x="1121829" y="11175"/>
                </a:lnTo>
                <a:lnTo>
                  <a:pt x="874890" y="33515"/>
                </a:lnTo>
                <a:lnTo>
                  <a:pt x="762076" y="49161"/>
                </a:lnTo>
                <a:lnTo>
                  <a:pt x="659891" y="64808"/>
                </a:lnTo>
                <a:lnTo>
                  <a:pt x="564108" y="82689"/>
                </a:lnTo>
                <a:lnTo>
                  <a:pt x="478955" y="102806"/>
                </a:lnTo>
                <a:lnTo>
                  <a:pt x="398068" y="120675"/>
                </a:lnTo>
                <a:lnTo>
                  <a:pt x="327825" y="140792"/>
                </a:lnTo>
                <a:lnTo>
                  <a:pt x="206489" y="178790"/>
                </a:lnTo>
                <a:lnTo>
                  <a:pt x="157530" y="196672"/>
                </a:lnTo>
                <a:lnTo>
                  <a:pt x="51092" y="241363"/>
                </a:lnTo>
                <a:lnTo>
                  <a:pt x="0" y="268185"/>
                </a:lnTo>
                <a:lnTo>
                  <a:pt x="0" y="1331975"/>
                </a:lnTo>
                <a:lnTo>
                  <a:pt x="8719121" y="1331975"/>
                </a:lnTo>
                <a:lnTo>
                  <a:pt x="8723376" y="1325270"/>
                </a:lnTo>
                <a:lnTo>
                  <a:pt x="8723376" y="851484"/>
                </a:lnTo>
                <a:lnTo>
                  <a:pt x="7182205" y="851484"/>
                </a:lnTo>
                <a:lnTo>
                  <a:pt x="7043839" y="849248"/>
                </a:lnTo>
                <a:lnTo>
                  <a:pt x="6899084" y="844778"/>
                </a:lnTo>
                <a:lnTo>
                  <a:pt x="6750088" y="838072"/>
                </a:lnTo>
                <a:lnTo>
                  <a:pt x="6594690" y="826896"/>
                </a:lnTo>
                <a:lnTo>
                  <a:pt x="6260477" y="793368"/>
                </a:lnTo>
                <a:lnTo>
                  <a:pt x="5900737" y="746442"/>
                </a:lnTo>
                <a:lnTo>
                  <a:pt x="5709158" y="717384"/>
                </a:lnTo>
                <a:lnTo>
                  <a:pt x="5509056" y="683869"/>
                </a:lnTo>
                <a:lnTo>
                  <a:pt x="5302567" y="645871"/>
                </a:lnTo>
                <a:lnTo>
                  <a:pt x="4861928" y="558711"/>
                </a:lnTo>
                <a:lnTo>
                  <a:pt x="4387240" y="453669"/>
                </a:lnTo>
                <a:lnTo>
                  <a:pt x="4136047" y="395566"/>
                </a:lnTo>
                <a:lnTo>
                  <a:pt x="3614521" y="268185"/>
                </a:lnTo>
                <a:lnTo>
                  <a:pt x="3122790" y="165379"/>
                </a:lnTo>
                <a:lnTo>
                  <a:pt x="2892894" y="125145"/>
                </a:lnTo>
                <a:lnTo>
                  <a:pt x="2673642" y="91630"/>
                </a:lnTo>
                <a:lnTo>
                  <a:pt x="2462898" y="62572"/>
                </a:lnTo>
                <a:lnTo>
                  <a:pt x="2262797" y="40220"/>
                </a:lnTo>
                <a:lnTo>
                  <a:pt x="2073351" y="22351"/>
                </a:lnTo>
                <a:lnTo>
                  <a:pt x="1719986" y="2235"/>
                </a:lnTo>
                <a:lnTo>
                  <a:pt x="1556080" y="0"/>
                </a:lnTo>
                <a:close/>
              </a:path>
              <a:path w="8723630" h="1332229">
                <a:moveTo>
                  <a:pt x="8723376" y="569887"/>
                </a:moveTo>
                <a:lnTo>
                  <a:pt x="8638235" y="605650"/>
                </a:lnTo>
                <a:lnTo>
                  <a:pt x="8557336" y="636930"/>
                </a:lnTo>
                <a:lnTo>
                  <a:pt x="8472195" y="665987"/>
                </a:lnTo>
                <a:lnTo>
                  <a:pt x="8295512" y="719620"/>
                </a:lnTo>
                <a:lnTo>
                  <a:pt x="8201850" y="744207"/>
                </a:lnTo>
                <a:lnTo>
                  <a:pt x="8006003" y="784428"/>
                </a:lnTo>
                <a:lnTo>
                  <a:pt x="7901698" y="802309"/>
                </a:lnTo>
                <a:lnTo>
                  <a:pt x="7680325" y="829132"/>
                </a:lnTo>
                <a:lnTo>
                  <a:pt x="7441907" y="847013"/>
                </a:lnTo>
                <a:lnTo>
                  <a:pt x="7314183" y="851484"/>
                </a:lnTo>
                <a:lnTo>
                  <a:pt x="8723376" y="851484"/>
                </a:lnTo>
                <a:lnTo>
                  <a:pt x="8723376" y="569887"/>
                </a:lnTo>
                <a:close/>
              </a:path>
            </a:pathLst>
          </a:custGeom>
          <a:solidFill>
            <a:srgbClr val="FFFFFF"/>
          </a:solidFill>
        </p:spPr>
        <p:txBody>
          <a:bodyPr wrap="square" lIns="0" tIns="0" rIns="0" bIns="0" rtlCol="0"/>
          <a:lstStyle/>
          <a:p>
            <a:endParaRPr/>
          </a:p>
        </p:txBody>
      </p:sp>
      <p:sp>
        <p:nvSpPr>
          <p:cNvPr id="9" name="object 8"/>
          <p:cNvSpPr txBox="1"/>
          <p:nvPr/>
        </p:nvSpPr>
        <p:spPr>
          <a:xfrm>
            <a:off x="871146" y="2332436"/>
            <a:ext cx="7397750" cy="1477328"/>
          </a:xfrm>
          <a:prstGeom prst="rect">
            <a:avLst/>
          </a:prstGeom>
        </p:spPr>
        <p:txBody>
          <a:bodyPr vert="horz" wrap="square" lIns="0" tIns="0" rIns="0" bIns="0" rtlCol="0">
            <a:spAutoFit/>
          </a:bodyPr>
          <a:lstStyle/>
          <a:p>
            <a:pPr marL="12700" marR="5080" algn="ctr">
              <a:lnSpc>
                <a:spcPct val="100000"/>
              </a:lnSpc>
            </a:pPr>
            <a:r>
              <a:rPr sz="3200" b="1" spc="-5" dirty="0">
                <a:latin typeface="Tahoma" panose="020B0604030504040204" pitchFamily="34" charset="0"/>
                <a:ea typeface="Tahoma" panose="020B0604030504040204" pitchFamily="34" charset="0"/>
                <a:cs typeface="Tahoma" panose="020B0604030504040204" pitchFamily="34" charset="0"/>
              </a:rPr>
              <a:t>COMPRAS </a:t>
            </a:r>
            <a:r>
              <a:rPr sz="3200" b="1" spc="-15" dirty="0">
                <a:latin typeface="Tahoma" panose="020B0604030504040204" pitchFamily="34" charset="0"/>
                <a:ea typeface="Tahoma" panose="020B0604030504040204" pitchFamily="34" charset="0"/>
                <a:cs typeface="Tahoma" panose="020B0604030504040204" pitchFamily="34" charset="0"/>
              </a:rPr>
              <a:t>SUSTENTABLES </a:t>
            </a:r>
            <a:r>
              <a:rPr sz="3200" b="1" spc="-5" dirty="0">
                <a:latin typeface="Tahoma" panose="020B0604030504040204" pitchFamily="34" charset="0"/>
                <a:ea typeface="Tahoma" panose="020B0604030504040204" pitchFamily="34" charset="0"/>
                <a:cs typeface="Tahoma" panose="020B0604030504040204" pitchFamily="34" charset="0"/>
              </a:rPr>
              <a:t>EN LEY  19.886</a:t>
            </a:r>
            <a:endParaRPr sz="320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sz="3200" b="1" spc="-5" dirty="0">
                <a:latin typeface="Tahoma" panose="020B0604030504040204" pitchFamily="34" charset="0"/>
                <a:ea typeface="Tahoma" panose="020B0604030504040204" pitchFamily="34" charset="0"/>
                <a:cs typeface="Tahoma" panose="020B0604030504040204" pitchFamily="34" charset="0"/>
              </a:rPr>
              <a:t>Y SU</a:t>
            </a:r>
            <a:r>
              <a:rPr sz="3200" b="1" spc="-90" dirty="0">
                <a:latin typeface="Tahoma" panose="020B0604030504040204" pitchFamily="34" charset="0"/>
                <a:ea typeface="Tahoma" panose="020B0604030504040204" pitchFamily="34" charset="0"/>
                <a:cs typeface="Tahoma" panose="020B0604030504040204" pitchFamily="34" charset="0"/>
              </a:rPr>
              <a:t> </a:t>
            </a:r>
            <a:r>
              <a:rPr sz="3200" b="1" spc="-5" dirty="0">
                <a:latin typeface="Tahoma" panose="020B0604030504040204" pitchFamily="34" charset="0"/>
                <a:ea typeface="Tahoma" panose="020B0604030504040204" pitchFamily="34" charset="0"/>
                <a:cs typeface="Tahoma" panose="020B0604030504040204" pitchFamily="34" charset="0"/>
              </a:rPr>
              <a:t>REGLAMENTO</a:t>
            </a:r>
            <a:endParaRPr sz="3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3800" y="571609"/>
            <a:ext cx="1597660" cy="830997"/>
          </a:xfrm>
          <a:prstGeom prst="rect">
            <a:avLst/>
          </a:prstGeom>
        </p:spPr>
        <p:txBody>
          <a:bodyPr vert="horz" wrap="square" lIns="0" tIns="0" rIns="0" bIns="0" rtlCol="0">
            <a:spAutoFit/>
          </a:bodyPr>
          <a:lstStyle/>
          <a:p>
            <a:pPr marL="12700" algn="ctr">
              <a:lnSpc>
                <a:spcPct val="100000"/>
              </a:lnSpc>
            </a:pPr>
            <a:r>
              <a:rPr sz="2700" b="1" spc="-5" dirty="0">
                <a:latin typeface="Tahoma" panose="020B0604030504040204" pitchFamily="34" charset="0"/>
                <a:ea typeface="Tahoma" panose="020B0604030504040204" pitchFamily="34" charset="0"/>
                <a:cs typeface="Tahoma" panose="020B0604030504040204" pitchFamily="34" charset="0"/>
              </a:rPr>
              <a:t>LEY</a:t>
            </a:r>
            <a:r>
              <a:rPr sz="2700" b="1" spc="-65" dirty="0">
                <a:latin typeface="Tahoma" panose="020B0604030504040204" pitchFamily="34" charset="0"/>
                <a:ea typeface="Tahoma" panose="020B0604030504040204" pitchFamily="34" charset="0"/>
                <a:cs typeface="Tahoma" panose="020B0604030504040204" pitchFamily="34" charset="0"/>
              </a:rPr>
              <a:t> </a:t>
            </a:r>
            <a:r>
              <a:rPr sz="2700" b="1" spc="-5" dirty="0">
                <a:latin typeface="Tahoma" panose="020B0604030504040204" pitchFamily="34" charset="0"/>
                <a:ea typeface="Tahoma" panose="020B0604030504040204" pitchFamily="34" charset="0"/>
                <a:cs typeface="Tahoma" panose="020B0604030504040204" pitchFamily="34" charset="0"/>
              </a:rPr>
              <a:t>19.886</a:t>
            </a:r>
            <a:endParaRPr sz="2700" b="1"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709585" y="2133600"/>
            <a:ext cx="7646089" cy="2431435"/>
          </a:xfrm>
          <a:prstGeom prst="rect">
            <a:avLst/>
          </a:prstGeom>
        </p:spPr>
        <p:txBody>
          <a:bodyPr vert="horz" wrap="square" lIns="0" tIns="0" rIns="0" bIns="0" rtlCol="0">
            <a:spAutoFit/>
          </a:bodyPr>
          <a:lstStyle/>
          <a:p>
            <a:pPr marL="289560" algn="just">
              <a:lnSpc>
                <a:spcPct val="100000"/>
              </a:lnSpc>
            </a:pPr>
            <a:r>
              <a:rPr sz="2000" b="1" spc="-5" dirty="0">
                <a:latin typeface="Tahoma" panose="020B0604030504040204" pitchFamily="34" charset="0"/>
                <a:ea typeface="Tahoma" panose="020B0604030504040204" pitchFamily="34" charset="0"/>
                <a:cs typeface="Tahoma" panose="020B0604030504040204" pitchFamily="34" charset="0"/>
              </a:rPr>
              <a:t>Artículo</a:t>
            </a:r>
            <a:r>
              <a:rPr sz="2000" b="1" spc="-55" dirty="0">
                <a:latin typeface="Tahoma" panose="020B0604030504040204" pitchFamily="34" charset="0"/>
                <a:ea typeface="Tahoma" panose="020B0604030504040204" pitchFamily="34" charset="0"/>
                <a:cs typeface="Tahoma" panose="020B0604030504040204" pitchFamily="34" charset="0"/>
              </a:rPr>
              <a:t> </a:t>
            </a:r>
            <a:r>
              <a:rPr sz="2000" b="1" spc="-5" dirty="0">
                <a:latin typeface="Tahoma" panose="020B0604030504040204" pitchFamily="34" charset="0"/>
                <a:ea typeface="Tahoma" panose="020B0604030504040204" pitchFamily="34" charset="0"/>
                <a:cs typeface="Tahoma" panose="020B0604030504040204" pitchFamily="34" charset="0"/>
              </a:rPr>
              <a:t>6º</a:t>
            </a:r>
            <a:r>
              <a:rPr sz="2000" spc="-5" dirty="0">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25"/>
              </a:spcBef>
            </a:pPr>
            <a:endParaRPr sz="2900" dirty="0">
              <a:latin typeface="Tahoma" panose="020B0604030504040204" pitchFamily="34" charset="0"/>
              <a:ea typeface="Tahoma" panose="020B0604030504040204" pitchFamily="34" charset="0"/>
              <a:cs typeface="Tahoma" panose="020B0604030504040204" pitchFamily="34" charset="0"/>
            </a:endParaRPr>
          </a:p>
          <a:p>
            <a:pPr marL="287020" marR="6985" indent="-274955" algn="just">
              <a:lnSpc>
                <a:spcPct val="100000"/>
              </a:lnSpc>
              <a:tabLst>
                <a:tab pos="286385" algn="l"/>
              </a:tabLst>
            </a:pPr>
            <a:r>
              <a:rPr sz="2000" b="1" dirty="0">
                <a:latin typeface="Tahoma" panose="020B0604030504040204" pitchFamily="34" charset="0"/>
                <a:ea typeface="Tahoma" panose="020B0604030504040204" pitchFamily="34" charset="0"/>
                <a:cs typeface="Tahoma" panose="020B0604030504040204" pitchFamily="34" charset="0"/>
              </a:rPr>
              <a:t>-	</a:t>
            </a:r>
            <a:r>
              <a:rPr sz="2000" b="1" u="sng" dirty="0">
                <a:latin typeface="Tahoma" panose="020B0604030504040204" pitchFamily="34" charset="0"/>
                <a:ea typeface="Tahoma" panose="020B0604030504040204" pitchFamily="34" charset="0"/>
                <a:cs typeface="Tahoma" panose="020B0604030504040204" pitchFamily="34" charset="0"/>
              </a:rPr>
              <a:t>Bases  de  </a:t>
            </a:r>
            <a:r>
              <a:rPr sz="2000" b="1" u="sng" spc="-5" dirty="0">
                <a:latin typeface="Tahoma" panose="020B0604030504040204" pitchFamily="34" charset="0"/>
                <a:ea typeface="Tahoma" panose="020B0604030504040204" pitchFamily="34" charset="0"/>
                <a:cs typeface="Tahoma" panose="020B0604030504040204" pitchFamily="34" charset="0"/>
              </a:rPr>
              <a:t>licitación:  </a:t>
            </a:r>
            <a:r>
              <a:rPr sz="2000" spc="-5" dirty="0">
                <a:latin typeface="Tahoma" panose="020B0604030504040204" pitchFamily="34" charset="0"/>
                <a:ea typeface="Tahoma" panose="020B0604030504040204" pitchFamily="34" charset="0"/>
                <a:cs typeface="Tahoma" panose="020B0604030504040204" pitchFamily="34" charset="0"/>
              </a:rPr>
              <a:t>deberán  </a:t>
            </a:r>
            <a:r>
              <a:rPr sz="2000" dirty="0">
                <a:latin typeface="Tahoma" panose="020B0604030504040204" pitchFamily="34" charset="0"/>
                <a:ea typeface="Tahoma" panose="020B0604030504040204" pitchFamily="34" charset="0"/>
                <a:cs typeface="Tahoma" panose="020B0604030504040204" pitchFamily="34" charset="0"/>
              </a:rPr>
              <a:t>establecer  </a:t>
            </a:r>
            <a:r>
              <a:rPr sz="2000" spc="-5" dirty="0">
                <a:latin typeface="Tahoma" panose="020B0604030504040204" pitchFamily="34" charset="0"/>
                <a:ea typeface="Tahoma" panose="020B0604030504040204" pitchFamily="34" charset="0"/>
                <a:cs typeface="Tahoma" panose="020B0604030504040204" pitchFamily="34" charset="0"/>
              </a:rPr>
              <a:t>las  condiciones </a:t>
            </a:r>
            <a:r>
              <a:rPr sz="2000" spc="19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que </a:t>
            </a:r>
            <a:r>
              <a:rPr sz="2000" spc="2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permitan  </a:t>
            </a:r>
            <a:r>
              <a:rPr sz="2000" spc="-5" dirty="0" err="1">
                <a:latin typeface="Tahoma" panose="020B0604030504040204" pitchFamily="34" charset="0"/>
                <a:ea typeface="Tahoma" panose="020B0604030504040204" pitchFamily="34" charset="0"/>
                <a:cs typeface="Tahoma" panose="020B0604030504040204" pitchFamily="34" charset="0"/>
              </a:rPr>
              <a:t>alcanzar</a:t>
            </a:r>
            <a:r>
              <a:rPr sz="2000" spc="-4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la</a:t>
            </a:r>
            <a:r>
              <a:rPr lang="es-ES" sz="2000" dirty="0">
                <a:latin typeface="Tahoma" panose="020B0604030504040204" pitchFamily="34" charset="0"/>
                <a:ea typeface="Tahoma" panose="020B0604030504040204" pitchFamily="34" charset="0"/>
                <a:cs typeface="Tahoma" panose="020B0604030504040204" pitchFamily="34" charset="0"/>
              </a:rPr>
              <a:t> </a:t>
            </a:r>
            <a:r>
              <a:rPr sz="2000" b="1" u="sng" spc="-5" dirty="0" err="1">
                <a:latin typeface="Tahoma" panose="020B0604030504040204" pitchFamily="34" charset="0"/>
                <a:ea typeface="Tahoma" panose="020B0604030504040204" pitchFamily="34" charset="0"/>
                <a:cs typeface="Tahoma" panose="020B0604030504040204" pitchFamily="34" charset="0"/>
              </a:rPr>
              <a:t>combinación</a:t>
            </a:r>
            <a:r>
              <a:rPr sz="2000" b="1" u="sng" spc="-5" dirty="0">
                <a:latin typeface="Tahoma" panose="020B0604030504040204" pitchFamily="34" charset="0"/>
                <a:ea typeface="Tahoma" panose="020B0604030504040204" pitchFamily="34" charset="0"/>
                <a:cs typeface="Tahoma" panose="020B0604030504040204" pitchFamily="34" charset="0"/>
              </a:rPr>
              <a:t> </a:t>
            </a:r>
            <a:r>
              <a:rPr sz="2000" b="1" u="sng" dirty="0">
                <a:latin typeface="Tahoma" panose="020B0604030504040204" pitchFamily="34" charset="0"/>
                <a:ea typeface="Tahoma" panose="020B0604030504040204" pitchFamily="34" charset="0"/>
                <a:cs typeface="Tahoma" panose="020B0604030504040204" pitchFamily="34" charset="0"/>
              </a:rPr>
              <a:t>más </a:t>
            </a:r>
            <a:r>
              <a:rPr sz="2000" b="1" u="sng" spc="-5" dirty="0">
                <a:latin typeface="Tahoma" panose="020B0604030504040204" pitchFamily="34" charset="0"/>
                <a:ea typeface="Tahoma" panose="020B0604030504040204" pitchFamily="34" charset="0"/>
                <a:cs typeface="Tahoma" panose="020B0604030504040204" pitchFamily="34" charset="0"/>
              </a:rPr>
              <a:t>ventajosa </a:t>
            </a:r>
            <a:r>
              <a:rPr sz="2000" spc="-5" dirty="0">
                <a:latin typeface="Tahoma" panose="020B0604030504040204" pitchFamily="34" charset="0"/>
                <a:ea typeface="Tahoma" panose="020B0604030504040204" pitchFamily="34" charset="0"/>
                <a:cs typeface="Tahoma" panose="020B0604030504040204" pitchFamily="34" charset="0"/>
              </a:rPr>
              <a:t>entre todos los beneficios </a:t>
            </a:r>
            <a:r>
              <a:rPr sz="2000" dirty="0">
                <a:latin typeface="Tahoma" panose="020B0604030504040204" pitchFamily="34" charset="0"/>
                <a:ea typeface="Tahoma" panose="020B0604030504040204" pitchFamily="34" charset="0"/>
                <a:cs typeface="Tahoma" panose="020B0604030504040204" pitchFamily="34" charset="0"/>
              </a:rPr>
              <a:t>del bien o </a:t>
            </a:r>
            <a:r>
              <a:rPr sz="2000" spc="-5" dirty="0">
                <a:latin typeface="Tahoma" panose="020B0604030504040204" pitchFamily="34" charset="0"/>
                <a:ea typeface="Tahoma" panose="020B0604030504040204" pitchFamily="34" charset="0"/>
                <a:cs typeface="Tahoma" panose="020B0604030504040204" pitchFamily="34" charset="0"/>
              </a:rPr>
              <a:t>servicio  </a:t>
            </a:r>
            <a:r>
              <a:rPr sz="2000" dirty="0">
                <a:latin typeface="Tahoma" panose="020B0604030504040204" pitchFamily="34" charset="0"/>
                <a:ea typeface="Tahoma" panose="020B0604030504040204" pitchFamily="34" charset="0"/>
                <a:cs typeface="Tahoma" panose="020B0604030504040204" pitchFamily="34" charset="0"/>
              </a:rPr>
              <a:t>por </a:t>
            </a:r>
            <a:r>
              <a:rPr sz="2000" spc="-5" dirty="0">
                <a:latin typeface="Tahoma" panose="020B0604030504040204" pitchFamily="34" charset="0"/>
                <a:ea typeface="Tahoma" panose="020B0604030504040204" pitchFamily="34" charset="0"/>
                <a:cs typeface="Tahoma" panose="020B0604030504040204" pitchFamily="34" charset="0"/>
              </a:rPr>
              <a:t>adquirir </a:t>
            </a:r>
            <a:r>
              <a:rPr sz="2000" dirty="0">
                <a:latin typeface="Tahoma" panose="020B0604030504040204" pitchFamily="34" charset="0"/>
                <a:ea typeface="Tahoma" panose="020B0604030504040204" pitchFamily="34" charset="0"/>
                <a:cs typeface="Tahoma" panose="020B0604030504040204" pitchFamily="34" charset="0"/>
              </a:rPr>
              <a:t>y todos </a:t>
            </a:r>
            <a:r>
              <a:rPr sz="2000" spc="-5" dirty="0">
                <a:latin typeface="Tahoma" panose="020B0604030504040204" pitchFamily="34" charset="0"/>
                <a:ea typeface="Tahoma" panose="020B0604030504040204" pitchFamily="34" charset="0"/>
                <a:cs typeface="Tahoma" panose="020B0604030504040204" pitchFamily="34" charset="0"/>
              </a:rPr>
              <a:t>sus costos asociados, </a:t>
            </a:r>
            <a:r>
              <a:rPr sz="2000" b="1" u="sng" dirty="0">
                <a:latin typeface="Tahoma" panose="020B0604030504040204" pitchFamily="34" charset="0"/>
                <a:ea typeface="Tahoma" panose="020B0604030504040204" pitchFamily="34" charset="0"/>
                <a:cs typeface="Tahoma" panose="020B0604030504040204" pitchFamily="34" charset="0"/>
              </a:rPr>
              <a:t>presentes y</a:t>
            </a:r>
            <a:r>
              <a:rPr sz="2000" b="1" u="sng" spc="20" dirty="0">
                <a:latin typeface="Tahoma" panose="020B0604030504040204" pitchFamily="34" charset="0"/>
                <a:ea typeface="Tahoma" panose="020B0604030504040204" pitchFamily="34" charset="0"/>
                <a:cs typeface="Tahoma" panose="020B0604030504040204" pitchFamily="34" charset="0"/>
              </a:rPr>
              <a:t> </a:t>
            </a:r>
            <a:r>
              <a:rPr sz="2000" b="1" u="sng" spc="-5" dirty="0">
                <a:latin typeface="Tahoma" panose="020B0604030504040204" pitchFamily="34" charset="0"/>
                <a:ea typeface="Tahoma" panose="020B0604030504040204" pitchFamily="34" charset="0"/>
                <a:cs typeface="Tahoma" panose="020B0604030504040204" pitchFamily="34" charset="0"/>
              </a:rPr>
              <a:t>futuros</a:t>
            </a:r>
            <a:r>
              <a:rPr sz="2000" spc="-5" dirty="0">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20"/>
              </a:spcBef>
            </a:pPr>
            <a:endParaRPr sz="2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1600200"/>
            <a:ext cx="8052434" cy="4565352"/>
          </a:xfrm>
          <a:prstGeom prst="rect">
            <a:avLst/>
          </a:prstGeom>
        </p:spPr>
        <p:txBody>
          <a:bodyPr vert="horz" wrap="square" lIns="0" tIns="0" rIns="0" bIns="0" rtlCol="0">
            <a:spAutoFit/>
          </a:bodyPr>
          <a:lstStyle/>
          <a:p>
            <a:pPr marL="12700" marR="130175" algn="just">
              <a:lnSpc>
                <a:spcPts val="2380"/>
              </a:lnSpc>
              <a:buClr>
                <a:srgbClr val="94C600"/>
              </a:buClr>
              <a:tabLst>
                <a:tab pos="286385" algn="l"/>
                <a:tab pos="287020" algn="l"/>
              </a:tabLst>
            </a:pPr>
            <a:r>
              <a:rPr sz="2200" b="1" spc="-5" dirty="0">
                <a:latin typeface="Tahoma" panose="020B0604030504040204" pitchFamily="34" charset="0"/>
                <a:ea typeface="Tahoma" panose="020B0604030504040204" pitchFamily="34" charset="0"/>
                <a:cs typeface="Tahoma" panose="020B0604030504040204" pitchFamily="34" charset="0"/>
              </a:rPr>
              <a:t>Regulación servicios habituales</a:t>
            </a:r>
            <a:r>
              <a:rPr sz="2200" spc="-5" dirty="0">
                <a:latin typeface="Tahoma" panose="020B0604030504040204" pitchFamily="34" charset="0"/>
                <a:ea typeface="Tahoma" panose="020B0604030504040204" pitchFamily="34" charset="0"/>
                <a:cs typeface="Tahoma" panose="020B0604030504040204" pitchFamily="34" charset="0"/>
              </a:rPr>
              <a:t>: Evaluación </a:t>
            </a:r>
            <a:r>
              <a:rPr sz="2200" b="1" u="sng" spc="-5" dirty="0">
                <a:latin typeface="Tahoma" panose="020B0604030504040204" pitchFamily="34" charset="0"/>
                <a:ea typeface="Tahoma" panose="020B0604030504040204" pitchFamily="34" charset="0"/>
                <a:cs typeface="Tahoma" panose="020B0604030504040204" pitchFamily="34" charset="0"/>
              </a:rPr>
              <a:t>mejores condiciones  de empleo y</a:t>
            </a:r>
            <a:r>
              <a:rPr sz="2200" b="1" u="sng" spc="-45" dirty="0">
                <a:latin typeface="Tahoma" panose="020B0604030504040204" pitchFamily="34" charset="0"/>
                <a:ea typeface="Tahoma" panose="020B0604030504040204" pitchFamily="34" charset="0"/>
                <a:cs typeface="Tahoma" panose="020B0604030504040204" pitchFamily="34" charset="0"/>
              </a:rPr>
              <a:t> </a:t>
            </a:r>
            <a:r>
              <a:rPr sz="2200" b="1" u="sng" spc="-5" dirty="0">
                <a:latin typeface="Tahoma" panose="020B0604030504040204" pitchFamily="34" charset="0"/>
                <a:ea typeface="Tahoma" panose="020B0604030504040204" pitchFamily="34" charset="0"/>
                <a:cs typeface="Tahoma" panose="020B0604030504040204" pitchFamily="34" charset="0"/>
              </a:rPr>
              <a:t>remuneración</a:t>
            </a:r>
            <a:r>
              <a:rPr sz="2200" spc="-5" dirty="0">
                <a:latin typeface="Tahoma" panose="020B0604030504040204" pitchFamily="34" charset="0"/>
                <a:ea typeface="Tahoma" panose="020B0604030504040204" pitchFamily="34" charset="0"/>
                <a:cs typeface="Tahoma" panose="020B0604030504040204" pitchFamily="34" charset="0"/>
              </a:rPr>
              <a:t>.</a:t>
            </a:r>
            <a:endParaRPr sz="22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2380"/>
              </a:lnSpc>
              <a:spcBef>
                <a:spcPts val="520"/>
              </a:spcBef>
              <a:buClr>
                <a:srgbClr val="94C600"/>
              </a:buClr>
              <a:tabLst>
                <a:tab pos="286385" algn="l"/>
                <a:tab pos="287020" algn="l"/>
              </a:tabLst>
            </a:pPr>
            <a:endParaRPr lang="es-ES" sz="2200" spc="-5"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2380"/>
              </a:lnSpc>
              <a:spcBef>
                <a:spcPts val="520"/>
              </a:spcBef>
              <a:buClr>
                <a:srgbClr val="94C600"/>
              </a:buClr>
              <a:tabLst>
                <a:tab pos="286385" algn="l"/>
                <a:tab pos="287020" algn="l"/>
              </a:tabLst>
            </a:pPr>
            <a:r>
              <a:rPr sz="2200" spc="-5" dirty="0">
                <a:latin typeface="Tahoma" panose="020B0604030504040204" pitchFamily="34" charset="0"/>
                <a:ea typeface="Tahoma" panose="020B0604030504040204" pitchFamily="34" charset="0"/>
                <a:cs typeface="Tahoma" panose="020B0604030504040204" pitchFamily="34" charset="0"/>
              </a:rPr>
              <a:t>se otorgará mayor puntaje o calificación a aquellos postulantes  que exhibieren mejores condiciones de empleo y</a:t>
            </a:r>
            <a:r>
              <a:rPr sz="2200" spc="-60" dirty="0">
                <a:latin typeface="Tahoma" panose="020B0604030504040204" pitchFamily="34" charset="0"/>
                <a:ea typeface="Tahoma" panose="020B0604030504040204" pitchFamily="34" charset="0"/>
                <a:cs typeface="Tahoma" panose="020B0604030504040204" pitchFamily="34" charset="0"/>
              </a:rPr>
              <a:t> </a:t>
            </a:r>
            <a:r>
              <a:rPr sz="2200" spc="-5" dirty="0">
                <a:latin typeface="Tahoma" panose="020B0604030504040204" pitchFamily="34" charset="0"/>
                <a:ea typeface="Tahoma" panose="020B0604030504040204" pitchFamily="34" charset="0"/>
                <a:cs typeface="Tahoma" panose="020B0604030504040204" pitchFamily="34" charset="0"/>
              </a:rPr>
              <a:t>remuneraciones.</a:t>
            </a:r>
            <a:endParaRPr sz="2200" dirty="0">
              <a:latin typeface="Tahoma" panose="020B0604030504040204" pitchFamily="34" charset="0"/>
              <a:ea typeface="Tahoma" panose="020B0604030504040204" pitchFamily="34" charset="0"/>
              <a:cs typeface="Tahoma" panose="020B0604030504040204" pitchFamily="34" charset="0"/>
            </a:endParaRPr>
          </a:p>
          <a:p>
            <a:pPr marL="12700" marR="176530" algn="just">
              <a:lnSpc>
                <a:spcPts val="2380"/>
              </a:lnSpc>
              <a:spcBef>
                <a:spcPts val="520"/>
              </a:spcBef>
              <a:buClr>
                <a:srgbClr val="94C600"/>
              </a:buClr>
              <a:tabLst>
                <a:tab pos="286385" algn="l"/>
                <a:tab pos="287020" algn="l"/>
              </a:tabLst>
            </a:pPr>
            <a:endParaRPr lang="es-ES" sz="2200" spc="-5" dirty="0">
              <a:latin typeface="Tahoma" panose="020B0604030504040204" pitchFamily="34" charset="0"/>
              <a:ea typeface="Tahoma" panose="020B0604030504040204" pitchFamily="34" charset="0"/>
              <a:cs typeface="Tahoma" panose="020B0604030504040204" pitchFamily="34" charset="0"/>
            </a:endParaRPr>
          </a:p>
          <a:p>
            <a:pPr marL="12700" marR="176530" algn="just">
              <a:lnSpc>
                <a:spcPts val="2380"/>
              </a:lnSpc>
              <a:spcBef>
                <a:spcPts val="520"/>
              </a:spcBef>
              <a:buClr>
                <a:srgbClr val="94C600"/>
              </a:buClr>
              <a:tabLst>
                <a:tab pos="286385" algn="l"/>
                <a:tab pos="287020" algn="l"/>
              </a:tabLst>
            </a:pPr>
            <a:r>
              <a:rPr sz="2200" spc="-5" dirty="0">
                <a:latin typeface="Tahoma" panose="020B0604030504040204" pitchFamily="34" charset="0"/>
                <a:ea typeface="Tahoma" panose="020B0604030504040204" pitchFamily="34" charset="0"/>
                <a:cs typeface="Tahoma" panose="020B0604030504040204" pitchFamily="34" charset="0"/>
              </a:rPr>
              <a:t>En las bases de licitación y en la evaluación de las respectivas  propuestas se dará prioridad a quien oferte mayores sueldos por  sobre el ingreso mínimo mensual y otras remuneraciones de  mayor valor, tales como las gratificaciones legales, la duración  indefinida de los contratos y condiciones laborales que resulten  más ventajosas en atención a la naturaleza de los servicios  contratados.</a:t>
            </a:r>
            <a:endParaRPr sz="22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3773671" y="381000"/>
            <a:ext cx="1597660" cy="830997"/>
          </a:xfrm>
          <a:prstGeom prst="rect">
            <a:avLst/>
          </a:prstGeom>
        </p:spPr>
        <p:txBody>
          <a:bodyPr vert="horz" wrap="square" lIns="0" tIns="0" rIns="0" bIns="0" rtlCol="0">
            <a:spAutoFit/>
          </a:bodyPr>
          <a:lstStyle/>
          <a:p>
            <a:pPr marL="12700" algn="ctr">
              <a:lnSpc>
                <a:spcPct val="100000"/>
              </a:lnSpc>
            </a:pPr>
            <a:r>
              <a:rPr sz="2700" b="1" spc="-5" dirty="0">
                <a:latin typeface="Tahoma" panose="020B0604030504040204" pitchFamily="34" charset="0"/>
                <a:ea typeface="Tahoma" panose="020B0604030504040204" pitchFamily="34" charset="0"/>
                <a:cs typeface="Tahoma" panose="020B0604030504040204" pitchFamily="34" charset="0"/>
              </a:rPr>
              <a:t>LEY</a:t>
            </a:r>
            <a:r>
              <a:rPr sz="2700" b="1" spc="-65" dirty="0">
                <a:latin typeface="Tahoma" panose="020B0604030504040204" pitchFamily="34" charset="0"/>
                <a:ea typeface="Tahoma" panose="020B0604030504040204" pitchFamily="34" charset="0"/>
                <a:cs typeface="Tahoma" panose="020B0604030504040204" pitchFamily="34" charset="0"/>
              </a:rPr>
              <a:t> </a:t>
            </a:r>
            <a:r>
              <a:rPr sz="2700" b="1" spc="-5" dirty="0">
                <a:latin typeface="Tahoma" panose="020B0604030504040204" pitchFamily="34" charset="0"/>
                <a:ea typeface="Tahoma" panose="020B0604030504040204" pitchFamily="34" charset="0"/>
                <a:cs typeface="Tahoma" panose="020B0604030504040204" pitchFamily="34" charset="0"/>
              </a:rPr>
              <a:t>19.886</a:t>
            </a:r>
            <a:endParaRPr sz="27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0687" y="571609"/>
            <a:ext cx="1597660" cy="830997"/>
          </a:xfrm>
          <a:prstGeom prst="rect">
            <a:avLst/>
          </a:prstGeom>
        </p:spPr>
        <p:txBody>
          <a:bodyPr vert="horz" wrap="square" lIns="0" tIns="0" rIns="0" bIns="0" rtlCol="0">
            <a:spAutoFit/>
          </a:bodyPr>
          <a:lstStyle/>
          <a:p>
            <a:pPr marL="12700" algn="ctr">
              <a:lnSpc>
                <a:spcPct val="100000"/>
              </a:lnSpc>
            </a:pPr>
            <a:r>
              <a:rPr sz="2700" b="1" spc="-5" dirty="0">
                <a:latin typeface="Tahoma" panose="020B0604030504040204" pitchFamily="34" charset="0"/>
                <a:ea typeface="Tahoma" panose="020B0604030504040204" pitchFamily="34" charset="0"/>
                <a:cs typeface="Tahoma" panose="020B0604030504040204" pitchFamily="34" charset="0"/>
              </a:rPr>
              <a:t>LEY</a:t>
            </a:r>
            <a:r>
              <a:rPr sz="2700" b="1" spc="-65" dirty="0">
                <a:latin typeface="Tahoma" panose="020B0604030504040204" pitchFamily="34" charset="0"/>
                <a:ea typeface="Tahoma" panose="020B0604030504040204" pitchFamily="34" charset="0"/>
                <a:cs typeface="Tahoma" panose="020B0604030504040204" pitchFamily="34" charset="0"/>
              </a:rPr>
              <a:t> </a:t>
            </a:r>
            <a:r>
              <a:rPr sz="2700" b="1" spc="-5" dirty="0">
                <a:latin typeface="Tahoma" panose="020B0604030504040204" pitchFamily="34" charset="0"/>
                <a:ea typeface="Tahoma" panose="020B0604030504040204" pitchFamily="34" charset="0"/>
                <a:cs typeface="Tahoma" panose="020B0604030504040204" pitchFamily="34" charset="0"/>
              </a:rPr>
              <a:t>19.886</a:t>
            </a:r>
            <a:endParaRPr sz="2700" b="1"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1062417" y="2514600"/>
            <a:ext cx="6934200" cy="1678305"/>
          </a:xfrm>
          <a:prstGeom prst="rect">
            <a:avLst/>
          </a:prstGeom>
        </p:spPr>
        <p:txBody>
          <a:bodyPr vert="horz" wrap="square" lIns="0" tIns="0" rIns="0" bIns="0" rtlCol="0">
            <a:spAutoFit/>
          </a:bodyPr>
          <a:lstStyle/>
          <a:p>
            <a:pPr marL="12700" algn="just">
              <a:lnSpc>
                <a:spcPct val="100000"/>
              </a:lnSpc>
              <a:buClr>
                <a:srgbClr val="94C600"/>
              </a:buClr>
              <a:tabLst>
                <a:tab pos="286385" algn="l"/>
                <a:tab pos="287655" algn="l"/>
              </a:tabLst>
            </a:pPr>
            <a:r>
              <a:rPr sz="2000" b="1" spc="-5" dirty="0">
                <a:latin typeface="Tahoma" panose="020B0604030504040204" pitchFamily="34" charset="0"/>
                <a:ea typeface="Tahoma" panose="020B0604030504040204" pitchFamily="34" charset="0"/>
                <a:cs typeface="Tahoma" panose="020B0604030504040204" pitchFamily="34" charset="0"/>
              </a:rPr>
              <a:t>Artículo</a:t>
            </a:r>
            <a:r>
              <a:rPr sz="2000" b="1" spc="-80" dirty="0">
                <a:latin typeface="Tahoma" panose="020B0604030504040204" pitchFamily="34" charset="0"/>
                <a:ea typeface="Tahoma" panose="020B0604030504040204" pitchFamily="34" charset="0"/>
                <a:cs typeface="Tahoma" panose="020B0604030504040204" pitchFamily="34" charset="0"/>
              </a:rPr>
              <a:t> </a:t>
            </a:r>
            <a:r>
              <a:rPr sz="2000" b="1" dirty="0">
                <a:latin typeface="Tahoma" panose="020B0604030504040204" pitchFamily="34" charset="0"/>
                <a:ea typeface="Tahoma" panose="020B0604030504040204" pitchFamily="34" charset="0"/>
                <a:cs typeface="Tahoma" panose="020B0604030504040204" pitchFamily="34" charset="0"/>
              </a:rPr>
              <a:t>11º</a:t>
            </a:r>
            <a:r>
              <a:rPr sz="2000" dirty="0">
                <a:latin typeface="Tahoma" panose="020B0604030504040204" pitchFamily="34" charset="0"/>
                <a:ea typeface="Tahoma" panose="020B0604030504040204" pitchFamily="34" charset="0"/>
                <a:cs typeface="Tahoma" panose="020B0604030504040204" pitchFamily="34" charset="0"/>
              </a:rPr>
              <a:t>:</a:t>
            </a:r>
          </a:p>
          <a:p>
            <a:pPr algn="just">
              <a:lnSpc>
                <a:spcPct val="100000"/>
              </a:lnSpc>
              <a:spcBef>
                <a:spcPts val="20"/>
              </a:spcBef>
            </a:pPr>
            <a:endParaRPr sz="2900" dirty="0">
              <a:latin typeface="Tahoma" panose="020B0604030504040204" pitchFamily="34" charset="0"/>
              <a:ea typeface="Tahoma" panose="020B0604030504040204" pitchFamily="34" charset="0"/>
              <a:cs typeface="Tahoma" panose="020B0604030504040204" pitchFamily="34" charset="0"/>
            </a:endParaRPr>
          </a:p>
          <a:p>
            <a:pPr marL="287020" marR="5080" indent="-274955" algn="just">
              <a:lnSpc>
                <a:spcPct val="100000"/>
              </a:lnSpc>
              <a:spcBef>
                <a:spcPts val="5"/>
              </a:spcBef>
              <a:tabLst>
                <a:tab pos="286385" algn="l"/>
              </a:tabLst>
            </a:pPr>
            <a:r>
              <a:rPr lang="es-ES" sz="2000"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Caso </a:t>
            </a:r>
            <a:r>
              <a:rPr sz="2000" spc="-5" dirty="0">
                <a:latin typeface="Tahoma" panose="020B0604030504040204" pitchFamily="34" charset="0"/>
                <a:ea typeface="Tahoma" panose="020B0604030504040204" pitchFamily="34" charset="0"/>
                <a:cs typeface="Tahoma" panose="020B0604030504040204" pitchFamily="34" charset="0"/>
              </a:rPr>
              <a:t>prestación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servicios, regulación especial garantía</a:t>
            </a:r>
            <a:r>
              <a:rPr lang="es-ES" sz="2000" spc="10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de</a:t>
            </a:r>
            <a:r>
              <a:rPr sz="2000" spc="-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fiel  </a:t>
            </a:r>
            <a:r>
              <a:rPr sz="2000" spc="-5" dirty="0">
                <a:latin typeface="Tahoma" panose="020B0604030504040204" pitchFamily="34" charset="0"/>
                <a:ea typeface="Tahoma" panose="020B0604030504040204" pitchFamily="34" charset="0"/>
                <a:cs typeface="Tahoma" panose="020B0604030504040204" pitchFamily="34" charset="0"/>
              </a:rPr>
              <a:t>cumplimiento: asegurar </a:t>
            </a:r>
            <a:r>
              <a:rPr sz="2000" dirty="0">
                <a:latin typeface="Tahoma" panose="020B0604030504040204" pitchFamily="34" charset="0"/>
                <a:ea typeface="Tahoma" panose="020B0604030504040204" pitchFamily="34" charset="0"/>
                <a:cs typeface="Tahoma" panose="020B0604030504040204" pitchFamily="34" charset="0"/>
              </a:rPr>
              <a:t>pago de </a:t>
            </a:r>
            <a:r>
              <a:rPr sz="2000" spc="-5" dirty="0">
                <a:latin typeface="Tahoma" panose="020B0604030504040204" pitchFamily="34" charset="0"/>
                <a:ea typeface="Tahoma" panose="020B0604030504040204" pitchFamily="34" charset="0"/>
                <a:cs typeface="Tahoma" panose="020B0604030504040204" pitchFamily="34" charset="0"/>
              </a:rPr>
              <a:t>obligaciones laborales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sociales  con los</a:t>
            </a:r>
            <a:r>
              <a:rPr sz="2000" spc="-80"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trabajadores</a:t>
            </a:r>
            <a:r>
              <a:rPr sz="1600"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1905000"/>
            <a:ext cx="7696200" cy="3175228"/>
          </a:xfrm>
          <a:prstGeom prst="rect">
            <a:avLst/>
          </a:prstGeom>
        </p:spPr>
        <p:txBody>
          <a:bodyPr vert="horz" wrap="square" lIns="0" tIns="0" rIns="0" bIns="0" rtlCol="0">
            <a:spAutoFit/>
          </a:bodyPr>
          <a:lstStyle/>
          <a:p>
            <a:pPr marL="12700" marR="5080" algn="just">
              <a:spcBef>
                <a:spcPts val="525"/>
              </a:spcBef>
            </a:pPr>
            <a:r>
              <a:rPr lang="pt-BR" sz="2200" b="1" spc="-15" dirty="0">
                <a:latin typeface="Tahoma" panose="020B0604030504040204" pitchFamily="34" charset="0"/>
                <a:ea typeface="Tahoma" panose="020B0604030504040204" pitchFamily="34" charset="0"/>
                <a:cs typeface="Tahoma" panose="020B0604030504040204" pitchFamily="34" charset="0"/>
              </a:rPr>
              <a:t>TRATO</a:t>
            </a:r>
            <a:r>
              <a:rPr lang="pt-BR" sz="2200" b="1" spc="-65" dirty="0">
                <a:latin typeface="Tahoma" panose="020B0604030504040204" pitchFamily="34" charset="0"/>
                <a:ea typeface="Tahoma" panose="020B0604030504040204" pitchFamily="34" charset="0"/>
                <a:cs typeface="Tahoma" panose="020B0604030504040204" pitchFamily="34" charset="0"/>
              </a:rPr>
              <a:t> D</a:t>
            </a:r>
            <a:r>
              <a:rPr lang="pt-BR" sz="2200" b="1" spc="-5" dirty="0">
                <a:latin typeface="Tahoma" panose="020B0604030504040204" pitchFamily="34" charset="0"/>
                <a:ea typeface="Tahoma" panose="020B0604030504040204" pitchFamily="34" charset="0"/>
                <a:cs typeface="Tahoma" panose="020B0604030504040204" pitchFamily="34" charset="0"/>
              </a:rPr>
              <a:t>IRECTO  10 n° 7 LETRA</a:t>
            </a:r>
            <a:r>
              <a:rPr lang="pt-BR" sz="2200" b="1" spc="-60" dirty="0">
                <a:latin typeface="Tahoma" panose="020B0604030504040204" pitchFamily="34" charset="0"/>
                <a:ea typeface="Tahoma" panose="020B0604030504040204" pitchFamily="34" charset="0"/>
                <a:cs typeface="Tahoma" panose="020B0604030504040204" pitchFamily="34" charset="0"/>
              </a:rPr>
              <a:t> </a:t>
            </a:r>
            <a:r>
              <a:rPr lang="pt-BR" sz="2200" b="1" spc="-10" dirty="0">
                <a:latin typeface="Tahoma" panose="020B0604030504040204" pitchFamily="34" charset="0"/>
                <a:ea typeface="Tahoma" panose="020B0604030504040204" pitchFamily="34" charset="0"/>
                <a:cs typeface="Tahoma" panose="020B0604030504040204" pitchFamily="34" charset="0"/>
              </a:rPr>
              <a:t>n)</a:t>
            </a:r>
            <a:endParaRPr lang="pt-BR" sz="2200" b="1"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25"/>
              </a:spcBef>
            </a:pPr>
            <a:endParaRPr lang="es-ES" sz="2200" spc="-5"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25"/>
              </a:spcBef>
            </a:pPr>
            <a:r>
              <a:rPr sz="2200" spc="-5" dirty="0">
                <a:latin typeface="Tahoma" panose="020B0604030504040204" pitchFamily="34" charset="0"/>
                <a:ea typeface="Tahoma" panose="020B0604030504040204" pitchFamily="34" charset="0"/>
                <a:cs typeface="Tahoma" panose="020B0604030504040204" pitchFamily="34" charset="0"/>
              </a:rPr>
              <a:t>Cuando se trate de adquisiciones inferiores a 10 UTM, y que  privilegien materias de alto impacto social, tales como aquellas  relacionadas con el desarrollo inclusivo, el impulso a las empresas  de menor tamaño, la descentralización y el desarrollo local, así  como aquellas que privilegien la protección del medio ambiente,  la contratación de personas en situación de discapacidad o de  vulnerabilidad</a:t>
            </a:r>
            <a:r>
              <a:rPr sz="2200" spc="-80" dirty="0">
                <a:latin typeface="Tahoma" panose="020B0604030504040204" pitchFamily="34" charset="0"/>
                <a:ea typeface="Tahoma" panose="020B0604030504040204" pitchFamily="34" charset="0"/>
                <a:cs typeface="Tahoma" panose="020B0604030504040204" pitchFamily="34" charset="0"/>
              </a:rPr>
              <a:t> </a:t>
            </a:r>
            <a:r>
              <a:rPr sz="2200" spc="-5" dirty="0">
                <a:latin typeface="Tahoma" panose="020B0604030504040204" pitchFamily="34" charset="0"/>
                <a:ea typeface="Tahoma" panose="020B0604030504040204" pitchFamily="34" charset="0"/>
                <a:cs typeface="Tahoma" panose="020B0604030504040204" pitchFamily="34" charset="0"/>
              </a:rPr>
              <a:t>social</a:t>
            </a:r>
            <a:endParaRPr sz="22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3333153" y="838200"/>
            <a:ext cx="2438400" cy="415498"/>
          </a:xfrm>
          <a:prstGeom prst="rect">
            <a:avLst/>
          </a:prstGeom>
        </p:spPr>
        <p:txBody>
          <a:bodyPr vert="horz" wrap="square" lIns="0" tIns="0" rIns="0" bIns="0" rtlCol="0">
            <a:spAutoFit/>
          </a:bodyPr>
          <a:lstStyle/>
          <a:p>
            <a:pPr marL="12700" algn="just">
              <a:lnSpc>
                <a:spcPct val="100000"/>
              </a:lnSpc>
            </a:pPr>
            <a:r>
              <a:rPr sz="2700" spc="-5" dirty="0">
                <a:latin typeface="Tahoma" panose="020B0604030504040204" pitchFamily="34" charset="0"/>
                <a:ea typeface="Tahoma" panose="020B0604030504040204" pitchFamily="34" charset="0"/>
                <a:cs typeface="Tahoma" panose="020B0604030504040204" pitchFamily="34" charset="0"/>
              </a:rPr>
              <a:t>REGLAMENTO</a:t>
            </a:r>
            <a:endParaRPr sz="27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8083" y="707656"/>
            <a:ext cx="7978140" cy="492443"/>
          </a:xfrm>
          <a:prstGeom prst="rect">
            <a:avLst/>
          </a:prstGeom>
        </p:spPr>
        <p:txBody>
          <a:bodyPr vert="horz" wrap="square" lIns="0" tIns="0" rIns="0" bIns="0" rtlCol="0">
            <a:spAutoFit/>
          </a:bodyPr>
          <a:lstStyle/>
          <a:p>
            <a:pPr marL="12700">
              <a:lnSpc>
                <a:spcPct val="100000"/>
              </a:lnSpc>
            </a:pPr>
            <a:r>
              <a:rPr sz="3200" dirty="0">
                <a:latin typeface="Tahoma" panose="020B0604030504040204" pitchFamily="34" charset="0"/>
                <a:ea typeface="Tahoma" panose="020B0604030504040204" pitchFamily="34" charset="0"/>
                <a:cs typeface="Tahoma" panose="020B0604030504040204" pitchFamily="34" charset="0"/>
              </a:rPr>
              <a:t>Ley </a:t>
            </a:r>
            <a:r>
              <a:rPr sz="3200" spc="-5" dirty="0">
                <a:latin typeface="Tahoma" panose="020B0604030504040204" pitchFamily="34" charset="0"/>
                <a:ea typeface="Tahoma" panose="020B0604030504040204" pitchFamily="34" charset="0"/>
                <a:cs typeface="Tahoma" panose="020B0604030504040204" pitchFamily="34" charset="0"/>
              </a:rPr>
              <a:t>sobre acceso </a:t>
            </a:r>
            <a:r>
              <a:rPr sz="3200" dirty="0">
                <a:latin typeface="Tahoma" panose="020B0604030504040204" pitchFamily="34" charset="0"/>
                <a:ea typeface="Tahoma" panose="020B0604030504040204" pitchFamily="34" charset="0"/>
                <a:cs typeface="Tahoma" panose="020B0604030504040204" pitchFamily="34" charset="0"/>
              </a:rPr>
              <a:t>a la </a:t>
            </a:r>
            <a:r>
              <a:rPr sz="3200" spc="-5" dirty="0">
                <a:latin typeface="Tahoma" panose="020B0604030504040204" pitchFamily="34" charset="0"/>
                <a:ea typeface="Tahoma" panose="020B0604030504040204" pitchFamily="34" charset="0"/>
                <a:cs typeface="Tahoma" panose="020B0604030504040204" pitchFamily="34" charset="0"/>
              </a:rPr>
              <a:t>información</a:t>
            </a:r>
            <a:r>
              <a:rPr sz="3200" spc="-40" dirty="0">
                <a:latin typeface="Tahoma" panose="020B0604030504040204" pitchFamily="34" charset="0"/>
                <a:ea typeface="Tahoma" panose="020B0604030504040204" pitchFamily="34" charset="0"/>
                <a:cs typeface="Tahoma" panose="020B0604030504040204" pitchFamily="34" charset="0"/>
              </a:rPr>
              <a:t> </a:t>
            </a:r>
            <a:r>
              <a:rPr sz="3200" spc="-5" dirty="0">
                <a:latin typeface="Tahoma" panose="020B0604030504040204" pitchFamily="34" charset="0"/>
                <a:ea typeface="Tahoma" panose="020B0604030504040204" pitchFamily="34" charset="0"/>
                <a:cs typeface="Tahoma" panose="020B0604030504040204" pitchFamily="34" charset="0"/>
              </a:rPr>
              <a:t>publica</a:t>
            </a:r>
            <a:endParaRPr sz="32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540174" y="1839743"/>
            <a:ext cx="8680026" cy="3588162"/>
          </a:xfrm>
          <a:prstGeom prst="rect">
            <a:avLst/>
          </a:prstGeom>
        </p:spPr>
        <p:txBody>
          <a:bodyPr vert="horz" wrap="square" lIns="0" tIns="0" rIns="0" bIns="0" rtlCol="0" anchor="t">
            <a:spAutoFit/>
          </a:bodyPr>
          <a:lstStyle/>
          <a:p>
            <a:pPr marL="12700">
              <a:lnSpc>
                <a:spcPct val="100000"/>
              </a:lnSpc>
            </a:pPr>
            <a:r>
              <a:rPr sz="2200" b="1" spc="-5" dirty="0">
                <a:solidFill>
                  <a:srgbClr val="3E3D2D"/>
                </a:solidFill>
                <a:latin typeface="Tahoma" panose="020B0604030504040204" pitchFamily="34" charset="0"/>
                <a:ea typeface="Tahoma" panose="020B0604030504040204" pitchFamily="34" charset="0"/>
                <a:cs typeface="Tahoma" panose="020B0604030504040204" pitchFamily="34" charset="0"/>
              </a:rPr>
              <a:t>Principio transparencia de función pública.</a:t>
            </a:r>
            <a:endParaRPr sz="22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10"/>
              </a:spcBef>
            </a:pPr>
            <a:endParaRPr sz="3000" dirty="0">
              <a:latin typeface="Tahoma" panose="020B0604030504040204" pitchFamily="34" charset="0"/>
              <a:ea typeface="Tahoma" panose="020B0604030504040204" pitchFamily="34" charset="0"/>
              <a:cs typeface="Tahoma" panose="020B0604030504040204" pitchFamily="34" charset="0"/>
            </a:endParaRPr>
          </a:p>
          <a:p>
            <a:pPr marL="12700" marR="5080">
              <a:lnSpc>
                <a:spcPts val="2380"/>
              </a:lnSpc>
              <a:spcBef>
                <a:spcPts val="5"/>
              </a:spcBef>
              <a:buClr>
                <a:srgbClr val="94C600"/>
              </a:buClr>
              <a:tabLst>
                <a:tab pos="286385" algn="l"/>
                <a:tab pos="287020" algn="l"/>
              </a:tabLst>
            </a:pP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Las autoridades y funcionarios deben respetar y cautelar</a:t>
            </a:r>
            <a:r>
              <a:rPr lang="es-MX" sz="22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la</a:t>
            </a:r>
            <a:r>
              <a:rPr lang="es-ES" sz="22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endParaRPr lang="es-MX" sz="2200"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5080">
              <a:lnSpc>
                <a:spcPts val="2380"/>
              </a:lnSpc>
              <a:spcBef>
                <a:spcPts val="5"/>
              </a:spcBef>
              <a:buClr>
                <a:srgbClr val="94C600"/>
              </a:buClr>
              <a:tabLst>
                <a:tab pos="286385" algn="l"/>
                <a:tab pos="287020" algn="l"/>
              </a:tabLst>
            </a:pP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publicidad</a:t>
            </a:r>
            <a:r>
              <a:rPr sz="2200" spc="-9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de:</a:t>
            </a:r>
            <a:endParaRPr sz="2200" dirty="0">
              <a:latin typeface="Tahoma" panose="020B0604030504040204" pitchFamily="34" charset="0"/>
              <a:ea typeface="Tahoma" panose="020B0604030504040204" pitchFamily="34" charset="0"/>
              <a:cs typeface="Tahoma" panose="020B0604030504040204" pitchFamily="34" charset="0"/>
            </a:endParaRPr>
          </a:p>
          <a:p>
            <a:pPr marL="314325">
              <a:lnSpc>
                <a:spcPct val="100000"/>
              </a:lnSpc>
              <a:spcBef>
                <a:spcPts val="225"/>
              </a:spcBef>
            </a:pP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•Actos</a:t>
            </a:r>
            <a:endParaRPr sz="2200" dirty="0">
              <a:latin typeface="Tahoma" panose="020B0604030504040204" pitchFamily="34" charset="0"/>
              <a:ea typeface="Tahoma" panose="020B0604030504040204" pitchFamily="34" charset="0"/>
              <a:cs typeface="Tahoma" panose="020B0604030504040204" pitchFamily="34" charset="0"/>
            </a:endParaRPr>
          </a:p>
          <a:p>
            <a:pPr marL="314325">
              <a:lnSpc>
                <a:spcPct val="100000"/>
              </a:lnSpc>
              <a:spcBef>
                <a:spcPts val="260"/>
              </a:spcBef>
            </a:pP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•Resoluciones</a:t>
            </a:r>
            <a:endParaRPr sz="2200" dirty="0">
              <a:latin typeface="Tahoma" panose="020B0604030504040204" pitchFamily="34" charset="0"/>
              <a:ea typeface="Tahoma" panose="020B0604030504040204" pitchFamily="34" charset="0"/>
              <a:cs typeface="Tahoma" panose="020B0604030504040204" pitchFamily="34" charset="0"/>
            </a:endParaRPr>
          </a:p>
          <a:p>
            <a:pPr marL="314325">
              <a:lnSpc>
                <a:spcPct val="100000"/>
              </a:lnSpc>
              <a:spcBef>
                <a:spcPts val="260"/>
              </a:spcBef>
            </a:pP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•Procedimientos</a:t>
            </a:r>
            <a:endParaRPr sz="2200" dirty="0">
              <a:latin typeface="Tahoma" panose="020B0604030504040204" pitchFamily="34" charset="0"/>
              <a:ea typeface="Tahoma" panose="020B0604030504040204" pitchFamily="34" charset="0"/>
              <a:cs typeface="Tahoma" panose="020B0604030504040204" pitchFamily="34" charset="0"/>
            </a:endParaRPr>
          </a:p>
          <a:p>
            <a:pPr marL="314325">
              <a:lnSpc>
                <a:spcPct val="100000"/>
              </a:lnSpc>
              <a:spcBef>
                <a:spcPts val="260"/>
              </a:spcBef>
            </a:pP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•Documentos de la</a:t>
            </a:r>
            <a:r>
              <a:rPr sz="2200" spc="-7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administración</a:t>
            </a:r>
            <a:endParaRPr sz="2200" dirty="0">
              <a:latin typeface="Tahoma" panose="020B0604030504040204" pitchFamily="34" charset="0"/>
              <a:ea typeface="Tahoma" panose="020B0604030504040204" pitchFamily="34" charset="0"/>
              <a:cs typeface="Tahoma" panose="020B0604030504040204" pitchFamily="34" charset="0"/>
            </a:endParaRPr>
          </a:p>
          <a:p>
            <a:pPr>
              <a:spcBef>
                <a:spcPts val="5"/>
              </a:spcBef>
              <a:tabLst>
                <a:tab pos="286385" algn="l"/>
                <a:tab pos="287020" algn="l"/>
              </a:tabLst>
            </a:pPr>
            <a:endParaRPr lang="es-ES" sz="2200"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5"/>
              </a:spcBef>
              <a:tabLst>
                <a:tab pos="286385" algn="l"/>
                <a:tab pos="287020" algn="l"/>
              </a:tabLst>
            </a:pPr>
            <a:r>
              <a:rPr sz="2200" b="1" spc="-5" dirty="0">
                <a:solidFill>
                  <a:srgbClr val="3E3D2D"/>
                </a:solidFill>
                <a:latin typeface="Tahoma" panose="020B0604030504040204" pitchFamily="34" charset="0"/>
                <a:ea typeface="Tahoma" panose="020B0604030504040204" pitchFamily="34" charset="0"/>
                <a:cs typeface="Tahoma" panose="020B0604030504040204" pitchFamily="34" charset="0"/>
              </a:rPr>
              <a:t>Facilitar el acceso a esta información a cualquier</a:t>
            </a:r>
            <a:r>
              <a:rPr lang="es-MX" sz="2200" b="1"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200" b="1" spc="-5" dirty="0">
                <a:solidFill>
                  <a:srgbClr val="3E3D2D"/>
                </a:solidFill>
                <a:latin typeface="Tahoma" panose="020B0604030504040204" pitchFamily="34" charset="0"/>
                <a:ea typeface="Tahoma" panose="020B0604030504040204" pitchFamily="34" charset="0"/>
                <a:cs typeface="Tahoma" panose="020B0604030504040204" pitchFamily="34" charset="0"/>
              </a:rPr>
              <a:t>persona</a:t>
            </a: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a:t>
            </a:r>
            <a:endParaRPr sz="2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6600" y="744628"/>
            <a:ext cx="2584576" cy="415498"/>
          </a:xfrm>
          <a:prstGeom prst="rect">
            <a:avLst/>
          </a:prstGeom>
        </p:spPr>
        <p:txBody>
          <a:bodyPr vert="horz" wrap="square" lIns="0" tIns="0" rIns="0" bIns="0" rtlCol="0">
            <a:spAutoFit/>
          </a:bodyPr>
          <a:lstStyle/>
          <a:p>
            <a:pPr marL="12700" algn="ctr">
              <a:lnSpc>
                <a:spcPct val="100000"/>
              </a:lnSpc>
            </a:pPr>
            <a:r>
              <a:rPr sz="2700" spc="-5" dirty="0">
                <a:latin typeface="Tahoma" panose="020B0604030504040204" pitchFamily="34" charset="0"/>
                <a:ea typeface="Tahoma" panose="020B0604030504040204" pitchFamily="34" charset="0"/>
                <a:cs typeface="Tahoma" panose="020B0604030504040204" pitchFamily="34" charset="0"/>
              </a:rPr>
              <a:t>REGLAMENTO</a:t>
            </a:r>
            <a:endParaRPr sz="2700" dirty="0">
              <a:latin typeface="Tahoma" panose="020B0604030504040204" pitchFamily="34" charset="0"/>
              <a:ea typeface="Tahoma" panose="020B0604030504040204" pitchFamily="34" charset="0"/>
              <a:cs typeface="Tahoma" panose="020B0604030504040204" pitchFamily="34" charset="0"/>
            </a:endParaRPr>
          </a:p>
        </p:txBody>
      </p:sp>
      <p:sp>
        <p:nvSpPr>
          <p:cNvPr id="8" name="object 8"/>
          <p:cNvSpPr txBox="1"/>
          <p:nvPr/>
        </p:nvSpPr>
        <p:spPr>
          <a:xfrm>
            <a:off x="1026223" y="1828800"/>
            <a:ext cx="7085330" cy="3385542"/>
          </a:xfrm>
          <a:prstGeom prst="rect">
            <a:avLst/>
          </a:prstGeom>
        </p:spPr>
        <p:txBody>
          <a:bodyPr vert="horz" wrap="square" lIns="0" tIns="0" rIns="0" bIns="0" rtlCol="0">
            <a:spAutoFit/>
          </a:bodyPr>
          <a:lstStyle/>
          <a:p>
            <a:pPr marL="12700" marR="5080" algn="just"/>
            <a:r>
              <a:rPr lang="es-ES" sz="2200" b="1" spc="-5" dirty="0">
                <a:latin typeface="Tahoma" panose="020B0604030504040204" pitchFamily="34" charset="0"/>
                <a:ea typeface="Tahoma" panose="020B0604030504040204" pitchFamily="34" charset="0"/>
                <a:cs typeface="Tahoma" panose="020B0604030504040204" pitchFamily="34" charset="0"/>
              </a:rPr>
              <a:t>Artículo 16: Suscripción </a:t>
            </a:r>
            <a:r>
              <a:rPr lang="es-ES" sz="2200" b="1" dirty="0">
                <a:latin typeface="Tahoma" panose="020B0604030504040204" pitchFamily="34" charset="0"/>
                <a:ea typeface="Tahoma" panose="020B0604030504040204" pitchFamily="34" charset="0"/>
                <a:cs typeface="Tahoma" panose="020B0604030504040204" pitchFamily="34" charset="0"/>
              </a:rPr>
              <a:t>de </a:t>
            </a:r>
            <a:r>
              <a:rPr lang="es-ES" sz="2200" b="1" spc="-5" dirty="0">
                <a:latin typeface="Tahoma" panose="020B0604030504040204" pitchFamily="34" charset="0"/>
                <a:ea typeface="Tahoma" panose="020B0604030504040204" pitchFamily="34" charset="0"/>
                <a:cs typeface="Tahoma" panose="020B0604030504040204" pitchFamily="34" charset="0"/>
              </a:rPr>
              <a:t>los Convenios</a:t>
            </a:r>
            <a:r>
              <a:rPr lang="es-ES" sz="2200" b="1" spc="35" dirty="0">
                <a:latin typeface="Tahoma" panose="020B0604030504040204" pitchFamily="34" charset="0"/>
                <a:ea typeface="Tahoma" panose="020B0604030504040204" pitchFamily="34" charset="0"/>
                <a:cs typeface="Tahoma" panose="020B0604030504040204" pitchFamily="34" charset="0"/>
              </a:rPr>
              <a:t> </a:t>
            </a:r>
            <a:r>
              <a:rPr lang="es-ES" sz="2200" b="1" spc="-5" dirty="0">
                <a:latin typeface="Tahoma" panose="020B0604030504040204" pitchFamily="34" charset="0"/>
                <a:ea typeface="Tahoma" panose="020B0604030504040204" pitchFamily="34" charset="0"/>
                <a:cs typeface="Tahoma" panose="020B0604030504040204" pitchFamily="34" charset="0"/>
              </a:rPr>
              <a:t>Marco:</a:t>
            </a:r>
            <a:endParaRPr lang="es-ES" sz="2200" dirty="0">
              <a:latin typeface="Tahoma" panose="020B0604030504040204" pitchFamily="34" charset="0"/>
              <a:ea typeface="Tahoma" panose="020B0604030504040204" pitchFamily="34" charset="0"/>
              <a:cs typeface="Tahoma" panose="020B0604030504040204" pitchFamily="34" charset="0"/>
            </a:endParaRPr>
          </a:p>
          <a:p>
            <a:pPr marL="12700" marR="5080" algn="just"/>
            <a:endParaRPr lang="es-ES" sz="2200" spc="-5" dirty="0">
              <a:latin typeface="Tahoma" panose="020B0604030504040204" pitchFamily="34" charset="0"/>
              <a:ea typeface="Tahoma" panose="020B0604030504040204" pitchFamily="34" charset="0"/>
              <a:cs typeface="Tahoma" panose="020B0604030504040204" pitchFamily="34" charset="0"/>
            </a:endParaRPr>
          </a:p>
          <a:p>
            <a:pPr marL="12700" marR="5080" algn="just"/>
            <a:r>
              <a:rPr lang="es-ES" sz="2200" spc="-5" dirty="0">
                <a:latin typeface="Tahoma" panose="020B0604030504040204" pitchFamily="34" charset="0"/>
                <a:ea typeface="Tahoma" panose="020B0604030504040204" pitchFamily="34" charset="0"/>
                <a:cs typeface="Tahoma" panose="020B0604030504040204" pitchFamily="34" charset="0"/>
              </a:rPr>
              <a:t>Las Bases de los </a:t>
            </a:r>
            <a:r>
              <a:rPr lang="es-CL" sz="2200" spc="-10" dirty="0">
                <a:latin typeface="Tahoma" panose="020B0604030504040204" pitchFamily="34" charset="0"/>
                <a:ea typeface="Tahoma" panose="020B0604030504040204" pitchFamily="34" charset="0"/>
                <a:cs typeface="Tahoma" panose="020B0604030504040204" pitchFamily="34" charset="0"/>
              </a:rPr>
              <a:t>c</a:t>
            </a:r>
            <a:r>
              <a:rPr lang="es-CL" sz="2200" spc="-5" dirty="0">
                <a:latin typeface="Tahoma" panose="020B0604030504040204" pitchFamily="34" charset="0"/>
                <a:ea typeface="Tahoma" panose="020B0604030504040204" pitchFamily="34" charset="0"/>
                <a:cs typeface="Tahoma" panose="020B0604030504040204" pitchFamily="34" charset="0"/>
              </a:rPr>
              <a:t>onv</a:t>
            </a:r>
            <a:r>
              <a:rPr lang="es-CL" sz="2200" dirty="0">
                <a:latin typeface="Tahoma" panose="020B0604030504040204" pitchFamily="34" charset="0"/>
                <a:ea typeface="Tahoma" panose="020B0604030504040204" pitchFamily="34" charset="0"/>
                <a:cs typeface="Tahoma" panose="020B0604030504040204" pitchFamily="34" charset="0"/>
              </a:rPr>
              <a:t>e</a:t>
            </a:r>
            <a:r>
              <a:rPr lang="es-CL" sz="2200" spc="-5" dirty="0">
                <a:latin typeface="Tahoma" panose="020B0604030504040204" pitchFamily="34" charset="0"/>
                <a:ea typeface="Tahoma" panose="020B0604030504040204" pitchFamily="34" charset="0"/>
                <a:cs typeface="Tahoma" panose="020B0604030504040204" pitchFamily="34" charset="0"/>
              </a:rPr>
              <a:t>nio</a:t>
            </a:r>
            <a:r>
              <a:rPr lang="es-CL" sz="2200" dirty="0">
                <a:latin typeface="Tahoma" panose="020B0604030504040204" pitchFamily="34" charset="0"/>
                <a:ea typeface="Tahoma" panose="020B0604030504040204" pitchFamily="34" charset="0"/>
                <a:cs typeface="Tahoma" panose="020B0604030504040204" pitchFamily="34" charset="0"/>
              </a:rPr>
              <a:t>s	ma</a:t>
            </a:r>
            <a:r>
              <a:rPr lang="es-CL" sz="2200" spc="-5" dirty="0">
                <a:latin typeface="Tahoma" panose="020B0604030504040204" pitchFamily="34" charset="0"/>
                <a:ea typeface="Tahoma" panose="020B0604030504040204" pitchFamily="34" charset="0"/>
                <a:cs typeface="Tahoma" panose="020B0604030504040204" pitchFamily="34" charset="0"/>
              </a:rPr>
              <a:t>r</a:t>
            </a:r>
            <a:r>
              <a:rPr lang="es-CL" sz="2200" spc="-10" dirty="0">
                <a:latin typeface="Tahoma" panose="020B0604030504040204" pitchFamily="34" charset="0"/>
                <a:ea typeface="Tahoma" panose="020B0604030504040204" pitchFamily="34" charset="0"/>
                <a:cs typeface="Tahoma" panose="020B0604030504040204" pitchFamily="34" charset="0"/>
              </a:rPr>
              <a:t>co, establecerán los Criterios de Evaluación, </a:t>
            </a:r>
            <a:r>
              <a:rPr sz="2200" spc="5" dirty="0">
                <a:latin typeface="Tahoma" panose="020B0604030504040204" pitchFamily="34" charset="0"/>
                <a:ea typeface="Tahoma" panose="020B0604030504040204" pitchFamily="34" charset="0"/>
                <a:cs typeface="Tahoma" panose="020B0604030504040204" pitchFamily="34" charset="0"/>
              </a:rPr>
              <a:t>que </a:t>
            </a:r>
            <a:r>
              <a:rPr sz="2200" spc="-5" dirty="0">
                <a:latin typeface="Tahoma" panose="020B0604030504040204" pitchFamily="34" charset="0"/>
                <a:ea typeface="Tahoma" panose="020B0604030504040204" pitchFamily="34" charset="0"/>
                <a:cs typeface="Tahoma" panose="020B0604030504040204" pitchFamily="34" charset="0"/>
              </a:rPr>
              <a:t>la </a:t>
            </a:r>
            <a:r>
              <a:rPr lang="es-ES" sz="2200" spc="-5" dirty="0">
                <a:latin typeface="Tahoma" panose="020B0604030504040204" pitchFamily="34" charset="0"/>
                <a:ea typeface="Tahoma" panose="020B0604030504040204" pitchFamily="34" charset="0"/>
                <a:cs typeface="Tahoma" panose="020B0604030504040204" pitchFamily="34" charset="0"/>
              </a:rPr>
              <a:t>DCCP</a:t>
            </a:r>
            <a:r>
              <a:rPr sz="2200" spc="-5" dirty="0">
                <a:latin typeface="Tahoma" panose="020B0604030504040204" pitchFamily="34" charset="0"/>
                <a:ea typeface="Tahoma" panose="020B0604030504040204" pitchFamily="34" charset="0"/>
                <a:cs typeface="Tahoma" panose="020B0604030504040204" pitchFamily="34" charset="0"/>
              </a:rPr>
              <a:t> estime relevantes </a:t>
            </a:r>
            <a:r>
              <a:rPr sz="2200" dirty="0">
                <a:latin typeface="Tahoma" panose="020B0604030504040204" pitchFamily="34" charset="0"/>
                <a:ea typeface="Tahoma" panose="020B0604030504040204" pitchFamily="34" charset="0"/>
                <a:cs typeface="Tahoma" panose="020B0604030504040204" pitchFamily="34" charset="0"/>
              </a:rPr>
              <a:t>para el </a:t>
            </a:r>
            <a:r>
              <a:rPr sz="2200" spc="-5" dirty="0">
                <a:latin typeface="Tahoma" panose="020B0604030504040204" pitchFamily="34" charset="0"/>
                <a:ea typeface="Tahoma" panose="020B0604030504040204" pitchFamily="34" charset="0"/>
                <a:cs typeface="Tahoma" panose="020B0604030504040204" pitchFamily="34" charset="0"/>
              </a:rPr>
              <a:t>convenio  específico, pudiendo, entre otros, considerar </a:t>
            </a:r>
            <a:r>
              <a:rPr sz="2200" dirty="0">
                <a:latin typeface="Tahoma" panose="020B0604030504040204" pitchFamily="34" charset="0"/>
                <a:ea typeface="Tahoma" panose="020B0604030504040204" pitchFamily="34" charset="0"/>
                <a:cs typeface="Tahoma" panose="020B0604030504040204" pitchFamily="34" charset="0"/>
              </a:rPr>
              <a:t>el </a:t>
            </a:r>
            <a:r>
              <a:rPr sz="2200" spc="-5" dirty="0">
                <a:latin typeface="Tahoma" panose="020B0604030504040204" pitchFamily="34" charset="0"/>
                <a:ea typeface="Tahoma" panose="020B0604030504040204" pitchFamily="34" charset="0"/>
                <a:cs typeface="Tahoma" panose="020B0604030504040204" pitchFamily="34" charset="0"/>
              </a:rPr>
              <a:t>precio, las  condiciones comerciales, la experiencia </a:t>
            </a:r>
            <a:r>
              <a:rPr sz="2200" dirty="0">
                <a:latin typeface="Tahoma" panose="020B0604030504040204" pitchFamily="34" charset="0"/>
                <a:ea typeface="Tahoma" panose="020B0604030504040204" pitchFamily="34" charset="0"/>
                <a:cs typeface="Tahoma" panose="020B0604030504040204" pitchFamily="34" charset="0"/>
              </a:rPr>
              <a:t>de </a:t>
            </a:r>
            <a:r>
              <a:rPr sz="2200" spc="-5" dirty="0">
                <a:latin typeface="Tahoma" panose="020B0604030504040204" pitchFamily="34" charset="0"/>
                <a:ea typeface="Tahoma" panose="020B0604030504040204" pitchFamily="34" charset="0"/>
                <a:cs typeface="Tahoma" panose="020B0604030504040204" pitchFamily="34" charset="0"/>
              </a:rPr>
              <a:t>los oferentes, la  calidad técnica, </a:t>
            </a:r>
            <a:r>
              <a:rPr sz="2200" b="1" u="sng" spc="-5" dirty="0">
                <a:latin typeface="Tahoma" panose="020B0604030504040204" pitchFamily="34" charset="0"/>
                <a:ea typeface="Tahoma" panose="020B0604030504040204" pitchFamily="34" charset="0"/>
                <a:cs typeface="Tahoma" panose="020B0604030504040204" pitchFamily="34" charset="0"/>
              </a:rPr>
              <a:t>consideraciones medioambientales </a:t>
            </a:r>
            <a:r>
              <a:rPr sz="2200" dirty="0">
                <a:latin typeface="Tahoma" panose="020B0604030504040204" pitchFamily="34" charset="0"/>
                <a:ea typeface="Tahoma" panose="020B0604030504040204" pitchFamily="34" charset="0"/>
                <a:cs typeface="Tahoma" panose="020B0604030504040204" pitchFamily="34" charset="0"/>
              </a:rPr>
              <a:t>y los </a:t>
            </a:r>
            <a:r>
              <a:rPr sz="2200" spc="-5" dirty="0">
                <a:latin typeface="Tahoma" panose="020B0604030504040204" pitchFamily="34" charset="0"/>
                <a:ea typeface="Tahoma" panose="020B0604030504040204" pitchFamily="34" charset="0"/>
                <a:cs typeface="Tahoma" panose="020B0604030504040204" pitchFamily="34" charset="0"/>
              </a:rPr>
              <a:t>servicios  </a:t>
            </a:r>
            <a:r>
              <a:rPr sz="2200" dirty="0">
                <a:latin typeface="Tahoma" panose="020B0604030504040204" pitchFamily="34" charset="0"/>
                <a:ea typeface="Tahoma" panose="020B0604030504040204" pitchFamily="34" charset="0"/>
                <a:cs typeface="Tahoma" panose="020B0604030504040204" pitchFamily="34" charset="0"/>
              </a:rPr>
              <a:t>de </a:t>
            </a:r>
            <a:r>
              <a:rPr sz="2200" spc="-5" dirty="0">
                <a:latin typeface="Tahoma" panose="020B0604030504040204" pitchFamily="34" charset="0"/>
                <a:ea typeface="Tahoma" panose="020B0604030504040204" pitchFamily="34" charset="0"/>
                <a:cs typeface="Tahoma" panose="020B0604030504040204" pitchFamily="34" charset="0"/>
              </a:rPr>
              <a:t>post venta </a:t>
            </a:r>
            <a:r>
              <a:rPr sz="2200" dirty="0">
                <a:latin typeface="Tahoma" panose="020B0604030504040204" pitchFamily="34" charset="0"/>
                <a:ea typeface="Tahoma" panose="020B0604030504040204" pitchFamily="34" charset="0"/>
                <a:cs typeface="Tahoma" panose="020B0604030504040204" pitchFamily="34" charset="0"/>
              </a:rPr>
              <a:t>de </a:t>
            </a:r>
            <a:r>
              <a:rPr sz="2200" spc="-5" dirty="0">
                <a:latin typeface="Tahoma" panose="020B0604030504040204" pitchFamily="34" charset="0"/>
                <a:ea typeface="Tahoma" panose="020B0604030504040204" pitchFamily="34" charset="0"/>
                <a:cs typeface="Tahoma" panose="020B0604030504040204" pitchFamily="34" charset="0"/>
              </a:rPr>
              <a:t>los </a:t>
            </a:r>
            <a:r>
              <a:rPr sz="2200" dirty="0">
                <a:latin typeface="Tahoma" panose="020B0604030504040204" pitchFamily="34" charset="0"/>
                <a:ea typeface="Tahoma" panose="020B0604030504040204" pitchFamily="34" charset="0"/>
                <a:cs typeface="Tahoma" panose="020B0604030504040204" pitchFamily="34" charset="0"/>
              </a:rPr>
              <a:t>bienes o </a:t>
            </a:r>
            <a:r>
              <a:rPr sz="2200" spc="-5" dirty="0">
                <a:latin typeface="Tahoma" panose="020B0604030504040204" pitchFamily="34" charset="0"/>
                <a:ea typeface="Tahoma" panose="020B0604030504040204" pitchFamily="34" charset="0"/>
                <a:cs typeface="Tahoma" panose="020B0604030504040204" pitchFamily="34" charset="0"/>
              </a:rPr>
              <a:t>servicios </a:t>
            </a:r>
            <a:r>
              <a:rPr sz="2200" dirty="0">
                <a:latin typeface="Tahoma" panose="020B0604030504040204" pitchFamily="34" charset="0"/>
                <a:ea typeface="Tahoma" panose="020B0604030504040204" pitchFamily="34" charset="0"/>
                <a:cs typeface="Tahoma" panose="020B0604030504040204" pitchFamily="34" charset="0"/>
              </a:rPr>
              <a:t>objeto de </a:t>
            </a:r>
            <a:r>
              <a:rPr sz="2200" spc="-5" dirty="0">
                <a:latin typeface="Tahoma" panose="020B0604030504040204" pitchFamily="34" charset="0"/>
                <a:ea typeface="Tahoma" panose="020B0604030504040204" pitchFamily="34" charset="0"/>
                <a:cs typeface="Tahoma" panose="020B0604030504040204" pitchFamily="34" charset="0"/>
              </a:rPr>
              <a:t>este </a:t>
            </a:r>
            <a:r>
              <a:rPr sz="2200" dirty="0">
                <a:latin typeface="Tahoma" panose="020B0604030504040204" pitchFamily="34" charset="0"/>
                <a:ea typeface="Tahoma" panose="020B0604030504040204" pitchFamily="34" charset="0"/>
                <a:cs typeface="Tahoma" panose="020B0604030504040204" pitchFamily="34" charset="0"/>
              </a:rPr>
              <a:t>tipo </a:t>
            </a:r>
            <a:r>
              <a:rPr sz="2200" spc="-15" dirty="0">
                <a:latin typeface="Tahoma" panose="020B0604030504040204" pitchFamily="34" charset="0"/>
                <a:ea typeface="Tahoma" panose="020B0604030504040204" pitchFamily="34" charset="0"/>
                <a:cs typeface="Tahoma" panose="020B0604030504040204" pitchFamily="34" charset="0"/>
              </a:rPr>
              <a:t>de  </a:t>
            </a:r>
            <a:r>
              <a:rPr sz="2200" spc="-5" dirty="0">
                <a:latin typeface="Tahoma" panose="020B0604030504040204" pitchFamily="34" charset="0"/>
                <a:ea typeface="Tahoma" panose="020B0604030504040204" pitchFamily="34" charset="0"/>
                <a:cs typeface="Tahoma" panose="020B0604030504040204" pitchFamily="34" charset="0"/>
              </a:rPr>
              <a:t>contratación.</a:t>
            </a:r>
            <a:endParaRPr sz="2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2311" y="764666"/>
            <a:ext cx="2507489" cy="415498"/>
          </a:xfrm>
          <a:prstGeom prst="rect">
            <a:avLst/>
          </a:prstGeom>
        </p:spPr>
        <p:txBody>
          <a:bodyPr vert="horz" wrap="square" lIns="0" tIns="0" rIns="0" bIns="0" rtlCol="0">
            <a:spAutoFit/>
          </a:bodyPr>
          <a:lstStyle/>
          <a:p>
            <a:pPr marL="12700" algn="just">
              <a:lnSpc>
                <a:spcPct val="100000"/>
              </a:lnSpc>
            </a:pPr>
            <a:r>
              <a:rPr sz="2700" spc="-5" dirty="0">
                <a:latin typeface="Tahoma" panose="020B0604030504040204" pitchFamily="34" charset="0"/>
                <a:ea typeface="Tahoma" panose="020B0604030504040204" pitchFamily="34" charset="0"/>
                <a:cs typeface="Tahoma" panose="020B0604030504040204" pitchFamily="34" charset="0"/>
              </a:rPr>
              <a:t>REGLAMENTO</a:t>
            </a:r>
            <a:endParaRPr sz="27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982121" y="1600200"/>
            <a:ext cx="7567868" cy="4001095"/>
          </a:xfrm>
          <a:prstGeom prst="rect">
            <a:avLst/>
          </a:prstGeom>
        </p:spPr>
        <p:txBody>
          <a:bodyPr vert="horz" wrap="square" lIns="0" tIns="0" rIns="0" bIns="0" rtlCol="0">
            <a:spAutoFit/>
          </a:bodyPr>
          <a:lstStyle/>
          <a:p>
            <a:pPr marL="12700" algn="just">
              <a:lnSpc>
                <a:spcPct val="100000"/>
              </a:lnSpc>
              <a:buClr>
                <a:srgbClr val="94C600"/>
              </a:buClr>
              <a:tabLst>
                <a:tab pos="286385" algn="l"/>
                <a:tab pos="287020" algn="l"/>
              </a:tabLst>
            </a:pPr>
            <a:r>
              <a:rPr sz="2000" b="1" spc="-5" dirty="0">
                <a:latin typeface="Tahoma" panose="020B0604030504040204" pitchFamily="34" charset="0"/>
                <a:ea typeface="Tahoma" panose="020B0604030504040204" pitchFamily="34" charset="0"/>
                <a:cs typeface="Tahoma" panose="020B0604030504040204" pitchFamily="34" charset="0"/>
              </a:rPr>
              <a:t>Artículo 20: </a:t>
            </a:r>
            <a:r>
              <a:rPr sz="2000" b="1" dirty="0">
                <a:latin typeface="Tahoma" panose="020B0604030504040204" pitchFamily="34" charset="0"/>
                <a:ea typeface="Tahoma" panose="020B0604030504040204" pitchFamily="34" charset="0"/>
                <a:cs typeface="Tahoma" panose="020B0604030504040204" pitchFamily="34" charset="0"/>
              </a:rPr>
              <a:t>Determinación de </a:t>
            </a:r>
            <a:r>
              <a:rPr sz="2000" b="1" spc="-5" dirty="0">
                <a:latin typeface="Tahoma" panose="020B0604030504040204" pitchFamily="34" charset="0"/>
                <a:ea typeface="Tahoma" panose="020B0604030504040204" pitchFamily="34" charset="0"/>
                <a:cs typeface="Tahoma" panose="020B0604030504040204" pitchFamily="34" charset="0"/>
              </a:rPr>
              <a:t>las </a:t>
            </a:r>
            <a:r>
              <a:rPr sz="2000" b="1" dirty="0">
                <a:latin typeface="Tahoma" panose="020B0604030504040204" pitchFamily="34" charset="0"/>
                <a:ea typeface="Tahoma" panose="020B0604030504040204" pitchFamily="34" charset="0"/>
                <a:cs typeface="Tahoma" panose="020B0604030504040204" pitchFamily="34" charset="0"/>
              </a:rPr>
              <a:t>condiciones de </a:t>
            </a:r>
            <a:r>
              <a:rPr sz="2000" b="1" spc="-5" dirty="0">
                <a:latin typeface="Tahoma" panose="020B0604030504040204" pitchFamily="34" charset="0"/>
                <a:ea typeface="Tahoma" panose="020B0604030504040204" pitchFamily="34" charset="0"/>
                <a:cs typeface="Tahoma" panose="020B0604030504040204" pitchFamily="34" charset="0"/>
              </a:rPr>
              <a:t>la</a:t>
            </a:r>
            <a:r>
              <a:rPr sz="2000" b="1" spc="-80" dirty="0">
                <a:latin typeface="Tahoma" panose="020B0604030504040204" pitchFamily="34" charset="0"/>
                <a:ea typeface="Tahoma" panose="020B0604030504040204" pitchFamily="34" charset="0"/>
                <a:cs typeface="Tahoma" panose="020B0604030504040204" pitchFamily="34" charset="0"/>
              </a:rPr>
              <a:t> </a:t>
            </a:r>
            <a:r>
              <a:rPr sz="2000" b="1" dirty="0">
                <a:latin typeface="Tahoma" panose="020B0604030504040204" pitchFamily="34" charset="0"/>
                <a:ea typeface="Tahoma" panose="020B0604030504040204" pitchFamily="34" charset="0"/>
                <a:cs typeface="Tahoma" panose="020B0604030504040204" pitchFamily="34" charset="0"/>
              </a:rPr>
              <a:t>Licitación:</a:t>
            </a:r>
            <a:endParaRPr lang="es-ES" sz="2000" b="1"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endParaRPr lang="es-ES" sz="2000" b="1"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dirty="0">
                <a:latin typeface="Tahoma" panose="020B0604030504040204" pitchFamily="34" charset="0"/>
                <a:ea typeface="Tahoma" panose="020B0604030504040204" pitchFamily="34" charset="0"/>
                <a:cs typeface="Tahoma" panose="020B0604030504040204" pitchFamily="34" charset="0"/>
              </a:rPr>
              <a:t>“Las Bases </a:t>
            </a:r>
            <a:r>
              <a:rPr sz="2000" spc="-1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licitación </a:t>
            </a:r>
            <a:r>
              <a:rPr sz="2000" dirty="0">
                <a:latin typeface="Tahoma" panose="020B0604030504040204" pitchFamily="34" charset="0"/>
                <a:ea typeface="Tahoma" panose="020B0604030504040204" pitchFamily="34" charset="0"/>
                <a:cs typeface="Tahoma" panose="020B0604030504040204" pitchFamily="34" charset="0"/>
              </a:rPr>
              <a:t>deberán establecer </a:t>
            </a:r>
            <a:r>
              <a:rPr sz="2000" spc="-5" dirty="0">
                <a:latin typeface="Tahoma" panose="020B0604030504040204" pitchFamily="34" charset="0"/>
                <a:ea typeface="Tahoma" panose="020B0604030504040204" pitchFamily="34" charset="0"/>
                <a:cs typeface="Tahoma" panose="020B0604030504040204" pitchFamily="34" charset="0"/>
              </a:rPr>
              <a:t>las condiciones que </a:t>
            </a:r>
            <a:r>
              <a:rPr sz="2000" dirty="0">
                <a:latin typeface="Tahoma" panose="020B0604030504040204" pitchFamily="34" charset="0"/>
                <a:ea typeface="Tahoma" panose="020B0604030504040204" pitchFamily="34" charset="0"/>
                <a:cs typeface="Tahoma" panose="020B0604030504040204" pitchFamily="34" charset="0"/>
              </a:rPr>
              <a:t>permitan  </a:t>
            </a:r>
            <a:r>
              <a:rPr sz="2000" spc="-5" dirty="0">
                <a:latin typeface="Tahoma" panose="020B0604030504040204" pitchFamily="34" charset="0"/>
                <a:ea typeface="Tahoma" panose="020B0604030504040204" pitchFamily="34" charset="0"/>
                <a:cs typeface="Tahoma" panose="020B0604030504040204" pitchFamily="34" charset="0"/>
              </a:rPr>
              <a:t>alcanzar la </a:t>
            </a:r>
            <a:r>
              <a:rPr sz="2000" b="1" u="sng" dirty="0">
                <a:latin typeface="Tahoma" panose="020B0604030504040204" pitchFamily="34" charset="0"/>
                <a:ea typeface="Tahoma" panose="020B0604030504040204" pitchFamily="34" charset="0"/>
                <a:cs typeface="Tahoma" panose="020B0604030504040204" pitchFamily="34" charset="0"/>
              </a:rPr>
              <a:t>combinación </a:t>
            </a:r>
            <a:r>
              <a:rPr sz="2000" b="1" u="sng" spc="-5" dirty="0">
                <a:latin typeface="Tahoma" panose="020B0604030504040204" pitchFamily="34" charset="0"/>
                <a:ea typeface="Tahoma" panose="020B0604030504040204" pitchFamily="34" charset="0"/>
                <a:cs typeface="Tahoma" panose="020B0604030504040204" pitchFamily="34" charset="0"/>
              </a:rPr>
              <a:t>más </a:t>
            </a:r>
            <a:r>
              <a:rPr sz="2000" b="1" u="sng" dirty="0">
                <a:latin typeface="Tahoma" panose="020B0604030504040204" pitchFamily="34" charset="0"/>
                <a:ea typeface="Tahoma" panose="020B0604030504040204" pitchFamily="34" charset="0"/>
                <a:cs typeface="Tahoma" panose="020B0604030504040204" pitchFamily="34" charset="0"/>
              </a:rPr>
              <a:t>ventajosa </a:t>
            </a:r>
            <a:r>
              <a:rPr sz="2000" spc="-5" dirty="0">
                <a:latin typeface="Tahoma" panose="020B0604030504040204" pitchFamily="34" charset="0"/>
                <a:ea typeface="Tahoma" panose="020B0604030504040204" pitchFamily="34" charset="0"/>
                <a:cs typeface="Tahoma" panose="020B0604030504040204" pitchFamily="34" charset="0"/>
              </a:rPr>
              <a:t>entre </a:t>
            </a:r>
            <a:r>
              <a:rPr sz="2000" spc="-10" dirty="0">
                <a:latin typeface="Tahoma" panose="020B0604030504040204" pitchFamily="34" charset="0"/>
                <a:ea typeface="Tahoma" panose="020B0604030504040204" pitchFamily="34" charset="0"/>
                <a:cs typeface="Tahoma" panose="020B0604030504040204" pitchFamily="34" charset="0"/>
              </a:rPr>
              <a:t>todos </a:t>
            </a:r>
            <a:r>
              <a:rPr sz="2000" spc="-5" dirty="0">
                <a:latin typeface="Tahoma" panose="020B0604030504040204" pitchFamily="34" charset="0"/>
                <a:ea typeface="Tahoma" panose="020B0604030504040204" pitchFamily="34" charset="0"/>
                <a:cs typeface="Tahoma" panose="020B0604030504040204" pitchFamily="34" charset="0"/>
              </a:rPr>
              <a:t>los beneficios </a:t>
            </a:r>
            <a:r>
              <a:rPr sz="2000" dirty="0">
                <a:latin typeface="Tahoma" panose="020B0604030504040204" pitchFamily="34" charset="0"/>
                <a:ea typeface="Tahoma" panose="020B0604030504040204" pitchFamily="34" charset="0"/>
                <a:cs typeface="Tahoma" panose="020B0604030504040204" pitchFamily="34" charset="0"/>
              </a:rPr>
              <a:t>del  bien o </a:t>
            </a:r>
            <a:r>
              <a:rPr sz="2000" spc="-5" dirty="0">
                <a:latin typeface="Tahoma" panose="020B0604030504040204" pitchFamily="34" charset="0"/>
                <a:ea typeface="Tahoma" panose="020B0604030504040204" pitchFamily="34" charset="0"/>
                <a:cs typeface="Tahoma" panose="020B0604030504040204" pitchFamily="34" charset="0"/>
              </a:rPr>
              <a:t>servicio </a:t>
            </a:r>
            <a:r>
              <a:rPr sz="2000" dirty="0">
                <a:latin typeface="Tahoma" panose="020B0604030504040204" pitchFamily="34" charset="0"/>
                <a:ea typeface="Tahoma" panose="020B0604030504040204" pitchFamily="34" charset="0"/>
                <a:cs typeface="Tahoma" panose="020B0604030504040204" pitchFamily="34" charset="0"/>
              </a:rPr>
              <a:t>por adquirir y todos </a:t>
            </a:r>
            <a:r>
              <a:rPr sz="2000" spc="-5" dirty="0">
                <a:latin typeface="Tahoma" panose="020B0604030504040204" pitchFamily="34" charset="0"/>
                <a:ea typeface="Tahoma" panose="020B0604030504040204" pitchFamily="34" charset="0"/>
                <a:cs typeface="Tahoma" panose="020B0604030504040204" pitchFamily="34" charset="0"/>
              </a:rPr>
              <a:t>sus costos asociados, </a:t>
            </a:r>
            <a:r>
              <a:rPr sz="2000" b="1" u="sng" dirty="0">
                <a:latin typeface="Tahoma" panose="020B0604030504040204" pitchFamily="34" charset="0"/>
                <a:ea typeface="Tahoma" panose="020B0604030504040204" pitchFamily="34" charset="0"/>
                <a:cs typeface="Tahoma" panose="020B0604030504040204" pitchFamily="34" charset="0"/>
              </a:rPr>
              <a:t>presentes y  </a:t>
            </a:r>
            <a:r>
              <a:rPr sz="2000" b="1" u="sng" spc="-5" dirty="0">
                <a:latin typeface="Tahoma" panose="020B0604030504040204" pitchFamily="34" charset="0"/>
                <a:ea typeface="Tahoma" panose="020B0604030504040204" pitchFamily="34" charset="0"/>
                <a:cs typeface="Tahoma" panose="020B0604030504040204" pitchFamily="34" charset="0"/>
              </a:rPr>
              <a:t>futuros</a:t>
            </a:r>
            <a:r>
              <a:rPr sz="2000" spc="-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La </a:t>
            </a:r>
            <a:r>
              <a:rPr sz="2000" spc="-5" dirty="0">
                <a:latin typeface="Tahoma" panose="020B0604030504040204" pitchFamily="34" charset="0"/>
                <a:ea typeface="Tahoma" panose="020B0604030504040204" pitchFamily="34" charset="0"/>
                <a:cs typeface="Tahoma" panose="020B0604030504040204" pitchFamily="34" charset="0"/>
              </a:rPr>
              <a:t>Entidad Licitante no </a:t>
            </a:r>
            <a:r>
              <a:rPr sz="2000" dirty="0">
                <a:latin typeface="Tahoma" panose="020B0604030504040204" pitchFamily="34" charset="0"/>
                <a:ea typeface="Tahoma" panose="020B0604030504040204" pitchFamily="34" charset="0"/>
                <a:cs typeface="Tahoma" panose="020B0604030504040204" pitchFamily="34" charset="0"/>
              </a:rPr>
              <a:t>atenderá </a:t>
            </a:r>
            <a:r>
              <a:rPr sz="2000" spc="-5" dirty="0">
                <a:latin typeface="Tahoma" panose="020B0604030504040204" pitchFamily="34" charset="0"/>
                <a:ea typeface="Tahoma" panose="020B0604030504040204" pitchFamily="34" charset="0"/>
                <a:cs typeface="Tahoma" panose="020B0604030504040204" pitchFamily="34" charset="0"/>
              </a:rPr>
              <a:t>sólo </a:t>
            </a:r>
            <a:r>
              <a:rPr sz="2000" dirty="0">
                <a:latin typeface="Tahoma" panose="020B0604030504040204" pitchFamily="34" charset="0"/>
                <a:ea typeface="Tahoma" panose="020B0604030504040204" pitchFamily="34" charset="0"/>
                <a:cs typeface="Tahoma" panose="020B0604030504040204" pitchFamily="34" charset="0"/>
              </a:rPr>
              <a:t>al posible </a:t>
            </a:r>
            <a:r>
              <a:rPr sz="2000" spc="-5" dirty="0">
                <a:latin typeface="Tahoma" panose="020B0604030504040204" pitchFamily="34" charset="0"/>
                <a:ea typeface="Tahoma" panose="020B0604030504040204" pitchFamily="34" charset="0"/>
                <a:cs typeface="Tahoma" panose="020B0604030504040204" pitchFamily="34" charset="0"/>
              </a:rPr>
              <a:t>precio del </a:t>
            </a:r>
            <a:r>
              <a:rPr sz="2000" dirty="0">
                <a:latin typeface="Tahoma" panose="020B0604030504040204" pitchFamily="34" charset="0"/>
                <a:ea typeface="Tahoma" panose="020B0604030504040204" pitchFamily="34" charset="0"/>
                <a:cs typeface="Tahoma" panose="020B0604030504040204" pitchFamily="34" charset="0"/>
              </a:rPr>
              <a:t>bien  y/o </a:t>
            </a:r>
            <a:r>
              <a:rPr sz="2000" spc="-5" dirty="0">
                <a:latin typeface="Tahoma" panose="020B0604030504040204" pitchFamily="34" charset="0"/>
                <a:ea typeface="Tahoma" panose="020B0604030504040204" pitchFamily="34" charset="0"/>
                <a:cs typeface="Tahoma" panose="020B0604030504040204" pitchFamily="34" charset="0"/>
              </a:rPr>
              <a:t>servicio, </a:t>
            </a:r>
            <a:r>
              <a:rPr sz="2000" dirty="0">
                <a:latin typeface="Tahoma" panose="020B0604030504040204" pitchFamily="34" charset="0"/>
                <a:ea typeface="Tahoma" panose="020B0604030504040204" pitchFamily="34" charset="0"/>
                <a:cs typeface="Tahoma" panose="020B0604030504040204" pitchFamily="34" charset="0"/>
              </a:rPr>
              <a:t>sino a </a:t>
            </a:r>
            <a:r>
              <a:rPr sz="2000" b="1" u="sng" dirty="0">
                <a:latin typeface="Tahoma" panose="020B0604030504040204" pitchFamily="34" charset="0"/>
                <a:ea typeface="Tahoma" panose="020B0604030504040204" pitchFamily="34" charset="0"/>
                <a:cs typeface="Tahoma" panose="020B0604030504040204" pitchFamily="34" charset="0"/>
              </a:rPr>
              <a:t>todas </a:t>
            </a:r>
            <a:r>
              <a:rPr sz="2000" b="1" u="sng" spc="-5" dirty="0">
                <a:latin typeface="Tahoma" panose="020B0604030504040204" pitchFamily="34" charset="0"/>
                <a:ea typeface="Tahoma" panose="020B0604030504040204" pitchFamily="34" charset="0"/>
                <a:cs typeface="Tahoma" panose="020B0604030504040204" pitchFamily="34" charset="0"/>
              </a:rPr>
              <a:t>las condiciones que impacten </a:t>
            </a:r>
            <a:r>
              <a:rPr sz="2000" b="1" u="sng" dirty="0">
                <a:latin typeface="Tahoma" panose="020B0604030504040204" pitchFamily="34" charset="0"/>
                <a:ea typeface="Tahoma" panose="020B0604030504040204" pitchFamily="34" charset="0"/>
                <a:cs typeface="Tahoma" panose="020B0604030504040204" pitchFamily="34" charset="0"/>
              </a:rPr>
              <a:t>en </a:t>
            </a:r>
            <a:r>
              <a:rPr sz="2000" b="1" u="sng" spc="-5" dirty="0">
                <a:latin typeface="Tahoma" panose="020B0604030504040204" pitchFamily="34" charset="0"/>
                <a:ea typeface="Tahoma" panose="020B0604030504040204" pitchFamily="34" charset="0"/>
                <a:cs typeface="Tahoma" panose="020B0604030504040204" pitchFamily="34" charset="0"/>
              </a:rPr>
              <a:t>los beneficios </a:t>
            </a:r>
            <a:r>
              <a:rPr sz="2000" b="1" u="sng" dirty="0">
                <a:latin typeface="Tahoma" panose="020B0604030504040204" pitchFamily="34" charset="0"/>
                <a:ea typeface="Tahoma" panose="020B0604030504040204" pitchFamily="34" charset="0"/>
                <a:cs typeface="Tahoma" panose="020B0604030504040204" pitchFamily="34" charset="0"/>
              </a:rPr>
              <a:t>o  </a:t>
            </a:r>
            <a:r>
              <a:rPr sz="2000" b="1" u="sng" spc="-5" dirty="0">
                <a:latin typeface="Tahoma" panose="020B0604030504040204" pitchFamily="34" charset="0"/>
                <a:ea typeface="Tahoma" panose="020B0604030504040204" pitchFamily="34" charset="0"/>
                <a:cs typeface="Tahoma" panose="020B0604030504040204" pitchFamily="34" charset="0"/>
              </a:rPr>
              <a:t>costos que se </a:t>
            </a:r>
            <a:r>
              <a:rPr sz="2000" b="1" u="sng" dirty="0">
                <a:latin typeface="Tahoma" panose="020B0604030504040204" pitchFamily="34" charset="0"/>
                <a:ea typeface="Tahoma" panose="020B0604030504040204" pitchFamily="34" charset="0"/>
                <a:cs typeface="Tahoma" panose="020B0604030504040204" pitchFamily="34" charset="0"/>
              </a:rPr>
              <a:t>espera recibir del bien </a:t>
            </a:r>
            <a:r>
              <a:rPr sz="2000" b="1" u="sng" spc="-5" dirty="0">
                <a:latin typeface="Tahoma" panose="020B0604030504040204" pitchFamily="34" charset="0"/>
                <a:ea typeface="Tahoma" panose="020B0604030504040204" pitchFamily="34" charset="0"/>
                <a:cs typeface="Tahoma" panose="020B0604030504040204" pitchFamily="34" charset="0"/>
              </a:rPr>
              <a:t>y/o servicio</a:t>
            </a:r>
            <a:r>
              <a:rPr sz="2000" u="sng" spc="-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En </a:t>
            </a:r>
            <a:r>
              <a:rPr sz="2000" spc="-5" dirty="0">
                <a:latin typeface="Tahoma" panose="020B0604030504040204" pitchFamily="34" charset="0"/>
                <a:ea typeface="Tahoma" panose="020B0604030504040204" pitchFamily="34" charset="0"/>
                <a:cs typeface="Tahoma" panose="020B0604030504040204" pitchFamily="34" charset="0"/>
              </a:rPr>
              <a:t>la determinación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las condiciones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las </a:t>
            </a:r>
            <a:r>
              <a:rPr sz="2000" dirty="0">
                <a:latin typeface="Tahoma" panose="020B0604030504040204" pitchFamily="34" charset="0"/>
                <a:ea typeface="Tahoma" panose="020B0604030504040204" pitchFamily="34" charset="0"/>
                <a:cs typeface="Tahoma" panose="020B0604030504040204" pitchFamily="34" charset="0"/>
              </a:rPr>
              <a:t>Bases, </a:t>
            </a:r>
            <a:r>
              <a:rPr sz="2000" spc="-5" dirty="0">
                <a:latin typeface="Tahoma" panose="020B0604030504040204" pitchFamily="34" charset="0"/>
                <a:ea typeface="Tahoma" panose="020B0604030504040204" pitchFamily="34" charset="0"/>
                <a:cs typeface="Tahoma" panose="020B0604030504040204" pitchFamily="34" charset="0"/>
              </a:rPr>
              <a:t>la Entidad </a:t>
            </a:r>
            <a:r>
              <a:rPr sz="2000" dirty="0">
                <a:latin typeface="Tahoma" panose="020B0604030504040204" pitchFamily="34" charset="0"/>
                <a:ea typeface="Tahoma" panose="020B0604030504040204" pitchFamily="34" charset="0"/>
                <a:cs typeface="Tahoma" panose="020B0604030504040204" pitchFamily="34" charset="0"/>
              </a:rPr>
              <a:t>Licitante </a:t>
            </a:r>
            <a:r>
              <a:rPr sz="2000" spc="-5" dirty="0">
                <a:latin typeface="Tahoma" panose="020B0604030504040204" pitchFamily="34" charset="0"/>
                <a:ea typeface="Tahoma" panose="020B0604030504040204" pitchFamily="34" charset="0"/>
                <a:cs typeface="Tahoma" panose="020B0604030504040204" pitchFamily="34" charset="0"/>
              </a:rPr>
              <a:t>deberá propender </a:t>
            </a:r>
            <a:r>
              <a:rPr sz="2000" dirty="0">
                <a:latin typeface="Tahoma" panose="020B0604030504040204" pitchFamily="34" charset="0"/>
                <a:ea typeface="Tahoma" panose="020B0604030504040204" pitchFamily="34" charset="0"/>
                <a:cs typeface="Tahoma" panose="020B0604030504040204" pitchFamily="34" charset="0"/>
              </a:rPr>
              <a:t>a la  </a:t>
            </a:r>
            <a:r>
              <a:rPr sz="2000" spc="-5" dirty="0">
                <a:latin typeface="Tahoma" panose="020B0604030504040204" pitchFamily="34" charset="0"/>
                <a:ea typeface="Tahoma" panose="020B0604030504040204" pitchFamily="34" charset="0"/>
                <a:cs typeface="Tahoma" panose="020B0604030504040204" pitchFamily="34" charset="0"/>
              </a:rPr>
              <a:t>eficacia, eficiencia, calidad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los bienes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servicios que </a:t>
            </a:r>
            <a:r>
              <a:rPr sz="2000" dirty="0">
                <a:latin typeface="Tahoma" panose="020B0604030504040204" pitchFamily="34" charset="0"/>
                <a:ea typeface="Tahoma" panose="020B0604030504040204" pitchFamily="34" charset="0"/>
                <a:cs typeface="Tahoma" panose="020B0604030504040204" pitchFamily="34" charset="0"/>
              </a:rPr>
              <a:t>se </a:t>
            </a:r>
            <a:r>
              <a:rPr sz="2000" spc="-5" dirty="0">
                <a:latin typeface="Tahoma" panose="020B0604030504040204" pitchFamily="34" charset="0"/>
                <a:ea typeface="Tahoma" panose="020B0604030504040204" pitchFamily="34" charset="0"/>
                <a:cs typeface="Tahoma" panose="020B0604030504040204" pitchFamily="34" charset="0"/>
              </a:rPr>
              <a:t>pretende  contratar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ahorro </a:t>
            </a:r>
            <a:r>
              <a:rPr sz="2000" dirty="0">
                <a:latin typeface="Tahoma" panose="020B0604030504040204" pitchFamily="34" charset="0"/>
                <a:ea typeface="Tahoma" panose="020B0604030504040204" pitchFamily="34" charset="0"/>
                <a:cs typeface="Tahoma" panose="020B0604030504040204" pitchFamily="34" charset="0"/>
              </a:rPr>
              <a:t>en </a:t>
            </a:r>
            <a:r>
              <a:rPr sz="2000" spc="-5" dirty="0">
                <a:latin typeface="Tahoma" panose="020B0604030504040204" pitchFamily="34" charset="0"/>
                <a:ea typeface="Tahoma" panose="020B0604030504040204" pitchFamily="34" charset="0"/>
                <a:cs typeface="Tahoma" panose="020B0604030504040204" pitchFamily="34" charset="0"/>
              </a:rPr>
              <a:t>sus</a:t>
            </a:r>
            <a:r>
              <a:rPr sz="2000" spc="4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contrataciones.</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2311" y="764666"/>
            <a:ext cx="2583689" cy="415498"/>
          </a:xfrm>
          <a:prstGeom prst="rect">
            <a:avLst/>
          </a:prstGeom>
        </p:spPr>
        <p:txBody>
          <a:bodyPr vert="horz" wrap="square" lIns="0" tIns="0" rIns="0" bIns="0" rtlCol="0">
            <a:spAutoFit/>
          </a:bodyPr>
          <a:lstStyle/>
          <a:p>
            <a:pPr marL="12700" algn="just">
              <a:lnSpc>
                <a:spcPct val="100000"/>
              </a:lnSpc>
            </a:pPr>
            <a:r>
              <a:rPr sz="2700" spc="-5" dirty="0">
                <a:latin typeface="Tahoma" panose="020B0604030504040204" pitchFamily="34" charset="0"/>
                <a:ea typeface="Tahoma" panose="020B0604030504040204" pitchFamily="34" charset="0"/>
                <a:cs typeface="Tahoma" panose="020B0604030504040204" pitchFamily="34" charset="0"/>
              </a:rPr>
              <a:t>REGLAMENTO</a:t>
            </a:r>
            <a:endParaRPr sz="27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838200" y="1828800"/>
            <a:ext cx="7696200" cy="3505200"/>
          </a:xfrm>
          <a:prstGeom prst="rect">
            <a:avLst/>
          </a:prstGeom>
        </p:spPr>
        <p:txBody>
          <a:bodyPr vert="horz" wrap="square" lIns="0" tIns="0" rIns="0" bIns="0" rtlCol="0">
            <a:spAutoFit/>
          </a:bodyPr>
          <a:lstStyle/>
          <a:p>
            <a:pPr marL="12700" algn="just">
              <a:lnSpc>
                <a:spcPct val="100000"/>
              </a:lnSpc>
              <a:buClr>
                <a:srgbClr val="94C600"/>
              </a:buClr>
              <a:tabLst>
                <a:tab pos="286385" algn="l"/>
                <a:tab pos="287020" algn="l"/>
              </a:tabLst>
            </a:pPr>
            <a:r>
              <a:rPr sz="2000" b="1" spc="-5" dirty="0">
                <a:latin typeface="Tahoma" panose="020B0604030504040204" pitchFamily="34" charset="0"/>
                <a:ea typeface="Tahoma" panose="020B0604030504040204" pitchFamily="34" charset="0"/>
                <a:cs typeface="Tahoma" panose="020B0604030504040204" pitchFamily="34" charset="0"/>
              </a:rPr>
              <a:t>Artículo 22: Contenido </a:t>
            </a:r>
            <a:r>
              <a:rPr sz="2000" b="1" spc="-10" dirty="0">
                <a:latin typeface="Tahoma" panose="020B0604030504040204" pitchFamily="34" charset="0"/>
                <a:ea typeface="Tahoma" panose="020B0604030504040204" pitchFamily="34" charset="0"/>
                <a:cs typeface="Tahoma" panose="020B0604030504040204" pitchFamily="34" charset="0"/>
              </a:rPr>
              <a:t>mínimo </a:t>
            </a:r>
            <a:r>
              <a:rPr sz="2000" b="1" spc="-5" dirty="0">
                <a:latin typeface="Tahoma" panose="020B0604030504040204" pitchFamily="34" charset="0"/>
                <a:ea typeface="Tahoma" panose="020B0604030504040204" pitchFamily="34" charset="0"/>
                <a:cs typeface="Tahoma" panose="020B0604030504040204" pitchFamily="34" charset="0"/>
              </a:rPr>
              <a:t>de las</a:t>
            </a:r>
            <a:r>
              <a:rPr sz="2000" b="1" spc="100" dirty="0">
                <a:latin typeface="Tahoma" panose="020B0604030504040204" pitchFamily="34" charset="0"/>
                <a:ea typeface="Tahoma" panose="020B0604030504040204" pitchFamily="34" charset="0"/>
                <a:cs typeface="Tahoma" panose="020B0604030504040204" pitchFamily="34" charset="0"/>
              </a:rPr>
              <a:t> </a:t>
            </a:r>
            <a:r>
              <a:rPr sz="2000" b="1" spc="-5" dirty="0">
                <a:latin typeface="Tahoma" panose="020B0604030504040204" pitchFamily="34" charset="0"/>
                <a:ea typeface="Tahoma" panose="020B0604030504040204" pitchFamily="34" charset="0"/>
                <a:cs typeface="Tahoma" panose="020B0604030504040204" pitchFamily="34" charset="0"/>
              </a:rPr>
              <a:t>bases</a:t>
            </a:r>
            <a:r>
              <a:rPr sz="2000" spc="-5" dirty="0">
                <a:latin typeface="Tahoma" panose="020B0604030504040204" pitchFamily="34" charset="0"/>
                <a:ea typeface="Tahoma" panose="020B0604030504040204" pitchFamily="34" charset="0"/>
                <a:cs typeface="Tahoma" panose="020B0604030504040204" pitchFamily="34" charset="0"/>
              </a:rPr>
              <a:t>:</a:t>
            </a:r>
            <a:endParaRPr lang="es-ES"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endParaRPr lang="es-ES" sz="2000" spc="-5"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err="1">
                <a:latin typeface="Tahoma" panose="020B0604030504040204" pitchFamily="34" charset="0"/>
                <a:ea typeface="Tahoma" panose="020B0604030504040204" pitchFamily="34" charset="0"/>
                <a:cs typeface="Tahoma" panose="020B0604030504040204" pitchFamily="34" charset="0"/>
              </a:rPr>
              <a:t>Naturaleza</a:t>
            </a:r>
            <a:r>
              <a:rPr sz="2000" spc="-5" dirty="0">
                <a:latin typeface="Tahoma" panose="020B0604030504040204" pitchFamily="34" charset="0"/>
                <a:ea typeface="Tahoma" panose="020B0604030504040204" pitchFamily="34" charset="0"/>
                <a:cs typeface="Tahoma" panose="020B0604030504040204" pitchFamily="34" charset="0"/>
              </a:rPr>
              <a:t> y monto de </a:t>
            </a:r>
            <a:r>
              <a:rPr sz="2000" dirty="0">
                <a:latin typeface="Tahoma" panose="020B0604030504040204" pitchFamily="34" charset="0"/>
                <a:ea typeface="Tahoma" panose="020B0604030504040204" pitchFamily="34" charset="0"/>
                <a:cs typeface="Tahoma" panose="020B0604030504040204" pitchFamily="34" charset="0"/>
              </a:rPr>
              <a:t>las </a:t>
            </a:r>
            <a:r>
              <a:rPr sz="2000" spc="-5" dirty="0">
                <a:latin typeface="Tahoma" panose="020B0604030504040204" pitchFamily="34" charset="0"/>
                <a:ea typeface="Tahoma" panose="020B0604030504040204" pitchFamily="34" charset="0"/>
                <a:cs typeface="Tahoma" panose="020B0604030504040204" pitchFamily="34" charset="0"/>
              </a:rPr>
              <a:t>garantías: en caso de la prestación </a:t>
            </a:r>
            <a:r>
              <a:rPr sz="2000" spc="5"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servicios, la garantía </a:t>
            </a:r>
            <a:r>
              <a:rPr sz="2000" dirty="0">
                <a:latin typeface="Tahoma" panose="020B0604030504040204" pitchFamily="34" charset="0"/>
                <a:ea typeface="Tahoma" panose="020B0604030504040204" pitchFamily="34" charset="0"/>
                <a:cs typeface="Tahoma" panose="020B0604030504040204" pitchFamily="34" charset="0"/>
              </a:rPr>
              <a:t>de fiel </a:t>
            </a:r>
            <a:r>
              <a:rPr sz="2000" spc="-10" dirty="0">
                <a:latin typeface="Tahoma" panose="020B0604030504040204" pitchFamily="34" charset="0"/>
                <a:ea typeface="Tahoma" panose="020B0604030504040204" pitchFamily="34" charset="0"/>
                <a:cs typeface="Tahoma" panose="020B0604030504040204" pitchFamily="34" charset="0"/>
              </a:rPr>
              <a:t>cumplimiento </a:t>
            </a:r>
            <a:r>
              <a:rPr sz="2000" spc="-5" dirty="0">
                <a:latin typeface="Tahoma" panose="020B0604030504040204" pitchFamily="34" charset="0"/>
                <a:ea typeface="Tahoma" panose="020B0604030504040204" pitchFamily="34" charset="0"/>
                <a:cs typeface="Tahoma" panose="020B0604030504040204" pitchFamily="34" charset="0"/>
              </a:rPr>
              <a:t>asegurará </a:t>
            </a:r>
            <a:r>
              <a:rPr sz="2000" dirty="0">
                <a:latin typeface="Tahoma" panose="020B0604030504040204" pitchFamily="34" charset="0"/>
                <a:ea typeface="Tahoma" panose="020B0604030504040204" pitchFamily="34" charset="0"/>
                <a:cs typeface="Tahoma" panose="020B0604030504040204" pitchFamily="34" charset="0"/>
              </a:rPr>
              <a:t>además el </a:t>
            </a:r>
            <a:r>
              <a:rPr sz="2000" b="1" u="sng" spc="-5" dirty="0">
                <a:latin typeface="Tahoma" panose="020B0604030504040204" pitchFamily="34" charset="0"/>
                <a:ea typeface="Tahoma" panose="020B0604030504040204" pitchFamily="34" charset="0"/>
                <a:cs typeface="Tahoma" panose="020B0604030504040204" pitchFamily="34" charset="0"/>
              </a:rPr>
              <a:t>pago  de las obligaciones laborales y sociales </a:t>
            </a:r>
            <a:r>
              <a:rPr sz="2000" b="1" u="sng" dirty="0">
                <a:latin typeface="Tahoma" panose="020B0604030504040204" pitchFamily="34" charset="0"/>
                <a:ea typeface="Tahoma" panose="020B0604030504040204" pitchFamily="34" charset="0"/>
                <a:cs typeface="Tahoma" panose="020B0604030504040204" pitchFamily="34" charset="0"/>
              </a:rPr>
              <a:t>de </a:t>
            </a:r>
            <a:r>
              <a:rPr sz="2000" b="1" u="sng" spc="-5" dirty="0">
                <a:latin typeface="Tahoma" panose="020B0604030504040204" pitchFamily="34" charset="0"/>
                <a:ea typeface="Tahoma" panose="020B0604030504040204" pitchFamily="34" charset="0"/>
                <a:cs typeface="Tahoma" panose="020B0604030504040204" pitchFamily="34" charset="0"/>
              </a:rPr>
              <a:t>los trabajadores del  </a:t>
            </a:r>
            <a:r>
              <a:rPr sz="2000" b="1" u="sng" spc="-5" dirty="0" err="1">
                <a:latin typeface="Tahoma" panose="020B0604030504040204" pitchFamily="34" charset="0"/>
                <a:ea typeface="Tahoma" panose="020B0604030504040204" pitchFamily="34" charset="0"/>
                <a:cs typeface="Tahoma" panose="020B0604030504040204" pitchFamily="34" charset="0"/>
              </a:rPr>
              <a:t>contratante</a:t>
            </a:r>
            <a:r>
              <a:rPr sz="2000" spc="-5" dirty="0">
                <a:latin typeface="Tahoma" panose="020B0604030504040204" pitchFamily="34" charset="0"/>
                <a:ea typeface="Tahoma" panose="020B0604030504040204" pitchFamily="34" charset="0"/>
                <a:cs typeface="Tahoma" panose="020B0604030504040204" pitchFamily="34" charset="0"/>
              </a:rPr>
              <a:t>.</a:t>
            </a:r>
            <a:endParaRPr lang="es-ES"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endParaRPr lang="es-ES" sz="2000" spc="-5"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err="1">
                <a:latin typeface="Tahoma" panose="020B0604030504040204" pitchFamily="34" charset="0"/>
                <a:ea typeface="Tahoma" panose="020B0604030504040204" pitchFamily="34" charset="0"/>
                <a:cs typeface="Tahoma" panose="020B0604030504040204" pitchFamily="34" charset="0"/>
              </a:rPr>
              <a:t>Medios</a:t>
            </a:r>
            <a:r>
              <a:rPr sz="2000" spc="-5" dirty="0">
                <a:latin typeface="Tahoma" panose="020B0604030504040204" pitchFamily="34" charset="0"/>
                <a:ea typeface="Tahoma" panose="020B0604030504040204" pitchFamily="34" charset="0"/>
                <a:cs typeface="Tahoma" panose="020B0604030504040204" pitchFamily="34" charset="0"/>
              </a:rPr>
              <a:t> para </a:t>
            </a:r>
            <a:r>
              <a:rPr sz="2000" dirty="0">
                <a:latin typeface="Tahoma" panose="020B0604030504040204" pitchFamily="34" charset="0"/>
                <a:ea typeface="Tahoma" panose="020B0604030504040204" pitchFamily="34" charset="0"/>
                <a:cs typeface="Tahoma" panose="020B0604030504040204" pitchFamily="34" charset="0"/>
              </a:rPr>
              <a:t>acreditar </a:t>
            </a:r>
            <a:r>
              <a:rPr sz="2000" spc="-5" dirty="0">
                <a:latin typeface="Tahoma" panose="020B0604030504040204" pitchFamily="34" charset="0"/>
                <a:ea typeface="Tahoma" panose="020B0604030504040204" pitchFamily="34" charset="0"/>
                <a:cs typeface="Tahoma" panose="020B0604030504040204" pitchFamily="34" charset="0"/>
              </a:rPr>
              <a:t>si </a:t>
            </a:r>
            <a:r>
              <a:rPr sz="2000" dirty="0">
                <a:latin typeface="Tahoma" panose="020B0604030504040204" pitchFamily="34" charset="0"/>
                <a:ea typeface="Tahoma" panose="020B0604030504040204" pitchFamily="34" charset="0"/>
                <a:cs typeface="Tahoma" panose="020B0604030504040204" pitchFamily="34" charset="0"/>
              </a:rPr>
              <a:t>el </a:t>
            </a:r>
            <a:r>
              <a:rPr sz="2000" spc="-5" dirty="0">
                <a:latin typeface="Tahoma" panose="020B0604030504040204" pitchFamily="34" charset="0"/>
                <a:ea typeface="Tahoma" panose="020B0604030504040204" pitchFamily="34" charset="0"/>
                <a:cs typeface="Tahoma" panose="020B0604030504040204" pitchFamily="34" charset="0"/>
              </a:rPr>
              <a:t>proveedor </a:t>
            </a:r>
            <a:r>
              <a:rPr sz="2000" dirty="0">
                <a:latin typeface="Tahoma" panose="020B0604030504040204" pitchFamily="34" charset="0"/>
                <a:ea typeface="Tahoma" panose="020B0604030504040204" pitchFamily="34" charset="0"/>
                <a:cs typeface="Tahoma" panose="020B0604030504040204" pitchFamily="34" charset="0"/>
              </a:rPr>
              <a:t>adjudicado </a:t>
            </a:r>
            <a:r>
              <a:rPr sz="2000" spc="-5" dirty="0">
                <a:latin typeface="Tahoma" panose="020B0604030504040204" pitchFamily="34" charset="0"/>
                <a:ea typeface="Tahoma" panose="020B0604030504040204" pitchFamily="34" charset="0"/>
                <a:cs typeface="Tahoma" panose="020B0604030504040204" pitchFamily="34" charset="0"/>
              </a:rPr>
              <a:t>registra saldos  insolutos de remuneraciones o cotizaciones de seguridad social </a:t>
            </a:r>
            <a:r>
              <a:rPr sz="2000" spc="-10" dirty="0">
                <a:latin typeface="Tahoma" panose="020B0604030504040204" pitchFamily="34" charset="0"/>
                <a:ea typeface="Tahoma" panose="020B0604030504040204" pitchFamily="34" charset="0"/>
                <a:cs typeface="Tahoma" panose="020B0604030504040204" pitchFamily="34" charset="0"/>
              </a:rPr>
              <a:t>con  </a:t>
            </a:r>
            <a:r>
              <a:rPr sz="2000" spc="-5" dirty="0">
                <a:latin typeface="Tahoma" panose="020B0604030504040204" pitchFamily="34" charset="0"/>
                <a:ea typeface="Tahoma" panose="020B0604030504040204" pitchFamily="34" charset="0"/>
                <a:cs typeface="Tahoma" panose="020B0604030504040204" pitchFamily="34" charset="0"/>
              </a:rPr>
              <a:t>sus </a:t>
            </a:r>
            <a:r>
              <a:rPr sz="2000" dirty="0">
                <a:latin typeface="Tahoma" panose="020B0604030504040204" pitchFamily="34" charset="0"/>
                <a:ea typeface="Tahoma" panose="020B0604030504040204" pitchFamily="34" charset="0"/>
                <a:cs typeface="Tahoma" panose="020B0604030504040204" pitchFamily="34" charset="0"/>
              </a:rPr>
              <a:t>actuales trabajadores </a:t>
            </a:r>
            <a:r>
              <a:rPr sz="2000" spc="-5" dirty="0">
                <a:latin typeface="Tahoma" panose="020B0604030504040204" pitchFamily="34" charset="0"/>
                <a:ea typeface="Tahoma" panose="020B0604030504040204" pitchFamily="34" charset="0"/>
                <a:cs typeface="Tahoma" panose="020B0604030504040204" pitchFamily="34" charset="0"/>
              </a:rPr>
              <a:t>o con </a:t>
            </a:r>
            <a:r>
              <a:rPr sz="2000" dirty="0">
                <a:latin typeface="Tahoma" panose="020B0604030504040204" pitchFamily="34" charset="0"/>
                <a:ea typeface="Tahoma" panose="020B0604030504040204" pitchFamily="34" charset="0"/>
                <a:cs typeface="Tahoma" panose="020B0604030504040204" pitchFamily="34" charset="0"/>
              </a:rPr>
              <a:t>trabajadores contratados </a:t>
            </a:r>
            <a:r>
              <a:rPr sz="2000" spc="-5" dirty="0">
                <a:latin typeface="Tahoma" panose="020B0604030504040204" pitchFamily="34" charset="0"/>
                <a:ea typeface="Tahoma" panose="020B0604030504040204" pitchFamily="34" charset="0"/>
                <a:cs typeface="Tahoma" panose="020B0604030504040204" pitchFamily="34" charset="0"/>
              </a:rPr>
              <a:t>en los  últimos dos años y la oportunidad en que </a:t>
            </a:r>
            <a:r>
              <a:rPr sz="2000" spc="-10" dirty="0">
                <a:latin typeface="Tahoma" panose="020B0604030504040204" pitchFamily="34" charset="0"/>
                <a:ea typeface="Tahoma" panose="020B0604030504040204" pitchFamily="34" charset="0"/>
                <a:cs typeface="Tahoma" panose="020B0604030504040204" pitchFamily="34" charset="0"/>
              </a:rPr>
              <a:t>ellos </a:t>
            </a:r>
            <a:r>
              <a:rPr sz="2000" spc="-5" dirty="0">
                <a:latin typeface="Tahoma" panose="020B0604030504040204" pitchFamily="34" charset="0"/>
                <a:ea typeface="Tahoma" panose="020B0604030504040204" pitchFamily="34" charset="0"/>
                <a:cs typeface="Tahoma" panose="020B0604030504040204" pitchFamily="34" charset="0"/>
              </a:rPr>
              <a:t>serán</a:t>
            </a:r>
            <a:r>
              <a:rPr sz="2000" spc="20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requeridos.</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5200" y="533400"/>
            <a:ext cx="2507489" cy="415498"/>
          </a:xfrm>
          <a:prstGeom prst="rect">
            <a:avLst/>
          </a:prstGeom>
        </p:spPr>
        <p:txBody>
          <a:bodyPr vert="horz" wrap="square" lIns="0" tIns="0" rIns="0" bIns="0" rtlCol="0">
            <a:spAutoFit/>
          </a:bodyPr>
          <a:lstStyle/>
          <a:p>
            <a:pPr marL="12700">
              <a:lnSpc>
                <a:spcPct val="100000"/>
              </a:lnSpc>
            </a:pPr>
            <a:r>
              <a:rPr sz="2700" spc="-5" dirty="0">
                <a:latin typeface="Tahoma" panose="020B0604030504040204" pitchFamily="34" charset="0"/>
                <a:ea typeface="Tahoma" panose="020B0604030504040204" pitchFamily="34" charset="0"/>
                <a:cs typeface="Tahoma" panose="020B0604030504040204" pitchFamily="34" charset="0"/>
              </a:rPr>
              <a:t>REGLAMENTO</a:t>
            </a:r>
            <a:endParaRPr sz="2700" dirty="0">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p:nvPr/>
        </p:nvSpPr>
        <p:spPr>
          <a:xfrm>
            <a:off x="838200" y="1295400"/>
            <a:ext cx="7543800" cy="5090624"/>
          </a:xfrm>
          <a:prstGeom prst="rect">
            <a:avLst/>
          </a:prstGeom>
        </p:spPr>
        <p:txBody>
          <a:bodyPr vert="horz" wrap="square" lIns="0" tIns="0" rIns="0" bIns="0" rtlCol="0">
            <a:spAutoFit/>
          </a:bodyPr>
          <a:lstStyle/>
          <a:p>
            <a:pPr marL="287020" marR="5715" indent="-274955" algn="just">
              <a:lnSpc>
                <a:spcPct val="101200"/>
              </a:lnSpc>
            </a:pPr>
            <a:r>
              <a:rPr lang="es-CL" sz="2000" b="1" spc="-5" dirty="0">
                <a:latin typeface="Tahoma" panose="020B0604030504040204" pitchFamily="34" charset="0"/>
                <a:ea typeface="Tahoma" panose="020B0604030504040204" pitchFamily="34" charset="0"/>
                <a:cs typeface="Tahoma" panose="020B0604030504040204" pitchFamily="34" charset="0"/>
              </a:rPr>
              <a:t>Artículo </a:t>
            </a:r>
            <a:r>
              <a:rPr lang="es-CL" sz="2000" b="1" dirty="0">
                <a:latin typeface="Tahoma" panose="020B0604030504040204" pitchFamily="34" charset="0"/>
                <a:ea typeface="Tahoma" panose="020B0604030504040204" pitchFamily="34" charset="0"/>
                <a:cs typeface="Tahoma" panose="020B0604030504040204" pitchFamily="34" charset="0"/>
              </a:rPr>
              <a:t>23: Contenido </a:t>
            </a:r>
            <a:r>
              <a:rPr lang="es-CL" sz="2000" b="1" spc="-5" dirty="0">
                <a:latin typeface="Tahoma" panose="020B0604030504040204" pitchFamily="34" charset="0"/>
                <a:ea typeface="Tahoma" panose="020B0604030504040204" pitchFamily="34" charset="0"/>
                <a:cs typeface="Tahoma" panose="020B0604030504040204" pitchFamily="34" charset="0"/>
              </a:rPr>
              <a:t>adicional </a:t>
            </a:r>
            <a:r>
              <a:rPr lang="es-CL" sz="2000" b="1" dirty="0">
                <a:latin typeface="Tahoma" panose="020B0604030504040204" pitchFamily="34" charset="0"/>
                <a:ea typeface="Tahoma" panose="020B0604030504040204" pitchFamily="34" charset="0"/>
                <a:cs typeface="Tahoma" panose="020B0604030504040204" pitchFamily="34" charset="0"/>
              </a:rPr>
              <a:t>de </a:t>
            </a:r>
            <a:r>
              <a:rPr lang="es-CL" sz="2000" b="1" spc="-5" dirty="0">
                <a:latin typeface="Tahoma" panose="020B0604030504040204" pitchFamily="34" charset="0"/>
                <a:ea typeface="Tahoma" panose="020B0604030504040204" pitchFamily="34" charset="0"/>
                <a:cs typeface="Tahoma" panose="020B0604030504040204" pitchFamily="34" charset="0"/>
              </a:rPr>
              <a:t>las</a:t>
            </a:r>
            <a:r>
              <a:rPr lang="es-CL" sz="2000" b="1" spc="-60" dirty="0">
                <a:latin typeface="Tahoma" panose="020B0604030504040204" pitchFamily="34" charset="0"/>
                <a:ea typeface="Tahoma" panose="020B0604030504040204" pitchFamily="34" charset="0"/>
                <a:cs typeface="Tahoma" panose="020B0604030504040204" pitchFamily="34" charset="0"/>
              </a:rPr>
              <a:t> </a:t>
            </a:r>
            <a:r>
              <a:rPr lang="es-CL" sz="2000" b="1" dirty="0">
                <a:latin typeface="Tahoma" panose="020B0604030504040204" pitchFamily="34" charset="0"/>
                <a:ea typeface="Tahoma" panose="020B0604030504040204" pitchFamily="34" charset="0"/>
                <a:cs typeface="Tahoma" panose="020B0604030504040204" pitchFamily="34" charset="0"/>
              </a:rPr>
              <a:t>Bases:</a:t>
            </a:r>
            <a:endParaRPr lang="es-CL" sz="2000" dirty="0">
              <a:latin typeface="Tahoma" panose="020B0604030504040204" pitchFamily="34" charset="0"/>
              <a:ea typeface="Tahoma" panose="020B0604030504040204" pitchFamily="34" charset="0"/>
              <a:cs typeface="Tahoma" panose="020B0604030504040204" pitchFamily="34" charset="0"/>
            </a:endParaRPr>
          </a:p>
          <a:p>
            <a:pPr marL="287020" marR="5715" indent="-274955" algn="just">
              <a:lnSpc>
                <a:spcPct val="101200"/>
              </a:lnSpc>
            </a:pPr>
            <a:endParaRPr lang="es-ES" sz="2000" dirty="0">
              <a:latin typeface="Tahoma" panose="020B0604030504040204" pitchFamily="34" charset="0"/>
              <a:ea typeface="Tahoma" panose="020B0604030504040204" pitchFamily="34" charset="0"/>
              <a:cs typeface="Tahoma" panose="020B0604030504040204" pitchFamily="34" charset="0"/>
            </a:endParaRPr>
          </a:p>
          <a:p>
            <a:pPr marL="287020" marR="5715" indent="-274955" algn="just">
              <a:lnSpc>
                <a:spcPct val="101200"/>
              </a:lnSpc>
            </a:pPr>
            <a:r>
              <a:rPr sz="2000" dirty="0">
                <a:latin typeface="Tahoma" panose="020B0604030504040204" pitchFamily="34" charset="0"/>
                <a:ea typeface="Tahoma" panose="020B0604030504040204" pitchFamily="34" charset="0"/>
                <a:cs typeface="Tahoma" panose="020B0604030504040204" pitchFamily="34" charset="0"/>
              </a:rPr>
              <a:t>"</a:t>
            </a:r>
            <a:r>
              <a:rPr sz="2000" b="1" dirty="0">
                <a:latin typeface="Tahoma" panose="020B0604030504040204" pitchFamily="34" charset="0"/>
                <a:ea typeface="Tahoma" panose="020B0604030504040204" pitchFamily="34" charset="0"/>
                <a:cs typeface="Tahoma" panose="020B0604030504040204" pitchFamily="34" charset="0"/>
              </a:rPr>
              <a:t>3. </a:t>
            </a:r>
            <a:r>
              <a:rPr sz="2000" b="1" i="1" spc="-5" dirty="0">
                <a:latin typeface="Tahoma" panose="020B0604030504040204" pitchFamily="34" charset="0"/>
                <a:ea typeface="Tahoma" panose="020B0604030504040204" pitchFamily="34" charset="0"/>
                <a:cs typeface="Tahoma" panose="020B0604030504040204" pitchFamily="34" charset="0"/>
              </a:rPr>
              <a:t>Criterios y ponderaciones que se asignen a los Oferentes, derivados </a:t>
            </a:r>
            <a:r>
              <a:rPr sz="2000" b="1" i="1" dirty="0">
                <a:latin typeface="Tahoma" panose="020B0604030504040204" pitchFamily="34" charset="0"/>
                <a:ea typeface="Tahoma" panose="020B0604030504040204" pitchFamily="34" charset="0"/>
                <a:cs typeface="Tahoma" panose="020B0604030504040204" pitchFamily="34" charset="0"/>
              </a:rPr>
              <a:t>de </a:t>
            </a:r>
            <a:r>
              <a:rPr sz="2000" b="1" i="1" spc="-5" dirty="0">
                <a:latin typeface="Tahoma" panose="020B0604030504040204" pitchFamily="34" charset="0"/>
                <a:ea typeface="Tahoma" panose="020B0604030504040204" pitchFamily="34" charset="0"/>
                <a:cs typeface="Tahoma" panose="020B0604030504040204" pitchFamily="34" charset="0"/>
              </a:rPr>
              <a:t>materias de alto  impacto</a:t>
            </a:r>
            <a:r>
              <a:rPr sz="2000" b="1" i="1" spc="-60"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social.</a:t>
            </a:r>
            <a:endParaRPr sz="2000" b="1" i="1" dirty="0">
              <a:latin typeface="Tahoma" panose="020B0604030504040204" pitchFamily="34" charset="0"/>
              <a:ea typeface="Tahoma" panose="020B0604030504040204" pitchFamily="34" charset="0"/>
              <a:cs typeface="Tahoma" panose="020B0604030504040204" pitchFamily="34" charset="0"/>
            </a:endParaRPr>
          </a:p>
          <a:p>
            <a:pPr marL="287020" marR="5080" indent="-53340" algn="just">
              <a:lnSpc>
                <a:spcPct val="100000"/>
              </a:lnSpc>
              <a:spcBef>
                <a:spcPts val="384"/>
              </a:spcBef>
            </a:pPr>
            <a:endParaRPr lang="es-ES" sz="2000" dirty="0">
              <a:latin typeface="Tahoma" panose="020B0604030504040204" pitchFamily="34" charset="0"/>
              <a:ea typeface="Tahoma" panose="020B0604030504040204" pitchFamily="34" charset="0"/>
              <a:cs typeface="Tahoma" panose="020B0604030504040204" pitchFamily="34" charset="0"/>
            </a:endParaRPr>
          </a:p>
          <a:p>
            <a:pPr marL="287020" marR="5080" indent="-53340" algn="just">
              <a:lnSpc>
                <a:spcPct val="100000"/>
              </a:lnSpc>
              <a:spcBef>
                <a:spcPts val="384"/>
              </a:spcBef>
            </a:pPr>
            <a:r>
              <a:rPr sz="2000" dirty="0">
                <a:latin typeface="Tahoma" panose="020B0604030504040204" pitchFamily="34" charset="0"/>
                <a:ea typeface="Tahoma" panose="020B0604030504040204" pitchFamily="34" charset="0"/>
                <a:cs typeface="Tahoma" panose="020B0604030504040204" pitchFamily="34" charset="0"/>
              </a:rPr>
              <a:t>Para </a:t>
            </a:r>
            <a:r>
              <a:rPr sz="2000" spc="-5" dirty="0">
                <a:latin typeface="Tahoma" panose="020B0604030504040204" pitchFamily="34" charset="0"/>
                <a:ea typeface="Tahoma" panose="020B0604030504040204" pitchFamily="34" charset="0"/>
                <a:cs typeface="Tahoma" panose="020B0604030504040204" pitchFamily="34" charset="0"/>
              </a:rPr>
              <a:t>estos efectos, se entenderá por materias de alto </a:t>
            </a:r>
            <a:r>
              <a:rPr sz="2000" dirty="0">
                <a:latin typeface="Tahoma" panose="020B0604030504040204" pitchFamily="34" charset="0"/>
                <a:ea typeface="Tahoma" panose="020B0604030504040204" pitchFamily="34" charset="0"/>
                <a:cs typeface="Tahoma" panose="020B0604030504040204" pitchFamily="34" charset="0"/>
              </a:rPr>
              <a:t>impacto </a:t>
            </a:r>
            <a:r>
              <a:rPr sz="2000" spc="-5" dirty="0">
                <a:latin typeface="Tahoma" panose="020B0604030504040204" pitchFamily="34" charset="0"/>
                <a:ea typeface="Tahoma" panose="020B0604030504040204" pitchFamily="34" charset="0"/>
                <a:cs typeface="Tahoma" panose="020B0604030504040204" pitchFamily="34" charset="0"/>
              </a:rPr>
              <a:t>social, </a:t>
            </a:r>
            <a:r>
              <a:rPr sz="2000" b="1" spc="-5" dirty="0">
                <a:latin typeface="Tahoma" panose="020B0604030504040204" pitchFamily="34" charset="0"/>
                <a:ea typeface="Tahoma" panose="020B0604030504040204" pitchFamily="34" charset="0"/>
                <a:cs typeface="Tahoma" panose="020B0604030504040204" pitchFamily="34" charset="0"/>
              </a:rPr>
              <a:t>entre otras</a:t>
            </a:r>
            <a:r>
              <a:rPr sz="2000" spc="-5" dirty="0">
                <a:latin typeface="Tahoma" panose="020B0604030504040204" pitchFamily="34" charset="0"/>
                <a:ea typeface="Tahoma" panose="020B0604030504040204" pitchFamily="34" charset="0"/>
                <a:cs typeface="Tahoma" panose="020B0604030504040204" pitchFamily="34" charset="0"/>
              </a:rPr>
              <a:t>, aquellas  relacionadas con el cumplimiento de normas que privilegien el medioambiente, </a:t>
            </a:r>
            <a:r>
              <a:rPr sz="2000" dirty="0">
                <a:latin typeface="Tahoma" panose="020B0604030504040204" pitchFamily="34" charset="0"/>
                <a:ea typeface="Tahoma" panose="020B0604030504040204" pitchFamily="34" charset="0"/>
                <a:cs typeface="Tahoma" panose="020B0604030504040204" pitchFamily="34" charset="0"/>
              </a:rPr>
              <a:t>con la  </a:t>
            </a:r>
            <a:r>
              <a:rPr sz="2000" spc="-5" dirty="0">
                <a:latin typeface="Tahoma" panose="020B0604030504040204" pitchFamily="34" charset="0"/>
                <a:ea typeface="Tahoma" panose="020B0604030504040204" pitchFamily="34" charset="0"/>
                <a:cs typeface="Tahoma" panose="020B0604030504040204" pitchFamily="34" charset="0"/>
              </a:rPr>
              <a:t>contratación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personas en </a:t>
            </a:r>
            <a:r>
              <a:rPr sz="2000" dirty="0">
                <a:latin typeface="Tahoma" panose="020B0604030504040204" pitchFamily="34" charset="0"/>
                <a:ea typeface="Tahoma" panose="020B0604030504040204" pitchFamily="34" charset="0"/>
                <a:cs typeface="Tahoma" panose="020B0604030504040204" pitchFamily="34" charset="0"/>
              </a:rPr>
              <a:t>situación de </a:t>
            </a:r>
            <a:r>
              <a:rPr sz="2000" spc="-5" dirty="0">
                <a:latin typeface="Tahoma" panose="020B0604030504040204" pitchFamily="34" charset="0"/>
                <a:ea typeface="Tahoma" panose="020B0604030504040204" pitchFamily="34" charset="0"/>
                <a:cs typeface="Tahoma" panose="020B0604030504040204" pitchFamily="34" charset="0"/>
              </a:rPr>
              <a:t>discapacidad o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vulnerabilidad </a:t>
            </a:r>
            <a:r>
              <a:rPr sz="2000" dirty="0">
                <a:latin typeface="Tahoma" panose="020B0604030504040204" pitchFamily="34" charset="0"/>
                <a:ea typeface="Tahoma" panose="020B0604030504040204" pitchFamily="34" charset="0"/>
                <a:cs typeface="Tahoma" panose="020B0604030504040204" pitchFamily="34" charset="0"/>
              </a:rPr>
              <a:t>social </a:t>
            </a:r>
            <a:r>
              <a:rPr sz="2000" spc="-5" dirty="0">
                <a:latin typeface="Tahoma" panose="020B0604030504040204" pitchFamily="34" charset="0"/>
                <a:ea typeface="Tahoma" panose="020B0604030504040204" pitchFamily="34" charset="0"/>
                <a:cs typeface="Tahoma" panose="020B0604030504040204" pitchFamily="34" charset="0"/>
              </a:rPr>
              <a:t>y con otras  materias relacionadas con </a:t>
            </a:r>
            <a:r>
              <a:rPr sz="2000" dirty="0">
                <a:latin typeface="Tahoma" panose="020B0604030504040204" pitchFamily="34" charset="0"/>
                <a:ea typeface="Tahoma" panose="020B0604030504040204" pitchFamily="34" charset="0"/>
                <a:cs typeface="Tahoma" panose="020B0604030504040204" pitchFamily="34" charset="0"/>
              </a:rPr>
              <a:t>el </a:t>
            </a:r>
            <a:r>
              <a:rPr sz="2000" b="1" spc="-5" dirty="0">
                <a:latin typeface="Tahoma" panose="020B0604030504040204" pitchFamily="34" charset="0"/>
                <a:ea typeface="Tahoma" panose="020B0604030504040204" pitchFamily="34" charset="0"/>
                <a:cs typeface="Tahoma" panose="020B0604030504040204" pitchFamily="34" charset="0"/>
              </a:rPr>
              <a:t>desarrollo inclusivo</a:t>
            </a:r>
            <a:r>
              <a:rPr sz="2000" spc="-5" dirty="0">
                <a:latin typeface="Tahoma" panose="020B0604030504040204" pitchFamily="34" charset="0"/>
                <a:ea typeface="Tahoma" panose="020B0604030504040204" pitchFamily="34" charset="0"/>
                <a:cs typeface="Tahoma" panose="020B0604030504040204" pitchFamily="34" charset="0"/>
              </a:rPr>
              <a:t>; así </a:t>
            </a:r>
            <a:r>
              <a:rPr sz="2000" dirty="0">
                <a:latin typeface="Tahoma" panose="020B0604030504040204" pitchFamily="34" charset="0"/>
                <a:ea typeface="Tahoma" panose="020B0604030504040204" pitchFamily="34" charset="0"/>
                <a:cs typeface="Tahoma" panose="020B0604030504040204" pitchFamily="34" charset="0"/>
              </a:rPr>
              <a:t>como </a:t>
            </a:r>
            <a:r>
              <a:rPr sz="2000" spc="-5" dirty="0">
                <a:latin typeface="Tahoma" panose="020B0604030504040204" pitchFamily="34" charset="0"/>
                <a:ea typeface="Tahoma" panose="020B0604030504040204" pitchFamily="34" charset="0"/>
                <a:cs typeface="Tahoma" panose="020B0604030504040204" pitchFamily="34" charset="0"/>
              </a:rPr>
              <a:t>con el impulso a las empresas </a:t>
            </a:r>
            <a:r>
              <a:rPr sz="2000" dirty="0">
                <a:latin typeface="Tahoma" panose="020B0604030504040204" pitchFamily="34" charset="0"/>
                <a:ea typeface="Tahoma" panose="020B0604030504040204" pitchFamily="34" charset="0"/>
                <a:cs typeface="Tahoma" panose="020B0604030504040204" pitchFamily="34" charset="0"/>
              </a:rPr>
              <a:t>de  </a:t>
            </a:r>
            <a:r>
              <a:rPr sz="2000" spc="-10" dirty="0">
                <a:latin typeface="Tahoma" panose="020B0604030504040204" pitchFamily="34" charset="0"/>
                <a:ea typeface="Tahoma" panose="020B0604030504040204" pitchFamily="34" charset="0"/>
                <a:cs typeface="Tahoma" panose="020B0604030504040204" pitchFamily="34" charset="0"/>
              </a:rPr>
              <a:t>menor </a:t>
            </a:r>
            <a:r>
              <a:rPr sz="2000" spc="-5" dirty="0">
                <a:latin typeface="Tahoma" panose="020B0604030504040204" pitchFamily="34" charset="0"/>
                <a:ea typeface="Tahoma" panose="020B0604030504040204" pitchFamily="34" charset="0"/>
                <a:cs typeface="Tahoma" panose="020B0604030504040204" pitchFamily="34" charset="0"/>
              </a:rPr>
              <a:t>tamaño y </a:t>
            </a:r>
            <a:r>
              <a:rPr sz="2000" spc="-10" dirty="0">
                <a:latin typeface="Tahoma" panose="020B0604030504040204" pitchFamily="34" charset="0"/>
                <a:ea typeface="Tahoma" panose="020B0604030504040204" pitchFamily="34" charset="0"/>
                <a:cs typeface="Tahoma" panose="020B0604030504040204" pitchFamily="34" charset="0"/>
              </a:rPr>
              <a:t>con </a:t>
            </a:r>
            <a:r>
              <a:rPr sz="2000" spc="-5" dirty="0">
                <a:latin typeface="Tahoma" panose="020B0604030504040204" pitchFamily="34" charset="0"/>
                <a:ea typeface="Tahoma" panose="020B0604030504040204" pitchFamily="34" charset="0"/>
                <a:cs typeface="Tahoma" panose="020B0604030504040204" pitchFamily="34" charset="0"/>
              </a:rPr>
              <a:t>la </a:t>
            </a:r>
            <a:r>
              <a:rPr sz="2000" spc="-10" dirty="0">
                <a:latin typeface="Tahoma" panose="020B0604030504040204" pitchFamily="34" charset="0"/>
                <a:ea typeface="Tahoma" panose="020B0604030504040204" pitchFamily="34" charset="0"/>
                <a:cs typeface="Tahoma" panose="020B0604030504040204" pitchFamily="34" charset="0"/>
              </a:rPr>
              <a:t>descentralización </a:t>
            </a:r>
            <a:r>
              <a:rPr sz="2000" spc="-5" dirty="0">
                <a:latin typeface="Tahoma" panose="020B0604030504040204" pitchFamily="34" charset="0"/>
                <a:ea typeface="Tahoma" panose="020B0604030504040204" pitchFamily="34" charset="0"/>
                <a:cs typeface="Tahoma" panose="020B0604030504040204" pitchFamily="34" charset="0"/>
              </a:rPr>
              <a:t>y el </a:t>
            </a:r>
            <a:r>
              <a:rPr sz="2000" spc="-10" dirty="0">
                <a:latin typeface="Tahoma" panose="020B0604030504040204" pitchFamily="34" charset="0"/>
                <a:ea typeface="Tahoma" panose="020B0604030504040204" pitchFamily="34" charset="0"/>
                <a:cs typeface="Tahoma" panose="020B0604030504040204" pitchFamily="34" charset="0"/>
              </a:rPr>
              <a:t>desarrollo</a:t>
            </a:r>
            <a:r>
              <a:rPr sz="2000" spc="32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local.</a:t>
            </a:r>
            <a:endParaRPr sz="2000" dirty="0">
              <a:latin typeface="Tahoma" panose="020B0604030504040204" pitchFamily="34" charset="0"/>
              <a:ea typeface="Tahoma" panose="020B0604030504040204" pitchFamily="34" charset="0"/>
              <a:cs typeface="Tahoma" panose="020B0604030504040204" pitchFamily="34" charset="0"/>
            </a:endParaRPr>
          </a:p>
          <a:p>
            <a:pPr marL="287020" marR="6350" indent="-52069" algn="just">
              <a:lnSpc>
                <a:spcPct val="100000"/>
              </a:lnSpc>
              <a:spcBef>
                <a:spcPts val="384"/>
              </a:spcBef>
            </a:pPr>
            <a:r>
              <a:rPr sz="2000" spc="-5" dirty="0">
                <a:latin typeface="Tahoma" panose="020B0604030504040204" pitchFamily="34" charset="0"/>
                <a:ea typeface="Tahoma" panose="020B0604030504040204" pitchFamily="34" charset="0"/>
                <a:cs typeface="Tahoma" panose="020B0604030504040204" pitchFamily="34" charset="0"/>
              </a:rPr>
              <a:t>Estos </a:t>
            </a:r>
            <a:r>
              <a:rPr sz="2000" dirty="0">
                <a:latin typeface="Tahoma" panose="020B0604030504040204" pitchFamily="34" charset="0"/>
                <a:ea typeface="Tahoma" panose="020B0604030504040204" pitchFamily="34" charset="0"/>
                <a:cs typeface="Tahoma" panose="020B0604030504040204" pitchFamily="34" charset="0"/>
              </a:rPr>
              <a:t>puntajes </a:t>
            </a:r>
            <a:r>
              <a:rPr sz="2000" spc="-5" dirty="0">
                <a:latin typeface="Tahoma" panose="020B0604030504040204" pitchFamily="34" charset="0"/>
                <a:ea typeface="Tahoma" panose="020B0604030504040204" pitchFamily="34" charset="0"/>
                <a:cs typeface="Tahoma" panose="020B0604030504040204" pitchFamily="34" charset="0"/>
              </a:rPr>
              <a:t>o ponderaciones no podrán, en </a:t>
            </a:r>
            <a:r>
              <a:rPr sz="2000" dirty="0">
                <a:latin typeface="Tahoma" panose="020B0604030504040204" pitchFamily="34" charset="0"/>
                <a:ea typeface="Tahoma" panose="020B0604030504040204" pitchFamily="34" charset="0"/>
                <a:cs typeface="Tahoma" panose="020B0604030504040204" pitchFamily="34" charset="0"/>
              </a:rPr>
              <a:t>caso </a:t>
            </a:r>
            <a:r>
              <a:rPr sz="2000" spc="-5" dirty="0">
                <a:latin typeface="Tahoma" panose="020B0604030504040204" pitchFamily="34" charset="0"/>
                <a:ea typeface="Tahoma" panose="020B0604030504040204" pitchFamily="34" charset="0"/>
                <a:cs typeface="Tahoma" panose="020B0604030504040204" pitchFamily="34" charset="0"/>
              </a:rPr>
              <a:t>alguno, ser los únicos que </a:t>
            </a:r>
            <a:r>
              <a:rPr sz="2000" spc="5" dirty="0">
                <a:latin typeface="Tahoma" panose="020B0604030504040204" pitchFamily="34" charset="0"/>
                <a:ea typeface="Tahoma" panose="020B0604030504040204" pitchFamily="34" charset="0"/>
                <a:cs typeface="Tahoma" panose="020B0604030504040204" pitchFamily="34" charset="0"/>
              </a:rPr>
              <a:t>se </a:t>
            </a:r>
            <a:r>
              <a:rPr sz="2000" spc="-5" dirty="0">
                <a:latin typeface="Tahoma" panose="020B0604030504040204" pitchFamily="34" charset="0"/>
                <a:ea typeface="Tahoma" panose="020B0604030504040204" pitchFamily="34" charset="0"/>
                <a:cs typeface="Tahoma" panose="020B0604030504040204" pitchFamily="34" charset="0"/>
              </a:rPr>
              <a:t>consideren  para determinar la adjudicación de la oferta más</a:t>
            </a:r>
            <a:r>
              <a:rPr sz="2000" spc="13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conveniente</a:t>
            </a:r>
            <a:r>
              <a:rPr sz="2000" u="sng" spc="-10" dirty="0">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18862" y="533400"/>
            <a:ext cx="2508376" cy="415498"/>
          </a:xfrm>
          <a:prstGeom prst="rect">
            <a:avLst/>
          </a:prstGeom>
        </p:spPr>
        <p:txBody>
          <a:bodyPr vert="horz" wrap="square" lIns="0" tIns="0" rIns="0" bIns="0" rtlCol="0">
            <a:spAutoFit/>
          </a:bodyPr>
          <a:lstStyle/>
          <a:p>
            <a:pPr marL="12700" algn="just">
              <a:lnSpc>
                <a:spcPct val="100000"/>
              </a:lnSpc>
            </a:pPr>
            <a:r>
              <a:rPr sz="2700" spc="-5" dirty="0">
                <a:latin typeface="Tahoma" panose="020B0604030504040204" pitchFamily="34" charset="0"/>
                <a:ea typeface="Tahoma" panose="020B0604030504040204" pitchFamily="34" charset="0"/>
                <a:cs typeface="Tahoma" panose="020B0604030504040204" pitchFamily="34" charset="0"/>
              </a:rPr>
              <a:t>REGLAMENTO</a:t>
            </a:r>
            <a:endParaRPr sz="2700" dirty="0">
              <a:latin typeface="Tahoma" panose="020B0604030504040204" pitchFamily="34" charset="0"/>
              <a:ea typeface="Tahoma" panose="020B0604030504040204" pitchFamily="34" charset="0"/>
              <a:cs typeface="Tahoma" panose="020B0604030504040204" pitchFamily="34" charset="0"/>
            </a:endParaRPr>
          </a:p>
        </p:txBody>
      </p:sp>
      <p:sp>
        <p:nvSpPr>
          <p:cNvPr id="6" name="object 6"/>
          <p:cNvSpPr txBox="1"/>
          <p:nvPr/>
        </p:nvSpPr>
        <p:spPr>
          <a:xfrm>
            <a:off x="457200" y="1295400"/>
            <a:ext cx="8244840" cy="4924425"/>
          </a:xfrm>
          <a:prstGeom prst="rect">
            <a:avLst/>
          </a:prstGeom>
        </p:spPr>
        <p:txBody>
          <a:bodyPr vert="horz" wrap="square" lIns="0" tIns="0" rIns="0" bIns="0" rtlCol="0">
            <a:spAutoFit/>
          </a:bodyPr>
          <a:lstStyle/>
          <a:p>
            <a:pPr marL="12700" marR="5080" algn="just"/>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lang="es-ES" sz="2000" b="1" spc="-5" dirty="0">
                <a:solidFill>
                  <a:srgbClr val="3E3D2D"/>
                </a:solidFill>
                <a:latin typeface="Tahoma" panose="020B0604030504040204" pitchFamily="34" charset="0"/>
                <a:ea typeface="Tahoma" panose="020B0604030504040204" pitchFamily="34" charset="0"/>
                <a:cs typeface="Tahoma" panose="020B0604030504040204" pitchFamily="34" charset="0"/>
              </a:rPr>
              <a:t>Artículo </a:t>
            </a:r>
            <a:r>
              <a:rPr lang="es-ES" sz="2000" b="1" dirty="0">
                <a:solidFill>
                  <a:srgbClr val="3E3D2D"/>
                </a:solidFill>
                <a:latin typeface="Tahoma" panose="020B0604030504040204" pitchFamily="34" charset="0"/>
                <a:ea typeface="Tahoma" panose="020B0604030504040204" pitchFamily="34" charset="0"/>
                <a:cs typeface="Tahoma" panose="020B0604030504040204" pitchFamily="34" charset="0"/>
              </a:rPr>
              <a:t>38: Criterios de</a:t>
            </a:r>
            <a:r>
              <a:rPr lang="es-ES" sz="2000" b="1" spc="-3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lang="es-ES" sz="2000" b="1" spc="-5" dirty="0">
                <a:solidFill>
                  <a:srgbClr val="3E3D2D"/>
                </a:solidFill>
                <a:latin typeface="Tahoma" panose="020B0604030504040204" pitchFamily="34" charset="0"/>
                <a:ea typeface="Tahoma" panose="020B0604030504040204" pitchFamily="34" charset="0"/>
                <a:cs typeface="Tahoma" panose="020B0604030504040204" pitchFamily="34" charset="0"/>
              </a:rPr>
              <a:t>Evaluación: </a:t>
            </a:r>
          </a:p>
          <a:p>
            <a:pPr marL="12700" marR="5080" algn="just"/>
            <a:r>
              <a:rPr lang="es-ES" sz="2000" spc="-5" dirty="0">
                <a:solidFill>
                  <a:srgbClr val="3E3D2D"/>
                </a:solidFill>
                <a:latin typeface="Tahoma" panose="020B0604030504040204" pitchFamily="34" charset="0"/>
                <a:ea typeface="Tahoma" panose="020B0604030504040204" pitchFamily="34" charset="0"/>
                <a:cs typeface="Tahoma" panose="020B0604030504040204" pitchFamily="34" charset="0"/>
              </a:rPr>
              <a:t>Se	podrán	considerar </a:t>
            </a:r>
            <a:r>
              <a:rPr lang="es-ES" sz="2000" dirty="0">
                <a:solidFill>
                  <a:srgbClr val="3E3D2D"/>
                </a:solidFill>
                <a:latin typeface="Tahoma" panose="020B0604030504040204" pitchFamily="34" charset="0"/>
                <a:ea typeface="Tahoma" panose="020B0604030504040204" pitchFamily="34" charset="0"/>
                <a:cs typeface="Tahoma" panose="020B0604030504040204" pitchFamily="34" charset="0"/>
              </a:rPr>
              <a:t>como	</a:t>
            </a:r>
            <a:r>
              <a:rPr lang="es-ES" sz="2000" spc="-5" dirty="0">
                <a:solidFill>
                  <a:srgbClr val="3E3D2D"/>
                </a:solidFill>
                <a:latin typeface="Tahoma" panose="020B0604030504040204" pitchFamily="34" charset="0"/>
                <a:ea typeface="Tahoma" panose="020B0604030504040204" pitchFamily="34" charset="0"/>
                <a:cs typeface="Tahoma" panose="020B0604030504040204" pitchFamily="34" charset="0"/>
              </a:rPr>
              <a:t>criterios 	técnicos, </a:t>
            </a:r>
            <a:r>
              <a:rPr lang="es-CL"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medioambientales, de  </a:t>
            </a:r>
            <a:r>
              <a:rPr lang="es-CL" sz="2000" b="1" u="sng" spc="-10" dirty="0">
                <a:solidFill>
                  <a:srgbClr val="3E3D2D"/>
                </a:solidFill>
                <a:latin typeface="Tahoma" panose="020B0604030504040204" pitchFamily="34" charset="0"/>
                <a:ea typeface="Tahoma" panose="020B0604030504040204" pitchFamily="34" charset="0"/>
                <a:cs typeface="Tahoma" panose="020B0604030504040204" pitchFamily="34" charset="0"/>
              </a:rPr>
              <a:t>eficiencia</a:t>
            </a:r>
            <a:r>
              <a:rPr lang="es-CL" sz="2000" b="1" u="sng" spc="13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lang="es-CL" sz="2000" b="1" u="sng" spc="-10" dirty="0">
                <a:solidFill>
                  <a:srgbClr val="3E3D2D"/>
                </a:solidFill>
                <a:latin typeface="Tahoma" panose="020B0604030504040204" pitchFamily="34" charset="0"/>
                <a:ea typeface="Tahoma" panose="020B0604030504040204" pitchFamily="34" charset="0"/>
                <a:cs typeface="Tahoma" panose="020B0604030504040204" pitchFamily="34" charset="0"/>
              </a:rPr>
              <a:t>energética</a:t>
            </a:r>
            <a:r>
              <a:rPr lang="es-CL" sz="2000" spc="-10" dirty="0">
                <a:solidFill>
                  <a:srgbClr val="3E3D2D"/>
                </a:solidFill>
                <a:latin typeface="Tahoma" panose="020B0604030504040204" pitchFamily="34" charset="0"/>
                <a:ea typeface="Tahoma" panose="020B0604030504040204" pitchFamily="34" charset="0"/>
                <a:cs typeface="Tahoma" panose="020B0604030504040204" pitchFamily="34" charset="0"/>
              </a:rPr>
              <a:t>….”</a:t>
            </a:r>
            <a:endParaRPr lang="es-CL" sz="2000" dirty="0">
              <a:latin typeface="Tahoma" panose="020B0604030504040204" pitchFamily="34" charset="0"/>
              <a:ea typeface="Tahoma" panose="020B0604030504040204" pitchFamily="34" charset="0"/>
              <a:cs typeface="Tahoma" panose="020B0604030504040204" pitchFamily="34" charset="0"/>
            </a:endParaRPr>
          </a:p>
          <a:p>
            <a:pPr marL="12700" marR="5080" algn="just"/>
            <a:endParaRPr lang="es-ES"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pP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En el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caso 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la prestación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 servicios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habituales, que deben proveerse 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través </a:t>
            </a:r>
            <a:r>
              <a:rPr sz="2000" spc="-10"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licitaciones o contrataciones periódicas, las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bases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deberán contemplar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como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criterio técnico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las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condiciones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empleo y remuneración. Para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evaluar este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criterio, </a:t>
            </a:r>
            <a:r>
              <a:rPr sz="2000" b="1" u="sng" dirty="0">
                <a:solidFill>
                  <a:srgbClr val="3E3D2D"/>
                </a:solidFill>
                <a:latin typeface="Tahoma" panose="020B0604030504040204" pitchFamily="34" charset="0"/>
                <a:ea typeface="Tahoma" panose="020B0604030504040204" pitchFamily="34" charset="0"/>
                <a:cs typeface="Tahoma" panose="020B0604030504040204" pitchFamily="34" charset="0"/>
              </a:rPr>
              <a:t>se </a:t>
            </a:r>
            <a:r>
              <a:rPr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podrán considerar </a:t>
            </a:r>
            <a:r>
              <a:rPr sz="2000" b="1" u="sng" dirty="0">
                <a:solidFill>
                  <a:srgbClr val="3E3D2D"/>
                </a:solidFill>
                <a:latin typeface="Tahoma" panose="020B0604030504040204" pitchFamily="34" charset="0"/>
                <a:ea typeface="Tahoma" panose="020B0604030504040204" pitchFamily="34" charset="0"/>
                <a:cs typeface="Tahoma" panose="020B0604030504040204" pitchFamily="34" charset="0"/>
              </a:rPr>
              <a:t>como  </a:t>
            </a:r>
            <a:r>
              <a:rPr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factores </a:t>
            </a:r>
            <a:r>
              <a:rPr sz="2000" b="1" u="sng"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evaluación </a:t>
            </a:r>
            <a:r>
              <a:rPr sz="2000" b="1" u="sng" dirty="0">
                <a:solidFill>
                  <a:srgbClr val="3E3D2D"/>
                </a:solidFill>
                <a:latin typeface="Tahoma" panose="020B0604030504040204" pitchFamily="34" charset="0"/>
                <a:ea typeface="Tahoma" panose="020B0604030504040204" pitchFamily="34" charset="0"/>
                <a:cs typeface="Tahoma" panose="020B0604030504040204" pitchFamily="34" charset="0"/>
              </a:rPr>
              <a:t>el </a:t>
            </a:r>
            <a:r>
              <a:rPr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estado de pago </a:t>
            </a:r>
            <a:r>
              <a:rPr sz="2000" b="1" u="sng"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las remuneraciones y cotizaciones de los  trabajadores, la contratación de discapacitados, </a:t>
            </a:r>
            <a:r>
              <a:rPr sz="2000" b="1" u="sng" dirty="0">
                <a:solidFill>
                  <a:srgbClr val="3E3D2D"/>
                </a:solidFill>
                <a:latin typeface="Tahoma" panose="020B0604030504040204" pitchFamily="34" charset="0"/>
                <a:ea typeface="Tahoma" panose="020B0604030504040204" pitchFamily="34" charset="0"/>
                <a:cs typeface="Tahoma" panose="020B0604030504040204" pitchFamily="34" charset="0"/>
              </a:rPr>
              <a:t>el </a:t>
            </a:r>
            <a:r>
              <a:rPr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nivel </a:t>
            </a:r>
            <a:r>
              <a:rPr sz="2000" b="1" u="sng"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remuneraciones </a:t>
            </a:r>
            <a:r>
              <a:rPr sz="2000" b="1" u="sng" dirty="0">
                <a:solidFill>
                  <a:srgbClr val="3E3D2D"/>
                </a:solidFill>
                <a:latin typeface="Tahoma" panose="020B0604030504040204" pitchFamily="34" charset="0"/>
                <a:ea typeface="Tahoma" panose="020B0604030504040204" pitchFamily="34" charset="0"/>
                <a:cs typeface="Tahoma" panose="020B0604030504040204" pitchFamily="34" charset="0"/>
              </a:rPr>
              <a:t>sobre </a:t>
            </a:r>
            <a:r>
              <a:rPr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el sueldo  mínimo, la </a:t>
            </a:r>
            <a:r>
              <a:rPr sz="2000" b="1" u="sng" dirty="0">
                <a:solidFill>
                  <a:srgbClr val="3E3D2D"/>
                </a:solidFill>
                <a:latin typeface="Tahoma" panose="020B0604030504040204" pitchFamily="34" charset="0"/>
                <a:ea typeface="Tahoma" panose="020B0604030504040204" pitchFamily="34" charset="0"/>
                <a:cs typeface="Tahoma" panose="020B0604030504040204" pitchFamily="34" charset="0"/>
              </a:rPr>
              <a:t>composición </a:t>
            </a:r>
            <a:r>
              <a:rPr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y reajuste </a:t>
            </a:r>
            <a:r>
              <a:rPr sz="2000" b="1" u="sng"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las remuneraciones, la extensión y flexibilidad de </a:t>
            </a:r>
            <a:r>
              <a:rPr sz="2000" b="1" u="sng"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jornada de trabajo, </a:t>
            </a:r>
            <a:r>
              <a:rPr sz="2000" b="1" u="sng"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duración de los contratos, </a:t>
            </a:r>
            <a:r>
              <a:rPr sz="2000" b="1" u="sng"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000" b="1" u="sng" spc="-5" dirty="0">
                <a:solidFill>
                  <a:srgbClr val="3E3D2D"/>
                </a:solidFill>
                <a:latin typeface="Tahoma" panose="020B0604030504040204" pitchFamily="34" charset="0"/>
                <a:ea typeface="Tahoma" panose="020B0604030504040204" pitchFamily="34" charset="0"/>
                <a:cs typeface="Tahoma" panose="020B0604030504040204" pitchFamily="34" charset="0"/>
              </a:rPr>
              <a:t>existencia de incentivos</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así como otras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condiciones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que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resulten de importancia en consideración a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la </a:t>
            </a:r>
            <a:r>
              <a:rPr sz="2000" spc="-5" dirty="0">
                <a:solidFill>
                  <a:srgbClr val="3E3D2D"/>
                </a:solidFill>
                <a:latin typeface="Tahoma" panose="020B0604030504040204" pitchFamily="34" charset="0"/>
                <a:ea typeface="Tahoma" panose="020B0604030504040204" pitchFamily="34" charset="0"/>
                <a:cs typeface="Tahoma" panose="020B0604030504040204" pitchFamily="34" charset="0"/>
              </a:rPr>
              <a:t>naturaleza de los </a:t>
            </a:r>
            <a:r>
              <a:rPr sz="2000" dirty="0">
                <a:solidFill>
                  <a:srgbClr val="3E3D2D"/>
                </a:solidFill>
                <a:latin typeface="Tahoma" panose="020B0604030504040204" pitchFamily="34" charset="0"/>
                <a:ea typeface="Tahoma" panose="020B0604030504040204" pitchFamily="34" charset="0"/>
                <a:cs typeface="Tahoma" panose="020B0604030504040204" pitchFamily="34" charset="0"/>
              </a:rPr>
              <a:t>servicios  </a:t>
            </a:r>
            <a:r>
              <a:rPr sz="2000" spc="-10" dirty="0">
                <a:solidFill>
                  <a:srgbClr val="3E3D2D"/>
                </a:solidFill>
                <a:latin typeface="Tahoma" panose="020B0604030504040204" pitchFamily="34" charset="0"/>
                <a:ea typeface="Tahoma" panose="020B0604030504040204" pitchFamily="34" charset="0"/>
                <a:cs typeface="Tahoma" panose="020B0604030504040204" pitchFamily="34" charset="0"/>
              </a:rPr>
              <a:t>contratados.</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2311" y="764666"/>
            <a:ext cx="2355089" cy="415498"/>
          </a:xfrm>
          <a:prstGeom prst="rect">
            <a:avLst/>
          </a:prstGeom>
        </p:spPr>
        <p:txBody>
          <a:bodyPr vert="horz" wrap="square" lIns="0" tIns="0" rIns="0" bIns="0" rtlCol="0">
            <a:spAutoFit/>
          </a:bodyPr>
          <a:lstStyle/>
          <a:p>
            <a:pPr marL="12700">
              <a:lnSpc>
                <a:spcPct val="100000"/>
              </a:lnSpc>
            </a:pPr>
            <a:r>
              <a:rPr sz="2700" spc="-5" dirty="0">
                <a:latin typeface="Tahoma" panose="020B0604030504040204" pitchFamily="34" charset="0"/>
                <a:ea typeface="Tahoma" panose="020B0604030504040204" pitchFamily="34" charset="0"/>
                <a:cs typeface="Tahoma" panose="020B0604030504040204" pitchFamily="34" charset="0"/>
              </a:rPr>
              <a:t>REGLAMENTO</a:t>
            </a:r>
            <a:endParaRPr sz="2700" dirty="0">
              <a:latin typeface="Tahoma" panose="020B0604030504040204" pitchFamily="34" charset="0"/>
              <a:ea typeface="Tahoma" panose="020B0604030504040204" pitchFamily="34" charset="0"/>
              <a:cs typeface="Tahoma" panose="020B0604030504040204" pitchFamily="34" charset="0"/>
            </a:endParaRPr>
          </a:p>
        </p:txBody>
      </p:sp>
      <p:sp>
        <p:nvSpPr>
          <p:cNvPr id="7" name="object 7"/>
          <p:cNvSpPr txBox="1"/>
          <p:nvPr/>
        </p:nvSpPr>
        <p:spPr>
          <a:xfrm>
            <a:off x="990600" y="1905000"/>
            <a:ext cx="7162800" cy="2769989"/>
          </a:xfrm>
          <a:prstGeom prst="rect">
            <a:avLst/>
          </a:prstGeom>
        </p:spPr>
        <p:txBody>
          <a:bodyPr vert="horz" wrap="square" lIns="0" tIns="0" rIns="0" bIns="0" rtlCol="0">
            <a:spAutoFit/>
          </a:bodyPr>
          <a:lstStyle/>
          <a:p>
            <a:pPr marL="12700" marR="5080" algn="just"/>
            <a:r>
              <a:rPr lang="es-ES" sz="2000" b="1" spc="-5" dirty="0">
                <a:latin typeface="Tahoma" panose="020B0604030504040204" pitchFamily="34" charset="0"/>
                <a:ea typeface="Tahoma" panose="020B0604030504040204" pitchFamily="34" charset="0"/>
                <a:cs typeface="Tahoma" panose="020B0604030504040204" pitchFamily="34" charset="0"/>
              </a:rPr>
              <a:t>Artículo </a:t>
            </a:r>
            <a:r>
              <a:rPr lang="es-ES" sz="2000" b="1" dirty="0">
                <a:latin typeface="Tahoma" panose="020B0604030504040204" pitchFamily="34" charset="0"/>
                <a:ea typeface="Tahoma" panose="020B0604030504040204" pitchFamily="34" charset="0"/>
                <a:cs typeface="Tahoma" panose="020B0604030504040204" pitchFamily="34" charset="0"/>
              </a:rPr>
              <a:t>68: Garantía de fiel</a:t>
            </a:r>
            <a:r>
              <a:rPr lang="es-ES" sz="2000" b="1" spc="-65" dirty="0">
                <a:latin typeface="Tahoma" panose="020B0604030504040204" pitchFamily="34" charset="0"/>
                <a:ea typeface="Tahoma" panose="020B0604030504040204" pitchFamily="34" charset="0"/>
                <a:cs typeface="Tahoma" panose="020B0604030504040204" pitchFamily="34" charset="0"/>
              </a:rPr>
              <a:t> </a:t>
            </a:r>
            <a:r>
              <a:rPr lang="es-ES" sz="2000" b="1" dirty="0">
                <a:latin typeface="Tahoma" panose="020B0604030504040204" pitchFamily="34" charset="0"/>
                <a:ea typeface="Tahoma" panose="020B0604030504040204" pitchFamily="34" charset="0"/>
                <a:cs typeface="Tahoma" panose="020B0604030504040204" pitchFamily="34" charset="0"/>
              </a:rPr>
              <a:t>cumplimiento:</a:t>
            </a:r>
            <a:endParaRPr lang="es-ES"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pPr>
            <a:endParaRPr lang="es-ES" sz="2000" spc="-5"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pPr>
            <a:endParaRPr lang="es-ES" sz="2000" spc="-5" dirty="0">
              <a:latin typeface="Tahoma" panose="020B0604030504040204" pitchFamily="34" charset="0"/>
              <a:ea typeface="Tahoma" panose="020B0604030504040204" pitchFamily="34" charset="0"/>
              <a:cs typeface="Tahoma" panose="020B0604030504040204" pitchFamily="34" charset="0"/>
            </a:endParaRPr>
          </a:p>
          <a:p>
            <a:pPr marL="12700" marR="5080" algn="just"/>
            <a:r>
              <a:rPr lang="es-ES" sz="2000" spc="-5" dirty="0">
                <a:latin typeface="Tahoma" panose="020B0604030504040204" pitchFamily="34" charset="0"/>
                <a:ea typeface="Tahoma" panose="020B0604030504040204" pitchFamily="34" charset="0"/>
                <a:cs typeface="Tahoma" panose="020B0604030504040204" pitchFamily="34" charset="0"/>
              </a:rPr>
              <a:t>En el caso de contrataciones de prestación de servicios, se entenderá sin </a:t>
            </a:r>
            <a:r>
              <a:rPr sz="2000" spc="-5" dirty="0" err="1">
                <a:latin typeface="Tahoma" panose="020B0604030504040204" pitchFamily="34" charset="0"/>
                <a:ea typeface="Tahoma" panose="020B0604030504040204" pitchFamily="34" charset="0"/>
                <a:cs typeface="Tahoma" panose="020B0604030504040204" pitchFamily="34" charset="0"/>
              </a:rPr>
              <a:t>necesidad</a:t>
            </a:r>
            <a:r>
              <a:rPr sz="2000" spc="-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estipulación </a:t>
            </a:r>
            <a:r>
              <a:rPr sz="2000" dirty="0">
                <a:latin typeface="Tahoma" panose="020B0604030504040204" pitchFamily="34" charset="0"/>
                <a:ea typeface="Tahoma" panose="020B0604030504040204" pitchFamily="34" charset="0"/>
                <a:cs typeface="Tahoma" panose="020B0604030504040204" pitchFamily="34" charset="0"/>
              </a:rPr>
              <a:t>expresa, </a:t>
            </a:r>
            <a:r>
              <a:rPr sz="2000" spc="-5" dirty="0">
                <a:latin typeface="Tahoma" panose="020B0604030504040204" pitchFamily="34" charset="0"/>
                <a:ea typeface="Tahoma" panose="020B0604030504040204" pitchFamily="34" charset="0"/>
                <a:cs typeface="Tahoma" panose="020B0604030504040204" pitchFamily="34" charset="0"/>
              </a:rPr>
              <a:t>que las </a:t>
            </a:r>
            <a:r>
              <a:rPr sz="2000" dirty="0">
                <a:latin typeface="Tahoma" panose="020B0604030504040204" pitchFamily="34" charset="0"/>
                <a:ea typeface="Tahoma" panose="020B0604030504040204" pitchFamily="34" charset="0"/>
                <a:cs typeface="Tahoma" panose="020B0604030504040204" pitchFamily="34" charset="0"/>
              </a:rPr>
              <a:t>garantías  </a:t>
            </a:r>
            <a:r>
              <a:rPr sz="2000" spc="-5" dirty="0">
                <a:latin typeface="Tahoma" panose="020B0604030504040204" pitchFamily="34" charset="0"/>
                <a:ea typeface="Tahoma" panose="020B0604030504040204" pitchFamily="34" charset="0"/>
                <a:cs typeface="Tahoma" panose="020B0604030504040204" pitchFamily="34" charset="0"/>
              </a:rPr>
              <a:t>constituidas </a:t>
            </a:r>
            <a:r>
              <a:rPr sz="2000" dirty="0">
                <a:latin typeface="Tahoma" panose="020B0604030504040204" pitchFamily="34" charset="0"/>
                <a:ea typeface="Tahoma" panose="020B0604030504040204" pitchFamily="34" charset="0"/>
                <a:cs typeface="Tahoma" panose="020B0604030504040204" pitchFamily="34" charset="0"/>
              </a:rPr>
              <a:t>para asegurar el fiel cumplimiento </a:t>
            </a:r>
            <a:r>
              <a:rPr sz="2000" spc="-5" dirty="0">
                <a:latin typeface="Tahoma" panose="020B0604030504040204" pitchFamily="34" charset="0"/>
                <a:ea typeface="Tahoma" panose="020B0604030504040204" pitchFamily="34" charset="0"/>
                <a:cs typeface="Tahoma" panose="020B0604030504040204" pitchFamily="34" charset="0"/>
              </a:rPr>
              <a:t>del contrato  </a:t>
            </a:r>
            <a:r>
              <a:rPr sz="2000" b="1" u="sng" spc="-5" dirty="0">
                <a:latin typeface="Tahoma" panose="020B0604030504040204" pitchFamily="34" charset="0"/>
                <a:ea typeface="Tahoma" panose="020B0604030504040204" pitchFamily="34" charset="0"/>
                <a:cs typeface="Tahoma" panose="020B0604030504040204" pitchFamily="34" charset="0"/>
              </a:rPr>
              <a:t>caucionan también el </a:t>
            </a:r>
            <a:r>
              <a:rPr sz="2000" b="1" u="sng" dirty="0">
                <a:latin typeface="Tahoma" panose="020B0604030504040204" pitchFamily="34" charset="0"/>
                <a:ea typeface="Tahoma" panose="020B0604030504040204" pitchFamily="34" charset="0"/>
                <a:cs typeface="Tahoma" panose="020B0604030504040204" pitchFamily="34" charset="0"/>
              </a:rPr>
              <a:t>pago de </a:t>
            </a:r>
            <a:r>
              <a:rPr sz="2000" b="1" u="sng" spc="-5" dirty="0">
                <a:latin typeface="Tahoma" panose="020B0604030504040204" pitchFamily="34" charset="0"/>
                <a:ea typeface="Tahoma" panose="020B0604030504040204" pitchFamily="34" charset="0"/>
                <a:cs typeface="Tahoma" panose="020B0604030504040204" pitchFamily="34" charset="0"/>
              </a:rPr>
              <a:t>las obligaciones laborales </a:t>
            </a:r>
            <a:r>
              <a:rPr sz="2000" b="1" u="sng" dirty="0">
                <a:latin typeface="Tahoma" panose="020B0604030504040204" pitchFamily="34" charset="0"/>
                <a:ea typeface="Tahoma" panose="020B0604030504040204" pitchFamily="34" charset="0"/>
                <a:cs typeface="Tahoma" panose="020B0604030504040204" pitchFamily="34" charset="0"/>
              </a:rPr>
              <a:t>y </a:t>
            </a:r>
            <a:r>
              <a:rPr sz="2000" b="1" u="sng" spc="-5" dirty="0">
                <a:latin typeface="Tahoma" panose="020B0604030504040204" pitchFamily="34" charset="0"/>
                <a:ea typeface="Tahoma" panose="020B0604030504040204" pitchFamily="34" charset="0"/>
                <a:cs typeface="Tahoma" panose="020B0604030504040204" pitchFamily="34" charset="0"/>
              </a:rPr>
              <a:t>sociales  con los </a:t>
            </a:r>
            <a:r>
              <a:rPr sz="2000" b="1" u="sng" dirty="0">
                <a:latin typeface="Tahoma" panose="020B0604030504040204" pitchFamily="34" charset="0"/>
                <a:ea typeface="Tahoma" panose="020B0604030504040204" pitchFamily="34" charset="0"/>
                <a:cs typeface="Tahoma" panose="020B0604030504040204" pitchFamily="34" charset="0"/>
              </a:rPr>
              <a:t>trabajadores de </a:t>
            </a:r>
            <a:r>
              <a:rPr sz="2000" b="1" u="sng" spc="-5" dirty="0">
                <a:latin typeface="Tahoma" panose="020B0604030504040204" pitchFamily="34" charset="0"/>
                <a:ea typeface="Tahoma" panose="020B0604030504040204" pitchFamily="34" charset="0"/>
                <a:cs typeface="Tahoma" panose="020B0604030504040204" pitchFamily="34" charset="0"/>
              </a:rPr>
              <a:t>los</a:t>
            </a:r>
            <a:r>
              <a:rPr sz="2000" b="1" u="sng" spc="-15" dirty="0">
                <a:latin typeface="Tahoma" panose="020B0604030504040204" pitchFamily="34" charset="0"/>
                <a:ea typeface="Tahoma" panose="020B0604030504040204" pitchFamily="34" charset="0"/>
                <a:cs typeface="Tahoma" panose="020B0604030504040204" pitchFamily="34" charset="0"/>
              </a:rPr>
              <a:t> </a:t>
            </a:r>
            <a:r>
              <a:rPr sz="2000" b="1" u="sng" spc="-5" dirty="0">
                <a:latin typeface="Tahoma" panose="020B0604030504040204" pitchFamily="34" charset="0"/>
                <a:ea typeface="Tahoma" panose="020B0604030504040204" pitchFamily="34" charset="0"/>
                <a:cs typeface="Tahoma" panose="020B0604030504040204" pitchFamily="34" charset="0"/>
              </a:rPr>
              <a:t>contratantes</a:t>
            </a:r>
            <a:r>
              <a:rPr sz="2000" spc="-5" dirty="0">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4371" y="914400"/>
            <a:ext cx="2583689" cy="415498"/>
          </a:xfrm>
          <a:prstGeom prst="rect">
            <a:avLst/>
          </a:prstGeom>
        </p:spPr>
        <p:txBody>
          <a:bodyPr vert="horz" wrap="square" lIns="0" tIns="0" rIns="0" bIns="0" rtlCol="0">
            <a:spAutoFit/>
          </a:bodyPr>
          <a:lstStyle/>
          <a:p>
            <a:pPr marL="12700">
              <a:lnSpc>
                <a:spcPct val="100000"/>
              </a:lnSpc>
            </a:pPr>
            <a:r>
              <a:rPr sz="2700" spc="-5" dirty="0">
                <a:latin typeface="Tahoma" panose="020B0604030504040204" pitchFamily="34" charset="0"/>
                <a:ea typeface="Tahoma" panose="020B0604030504040204" pitchFamily="34" charset="0"/>
                <a:cs typeface="Tahoma" panose="020B0604030504040204" pitchFamily="34" charset="0"/>
              </a:rPr>
              <a:t>REGLAMENTO</a:t>
            </a:r>
            <a:endParaRPr sz="270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838200" y="2135437"/>
            <a:ext cx="7417699" cy="2462213"/>
          </a:xfrm>
          <a:prstGeom prst="rect">
            <a:avLst/>
          </a:prstGeom>
        </p:spPr>
        <p:txBody>
          <a:bodyPr vert="horz" wrap="square" lIns="0" tIns="0" rIns="0" bIns="0" rtlCol="0">
            <a:spAutoFit/>
          </a:bodyPr>
          <a:lstStyle/>
          <a:p>
            <a:pPr marL="12700" algn="just">
              <a:lnSpc>
                <a:spcPct val="100000"/>
              </a:lnSpc>
              <a:buClr>
                <a:srgbClr val="94C600"/>
              </a:buClr>
              <a:tabLst>
                <a:tab pos="286385" algn="l"/>
                <a:tab pos="287020" algn="l"/>
              </a:tabLst>
            </a:pPr>
            <a:r>
              <a:rPr sz="2000" b="1" spc="-5" dirty="0">
                <a:latin typeface="Tahoma" panose="020B0604030504040204" pitchFamily="34" charset="0"/>
                <a:ea typeface="Tahoma" panose="020B0604030504040204" pitchFamily="34" charset="0"/>
                <a:cs typeface="Tahoma" panose="020B0604030504040204" pitchFamily="34" charset="0"/>
              </a:rPr>
              <a:t>Artículo </a:t>
            </a:r>
            <a:r>
              <a:rPr sz="2000" b="1" dirty="0">
                <a:latin typeface="Tahoma" panose="020B0604030504040204" pitchFamily="34" charset="0"/>
                <a:ea typeface="Tahoma" panose="020B0604030504040204" pitchFamily="34" charset="0"/>
                <a:cs typeface="Tahoma" panose="020B0604030504040204" pitchFamily="34" charset="0"/>
              </a:rPr>
              <a:t>72:</a:t>
            </a:r>
            <a:r>
              <a:rPr sz="2000" b="1" spc="-60" dirty="0">
                <a:latin typeface="Tahoma" panose="020B0604030504040204" pitchFamily="34" charset="0"/>
                <a:ea typeface="Tahoma" panose="020B0604030504040204" pitchFamily="34" charset="0"/>
                <a:cs typeface="Tahoma" panose="020B0604030504040204" pitchFamily="34" charset="0"/>
              </a:rPr>
              <a:t> </a:t>
            </a:r>
            <a:r>
              <a:rPr sz="2000" b="1" spc="-5" dirty="0" err="1">
                <a:latin typeface="Tahoma" panose="020B0604030504040204" pitchFamily="34" charset="0"/>
                <a:ea typeface="Tahoma" panose="020B0604030504040204" pitchFamily="34" charset="0"/>
                <a:cs typeface="Tahoma" panose="020B0604030504040204" pitchFamily="34" charset="0"/>
              </a:rPr>
              <a:t>Cobro</a:t>
            </a:r>
            <a:r>
              <a:rPr sz="2000" spc="-5" dirty="0">
                <a:latin typeface="Tahoma" panose="020B0604030504040204" pitchFamily="34" charset="0"/>
                <a:ea typeface="Tahoma" panose="020B0604030504040204" pitchFamily="34" charset="0"/>
                <a:cs typeface="Tahoma" panose="020B0604030504040204" pitchFamily="34" charset="0"/>
              </a:rPr>
              <a:t>:</a:t>
            </a:r>
            <a:endParaRPr lang="es-ES"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endParaRPr lang="es-ES"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dirty="0">
                <a:latin typeface="Tahoma" panose="020B0604030504040204" pitchFamily="34" charset="0"/>
                <a:ea typeface="Tahoma" panose="020B0604030504040204" pitchFamily="34" charset="0"/>
                <a:cs typeface="Tahoma" panose="020B0604030504040204" pitchFamily="34" charset="0"/>
              </a:rPr>
              <a:t>En </a:t>
            </a:r>
            <a:r>
              <a:rPr sz="2000" spc="-5" dirty="0">
                <a:latin typeface="Tahoma" panose="020B0604030504040204" pitchFamily="34" charset="0"/>
                <a:ea typeface="Tahoma" panose="020B0604030504040204" pitchFamily="34" charset="0"/>
                <a:cs typeface="Tahoma" panose="020B0604030504040204" pitchFamily="34" charset="0"/>
              </a:rPr>
              <a:t>caso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incumplimiento </a:t>
            </a:r>
            <a:r>
              <a:rPr sz="2000" dirty="0">
                <a:latin typeface="Tahoma" panose="020B0604030504040204" pitchFamily="34" charset="0"/>
                <a:ea typeface="Tahoma" panose="020B0604030504040204" pitchFamily="34" charset="0"/>
                <a:cs typeface="Tahoma" panose="020B0604030504040204" pitchFamily="34" charset="0"/>
              </a:rPr>
              <a:t>del </a:t>
            </a:r>
            <a:r>
              <a:rPr sz="2000" spc="-5" dirty="0">
                <a:latin typeface="Tahoma" panose="020B0604030504040204" pitchFamily="34" charset="0"/>
                <a:ea typeface="Tahoma" panose="020B0604030504040204" pitchFamily="34" charset="0"/>
                <a:cs typeface="Tahoma" panose="020B0604030504040204" pitchFamily="34" charset="0"/>
              </a:rPr>
              <a:t>Contratista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las obligaciones que le  </a:t>
            </a:r>
            <a:r>
              <a:rPr sz="2000" b="1" u="sng" dirty="0">
                <a:latin typeface="Tahoma" panose="020B0604030504040204" pitchFamily="34" charset="0"/>
                <a:ea typeface="Tahoma" panose="020B0604030504040204" pitchFamily="34" charset="0"/>
                <a:cs typeface="Tahoma" panose="020B0604030504040204" pitchFamily="34" charset="0"/>
              </a:rPr>
              <a:t>impone el </a:t>
            </a:r>
            <a:r>
              <a:rPr sz="2000" b="1" u="sng" spc="-5" dirty="0">
                <a:latin typeface="Tahoma" panose="020B0604030504040204" pitchFamily="34" charset="0"/>
                <a:ea typeface="Tahoma" panose="020B0604030504040204" pitchFamily="34" charset="0"/>
                <a:cs typeface="Tahoma" panose="020B0604030504040204" pitchFamily="34" charset="0"/>
              </a:rPr>
              <a:t>contrato </a:t>
            </a:r>
            <a:r>
              <a:rPr sz="2000" b="1" u="sng" dirty="0">
                <a:latin typeface="Tahoma" panose="020B0604030504040204" pitchFamily="34" charset="0"/>
                <a:ea typeface="Tahoma" panose="020B0604030504040204" pitchFamily="34" charset="0"/>
                <a:cs typeface="Tahoma" panose="020B0604030504040204" pitchFamily="34" charset="0"/>
              </a:rPr>
              <a:t>o de </a:t>
            </a:r>
            <a:r>
              <a:rPr sz="2000" b="1" u="sng" spc="-10" dirty="0">
                <a:latin typeface="Tahoma" panose="020B0604030504040204" pitchFamily="34" charset="0"/>
                <a:ea typeface="Tahoma" panose="020B0604030504040204" pitchFamily="34" charset="0"/>
                <a:cs typeface="Tahoma" panose="020B0604030504040204" pitchFamily="34" charset="0"/>
              </a:rPr>
              <a:t>las </a:t>
            </a:r>
            <a:r>
              <a:rPr sz="2000" b="1" u="sng" spc="-5" dirty="0">
                <a:latin typeface="Tahoma" panose="020B0604030504040204" pitchFamily="34" charset="0"/>
                <a:ea typeface="Tahoma" panose="020B0604030504040204" pitchFamily="34" charset="0"/>
                <a:cs typeface="Tahoma" panose="020B0604030504040204" pitchFamily="34" charset="0"/>
              </a:rPr>
              <a:t>obligaciones laborales </a:t>
            </a:r>
            <a:r>
              <a:rPr sz="2000" b="1" u="sng" dirty="0">
                <a:latin typeface="Tahoma" panose="020B0604030504040204" pitchFamily="34" charset="0"/>
                <a:ea typeface="Tahoma" panose="020B0604030504040204" pitchFamily="34" charset="0"/>
                <a:cs typeface="Tahoma" panose="020B0604030504040204" pitchFamily="34" charset="0"/>
              </a:rPr>
              <a:t>o </a:t>
            </a:r>
            <a:r>
              <a:rPr sz="2000" b="1" u="sng" spc="-5" dirty="0">
                <a:latin typeface="Tahoma" panose="020B0604030504040204" pitchFamily="34" charset="0"/>
                <a:ea typeface="Tahoma" panose="020B0604030504040204" pitchFamily="34" charset="0"/>
                <a:cs typeface="Tahoma" panose="020B0604030504040204" pitchFamily="34" charset="0"/>
              </a:rPr>
              <a:t>sociales con  sus trabajadores</a:t>
            </a:r>
            <a:r>
              <a:rPr sz="2000" spc="-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en el </a:t>
            </a:r>
            <a:r>
              <a:rPr sz="2000" spc="-5" dirty="0">
                <a:latin typeface="Tahoma" panose="020B0604030504040204" pitchFamily="34" charset="0"/>
                <a:ea typeface="Tahoma" panose="020B0604030504040204" pitchFamily="34" charset="0"/>
                <a:cs typeface="Tahoma" panose="020B0604030504040204" pitchFamily="34" charset="0"/>
              </a:rPr>
              <a:t>caso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contrataciones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servicios, la  Entidad Licitante </a:t>
            </a:r>
            <a:r>
              <a:rPr sz="2000" dirty="0">
                <a:latin typeface="Tahoma" panose="020B0604030504040204" pitchFamily="34" charset="0"/>
                <a:ea typeface="Tahoma" panose="020B0604030504040204" pitchFamily="34" charset="0"/>
                <a:cs typeface="Tahoma" panose="020B0604030504040204" pitchFamily="34" charset="0"/>
              </a:rPr>
              <a:t>estará </a:t>
            </a:r>
            <a:r>
              <a:rPr sz="2000" spc="-5" dirty="0">
                <a:latin typeface="Tahoma" panose="020B0604030504040204" pitchFamily="34" charset="0"/>
                <a:ea typeface="Tahoma" panose="020B0604030504040204" pitchFamily="34" charset="0"/>
                <a:cs typeface="Tahoma" panose="020B0604030504040204" pitchFamily="34" charset="0"/>
              </a:rPr>
              <a:t>facultada </a:t>
            </a:r>
            <a:r>
              <a:rPr sz="2000" dirty="0">
                <a:latin typeface="Tahoma" panose="020B0604030504040204" pitchFamily="34" charset="0"/>
                <a:ea typeface="Tahoma" panose="020B0604030504040204" pitchFamily="34" charset="0"/>
                <a:cs typeface="Tahoma" panose="020B0604030504040204" pitchFamily="34" charset="0"/>
              </a:rPr>
              <a:t>para hacer </a:t>
            </a:r>
            <a:r>
              <a:rPr sz="2000" spc="-5" dirty="0">
                <a:latin typeface="Tahoma" panose="020B0604030504040204" pitchFamily="34" charset="0"/>
                <a:ea typeface="Tahoma" panose="020B0604030504040204" pitchFamily="34" charset="0"/>
                <a:cs typeface="Tahoma" panose="020B0604030504040204" pitchFamily="34" charset="0"/>
              </a:rPr>
              <a:t>efectiva </a:t>
            </a:r>
            <a:r>
              <a:rPr sz="2000" dirty="0">
                <a:latin typeface="Tahoma" panose="020B0604030504040204" pitchFamily="34" charset="0"/>
                <a:ea typeface="Tahoma" panose="020B0604030504040204" pitchFamily="34" charset="0"/>
                <a:cs typeface="Tahoma" panose="020B0604030504040204" pitchFamily="34" charset="0"/>
              </a:rPr>
              <a:t>la garantía de  </a:t>
            </a:r>
            <a:r>
              <a:rPr sz="2000" spc="-5" dirty="0">
                <a:latin typeface="Tahoma" panose="020B0604030504040204" pitchFamily="34" charset="0"/>
                <a:ea typeface="Tahoma" panose="020B0604030504040204" pitchFamily="34" charset="0"/>
                <a:cs typeface="Tahoma" panose="020B0604030504040204" pitchFamily="34" charset="0"/>
              </a:rPr>
              <a:t>cumplimiento, </a:t>
            </a:r>
            <a:r>
              <a:rPr sz="2000" dirty="0">
                <a:latin typeface="Tahoma" panose="020B0604030504040204" pitchFamily="34" charset="0"/>
                <a:ea typeface="Tahoma" panose="020B0604030504040204" pitchFamily="34" charset="0"/>
                <a:cs typeface="Tahoma" panose="020B0604030504040204" pitchFamily="34" charset="0"/>
              </a:rPr>
              <a:t>administrativamente y </a:t>
            </a:r>
            <a:r>
              <a:rPr sz="2000" spc="-5" dirty="0">
                <a:latin typeface="Tahoma" panose="020B0604030504040204" pitchFamily="34" charset="0"/>
                <a:ea typeface="Tahoma" panose="020B0604030504040204" pitchFamily="34" charset="0"/>
                <a:cs typeface="Tahoma" panose="020B0604030504040204" pitchFamily="34" charset="0"/>
              </a:rPr>
              <a:t>sin necesidad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requerimiento ni acción judicial </a:t>
            </a:r>
            <a:r>
              <a:rPr sz="2000" dirty="0">
                <a:latin typeface="Tahoma" panose="020B0604030504040204" pitchFamily="34" charset="0"/>
                <a:ea typeface="Tahoma" panose="020B0604030504040204" pitchFamily="34" charset="0"/>
                <a:cs typeface="Tahoma" panose="020B0604030504040204" pitchFamily="34" charset="0"/>
              </a:rPr>
              <a:t>o </a:t>
            </a:r>
            <a:r>
              <a:rPr sz="2000" spc="-5" dirty="0">
                <a:latin typeface="Tahoma" panose="020B0604030504040204" pitchFamily="34" charset="0"/>
                <a:ea typeface="Tahoma" panose="020B0604030504040204" pitchFamily="34" charset="0"/>
                <a:cs typeface="Tahoma" panose="020B0604030504040204" pitchFamily="34" charset="0"/>
              </a:rPr>
              <a:t>arbitral</a:t>
            </a:r>
            <a:r>
              <a:rPr sz="2000" spc="9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alguna</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6785" y="838200"/>
            <a:ext cx="2278889" cy="415498"/>
          </a:xfrm>
          <a:prstGeom prst="rect">
            <a:avLst/>
          </a:prstGeom>
        </p:spPr>
        <p:txBody>
          <a:bodyPr vert="horz" wrap="square" lIns="0" tIns="0" rIns="0" bIns="0" rtlCol="0">
            <a:spAutoFit/>
          </a:bodyPr>
          <a:lstStyle/>
          <a:p>
            <a:pPr marL="12700">
              <a:lnSpc>
                <a:spcPct val="100000"/>
              </a:lnSpc>
            </a:pPr>
            <a:r>
              <a:rPr sz="2700" spc="-5" dirty="0">
                <a:latin typeface="Tahoma" panose="020B0604030504040204" pitchFamily="34" charset="0"/>
                <a:ea typeface="Tahoma" panose="020B0604030504040204" pitchFamily="34" charset="0"/>
                <a:cs typeface="Tahoma" panose="020B0604030504040204" pitchFamily="34" charset="0"/>
              </a:rPr>
              <a:t>REGLAMENTO</a:t>
            </a:r>
            <a:endParaRPr sz="2700" dirty="0">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p:nvPr/>
        </p:nvSpPr>
        <p:spPr>
          <a:xfrm>
            <a:off x="903708" y="2057400"/>
            <a:ext cx="7345042" cy="2462213"/>
          </a:xfrm>
          <a:prstGeom prst="rect">
            <a:avLst/>
          </a:prstGeom>
        </p:spPr>
        <p:txBody>
          <a:bodyPr vert="horz" wrap="square" lIns="0" tIns="0" rIns="0" bIns="0" rtlCol="0">
            <a:spAutoFit/>
          </a:bodyPr>
          <a:lstStyle/>
          <a:p>
            <a:pPr marL="12700" algn="just">
              <a:lnSpc>
                <a:spcPct val="100000"/>
              </a:lnSpc>
              <a:buClr>
                <a:srgbClr val="94C600"/>
              </a:buClr>
              <a:tabLst>
                <a:tab pos="286385" algn="l"/>
                <a:tab pos="287020" algn="l"/>
              </a:tabLst>
            </a:pPr>
            <a:r>
              <a:rPr sz="2000" b="1" spc="-5" dirty="0">
                <a:latin typeface="Tahoma" panose="020B0604030504040204" pitchFamily="34" charset="0"/>
                <a:ea typeface="Tahoma" panose="020B0604030504040204" pitchFamily="34" charset="0"/>
                <a:cs typeface="Tahoma" panose="020B0604030504040204" pitchFamily="34" charset="0"/>
              </a:rPr>
              <a:t>Artículo </a:t>
            </a:r>
            <a:r>
              <a:rPr sz="2000" b="1" dirty="0">
                <a:latin typeface="Tahoma" panose="020B0604030504040204" pitchFamily="34" charset="0"/>
                <a:ea typeface="Tahoma" panose="020B0604030504040204" pitchFamily="34" charset="0"/>
                <a:cs typeface="Tahoma" panose="020B0604030504040204" pitchFamily="34" charset="0"/>
              </a:rPr>
              <a:t>77 </a:t>
            </a:r>
            <a:r>
              <a:rPr sz="2000" b="1" spc="-5" dirty="0">
                <a:latin typeface="Tahoma" panose="020B0604030504040204" pitchFamily="34" charset="0"/>
                <a:ea typeface="Tahoma" panose="020B0604030504040204" pitchFamily="34" charset="0"/>
                <a:cs typeface="Tahoma" panose="020B0604030504040204" pitchFamily="34" charset="0"/>
              </a:rPr>
              <a:t>Causales </a:t>
            </a:r>
            <a:r>
              <a:rPr sz="2000" b="1" dirty="0">
                <a:latin typeface="Tahoma" panose="020B0604030504040204" pitchFamily="34" charset="0"/>
                <a:ea typeface="Tahoma" panose="020B0604030504040204" pitchFamily="34" charset="0"/>
                <a:cs typeface="Tahoma" panose="020B0604030504040204" pitchFamily="34" charset="0"/>
              </a:rPr>
              <a:t>de Modificaciones y </a:t>
            </a:r>
            <a:r>
              <a:rPr sz="2000" b="1" spc="-15" dirty="0">
                <a:latin typeface="Tahoma" panose="020B0604030504040204" pitchFamily="34" charset="0"/>
                <a:ea typeface="Tahoma" panose="020B0604030504040204" pitchFamily="34" charset="0"/>
                <a:cs typeface="Tahoma" panose="020B0604030504040204" pitchFamily="34" charset="0"/>
              </a:rPr>
              <a:t>Término</a:t>
            </a:r>
            <a:r>
              <a:rPr sz="2000" b="1" spc="-100" dirty="0">
                <a:latin typeface="Tahoma" panose="020B0604030504040204" pitchFamily="34" charset="0"/>
                <a:ea typeface="Tahoma" panose="020B0604030504040204" pitchFamily="34" charset="0"/>
                <a:cs typeface="Tahoma" panose="020B0604030504040204" pitchFamily="34" charset="0"/>
              </a:rPr>
              <a:t> </a:t>
            </a:r>
            <a:r>
              <a:rPr sz="2000" b="1" dirty="0">
                <a:latin typeface="Tahoma" panose="020B0604030504040204" pitchFamily="34" charset="0"/>
                <a:ea typeface="Tahoma" panose="020B0604030504040204" pitchFamily="34" charset="0"/>
                <a:cs typeface="Tahoma" panose="020B0604030504040204" pitchFamily="34" charset="0"/>
              </a:rPr>
              <a:t>Anticipado:</a:t>
            </a:r>
          </a:p>
          <a:p>
            <a:pPr algn="just">
              <a:lnSpc>
                <a:spcPct val="100000"/>
              </a:lnSpc>
              <a:spcBef>
                <a:spcPts val="25"/>
              </a:spcBef>
            </a:pPr>
            <a:endParaRPr sz="2000" dirty="0">
              <a:latin typeface="Tahoma" panose="020B0604030504040204" pitchFamily="34" charset="0"/>
              <a:ea typeface="Tahoma" panose="020B0604030504040204" pitchFamily="34" charset="0"/>
              <a:cs typeface="Tahoma" panose="020B0604030504040204" pitchFamily="34" charset="0"/>
            </a:endParaRPr>
          </a:p>
          <a:p>
            <a:pPr marL="286385" marR="5080" indent="-274320" algn="just">
              <a:lnSpc>
                <a:spcPct val="100000"/>
              </a:lnSpc>
            </a:pPr>
            <a:r>
              <a:rPr sz="2000" b="1" spc="-5" dirty="0">
                <a:latin typeface="Tahoma" panose="020B0604030504040204" pitchFamily="34" charset="0"/>
                <a:ea typeface="Tahoma" panose="020B0604030504040204" pitchFamily="34" charset="0"/>
                <a:cs typeface="Tahoma" panose="020B0604030504040204" pitchFamily="34" charset="0"/>
              </a:rPr>
              <a:t>5. </a:t>
            </a:r>
            <a:r>
              <a:rPr sz="2000" spc="-5" dirty="0">
                <a:latin typeface="Tahoma" panose="020B0604030504040204" pitchFamily="34" charset="0"/>
                <a:ea typeface="Tahoma" panose="020B0604030504040204" pitchFamily="34" charset="0"/>
                <a:cs typeface="Tahoma" panose="020B0604030504040204" pitchFamily="34" charset="0"/>
              </a:rPr>
              <a:t>Registrar saldos insolutos </a:t>
            </a:r>
            <a:r>
              <a:rPr sz="2000" spc="-10" dirty="0">
                <a:latin typeface="Tahoma" panose="020B0604030504040204" pitchFamily="34" charset="0"/>
                <a:ea typeface="Tahoma" panose="020B0604030504040204" pitchFamily="34" charset="0"/>
                <a:cs typeface="Tahoma" panose="020B0604030504040204" pitchFamily="34" charset="0"/>
              </a:rPr>
              <a:t>de </a:t>
            </a:r>
            <a:r>
              <a:rPr sz="2000" dirty="0">
                <a:latin typeface="Tahoma" panose="020B0604030504040204" pitchFamily="34" charset="0"/>
                <a:ea typeface="Tahoma" panose="020B0604030504040204" pitchFamily="34" charset="0"/>
                <a:cs typeface="Tahoma" panose="020B0604030504040204" pitchFamily="34" charset="0"/>
              </a:rPr>
              <a:t>remuneraciones o </a:t>
            </a:r>
            <a:r>
              <a:rPr sz="2000" spc="-5" dirty="0">
                <a:latin typeface="Tahoma" panose="020B0604030504040204" pitchFamily="34" charset="0"/>
                <a:ea typeface="Tahoma" panose="020B0604030504040204" pitchFamily="34" charset="0"/>
                <a:cs typeface="Tahoma" panose="020B0604030504040204" pitchFamily="34" charset="0"/>
              </a:rPr>
              <a:t>cotizaciones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seguridad social con sus actuales </a:t>
            </a:r>
            <a:r>
              <a:rPr sz="2000" dirty="0">
                <a:latin typeface="Tahoma" panose="020B0604030504040204" pitchFamily="34" charset="0"/>
                <a:ea typeface="Tahoma" panose="020B0604030504040204" pitchFamily="34" charset="0"/>
                <a:cs typeface="Tahoma" panose="020B0604030504040204" pitchFamily="34" charset="0"/>
              </a:rPr>
              <a:t>trabajadores o </a:t>
            </a:r>
            <a:r>
              <a:rPr sz="2000" spc="-5" dirty="0">
                <a:latin typeface="Tahoma" panose="020B0604030504040204" pitchFamily="34" charset="0"/>
                <a:ea typeface="Tahoma" panose="020B0604030504040204" pitchFamily="34" charset="0"/>
                <a:cs typeface="Tahoma" panose="020B0604030504040204" pitchFamily="34" charset="0"/>
              </a:rPr>
              <a:t>con  </a:t>
            </a:r>
            <a:r>
              <a:rPr sz="2000" dirty="0">
                <a:latin typeface="Tahoma" panose="020B0604030504040204" pitchFamily="34" charset="0"/>
                <a:ea typeface="Tahoma" panose="020B0604030504040204" pitchFamily="34" charset="0"/>
                <a:cs typeface="Tahoma" panose="020B0604030504040204" pitchFamily="34" charset="0"/>
              </a:rPr>
              <a:t>trabajadores </a:t>
            </a:r>
            <a:r>
              <a:rPr sz="2000" spc="-5" dirty="0">
                <a:latin typeface="Tahoma" panose="020B0604030504040204" pitchFamily="34" charset="0"/>
                <a:ea typeface="Tahoma" panose="020B0604030504040204" pitchFamily="34" charset="0"/>
                <a:cs typeface="Tahoma" panose="020B0604030504040204" pitchFamily="34" charset="0"/>
              </a:rPr>
              <a:t>contratados </a:t>
            </a:r>
            <a:r>
              <a:rPr sz="2000" dirty="0">
                <a:latin typeface="Tahoma" panose="020B0604030504040204" pitchFamily="34" charset="0"/>
                <a:ea typeface="Tahoma" panose="020B0604030504040204" pitchFamily="34" charset="0"/>
                <a:cs typeface="Tahoma" panose="020B0604030504040204" pitchFamily="34" charset="0"/>
              </a:rPr>
              <a:t>en </a:t>
            </a:r>
            <a:r>
              <a:rPr sz="2000" spc="-5" dirty="0">
                <a:latin typeface="Tahoma" panose="020B0604030504040204" pitchFamily="34" charset="0"/>
                <a:ea typeface="Tahoma" panose="020B0604030504040204" pitchFamily="34" charset="0"/>
                <a:cs typeface="Tahoma" panose="020B0604030504040204" pitchFamily="34" charset="0"/>
              </a:rPr>
              <a:t>los últimos </a:t>
            </a:r>
            <a:r>
              <a:rPr sz="2000" dirty="0">
                <a:latin typeface="Tahoma" panose="020B0604030504040204" pitchFamily="34" charset="0"/>
                <a:ea typeface="Tahoma" panose="020B0604030504040204" pitchFamily="34" charset="0"/>
                <a:cs typeface="Tahoma" panose="020B0604030504040204" pitchFamily="34" charset="0"/>
              </a:rPr>
              <a:t>dos </a:t>
            </a:r>
            <a:r>
              <a:rPr sz="2000" spc="-5" dirty="0">
                <a:latin typeface="Tahoma" panose="020B0604030504040204" pitchFamily="34" charset="0"/>
                <a:ea typeface="Tahoma" panose="020B0604030504040204" pitchFamily="34" charset="0"/>
                <a:cs typeface="Tahoma" panose="020B0604030504040204" pitchFamily="34" charset="0"/>
              </a:rPr>
              <a:t>años, </a:t>
            </a:r>
            <a:r>
              <a:rPr sz="2000" dirty="0">
                <a:latin typeface="Tahoma" panose="020B0604030504040204" pitchFamily="34" charset="0"/>
                <a:ea typeface="Tahoma" panose="020B0604030504040204" pitchFamily="34" charset="0"/>
                <a:cs typeface="Tahoma" panose="020B0604030504040204" pitchFamily="34" charset="0"/>
              </a:rPr>
              <a:t>a </a:t>
            </a:r>
            <a:r>
              <a:rPr sz="2000" spc="-5" dirty="0">
                <a:latin typeface="Tahoma" panose="020B0604030504040204" pitchFamily="34" charset="0"/>
                <a:ea typeface="Tahoma" panose="020B0604030504040204" pitchFamily="34" charset="0"/>
                <a:cs typeface="Tahoma" panose="020B0604030504040204" pitchFamily="34" charset="0"/>
              </a:rPr>
              <a:t>la </a:t>
            </a:r>
            <a:r>
              <a:rPr sz="2000" dirty="0">
                <a:latin typeface="Tahoma" panose="020B0604030504040204" pitchFamily="34" charset="0"/>
                <a:ea typeface="Tahoma" panose="020B0604030504040204" pitchFamily="34" charset="0"/>
                <a:cs typeface="Tahoma" panose="020B0604030504040204" pitchFamily="34" charset="0"/>
              </a:rPr>
              <a:t>mitad </a:t>
            </a:r>
            <a:r>
              <a:rPr sz="2000" spc="-5" dirty="0">
                <a:latin typeface="Tahoma" panose="020B0604030504040204" pitchFamily="34" charset="0"/>
                <a:ea typeface="Tahoma" panose="020B0604030504040204" pitchFamily="34" charset="0"/>
                <a:cs typeface="Tahoma" panose="020B0604030504040204" pitchFamily="34" charset="0"/>
              </a:rPr>
              <a:t>del  </a:t>
            </a:r>
            <a:r>
              <a:rPr sz="2000" dirty="0">
                <a:latin typeface="Tahoma" panose="020B0604030504040204" pitchFamily="34" charset="0"/>
                <a:ea typeface="Tahoma" panose="020B0604030504040204" pitchFamily="34" charset="0"/>
                <a:cs typeface="Tahoma" panose="020B0604030504040204" pitchFamily="34" charset="0"/>
              </a:rPr>
              <a:t>período de ejecución del contrato, </a:t>
            </a:r>
            <a:r>
              <a:rPr sz="2000" spc="-5" dirty="0">
                <a:latin typeface="Tahoma" panose="020B0604030504040204" pitchFamily="34" charset="0"/>
                <a:ea typeface="Tahoma" panose="020B0604030504040204" pitchFamily="34" charset="0"/>
                <a:cs typeface="Tahoma" panose="020B0604030504040204" pitchFamily="34" charset="0"/>
              </a:rPr>
              <a:t>con un </a:t>
            </a:r>
            <a:r>
              <a:rPr sz="2000" dirty="0">
                <a:latin typeface="Tahoma" panose="020B0604030504040204" pitchFamily="34" charset="0"/>
                <a:ea typeface="Tahoma" panose="020B0604030504040204" pitchFamily="34" charset="0"/>
                <a:cs typeface="Tahoma" panose="020B0604030504040204" pitchFamily="34" charset="0"/>
              </a:rPr>
              <a:t>máximo de seis</a:t>
            </a:r>
            <a:r>
              <a:rPr sz="2000" spc="-10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meses.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7893" y="914400"/>
            <a:ext cx="2355089" cy="415498"/>
          </a:xfrm>
          <a:prstGeom prst="rect">
            <a:avLst/>
          </a:prstGeom>
        </p:spPr>
        <p:txBody>
          <a:bodyPr vert="horz" wrap="square" lIns="0" tIns="0" rIns="0" bIns="0" rtlCol="0">
            <a:spAutoFit/>
          </a:bodyPr>
          <a:lstStyle/>
          <a:p>
            <a:pPr marL="12700">
              <a:lnSpc>
                <a:spcPct val="100000"/>
              </a:lnSpc>
            </a:pPr>
            <a:r>
              <a:rPr sz="2700" spc="-5" dirty="0">
                <a:latin typeface="Tahoma" panose="020B0604030504040204" pitchFamily="34" charset="0"/>
                <a:ea typeface="Tahoma" panose="020B0604030504040204" pitchFamily="34" charset="0"/>
                <a:cs typeface="Tahoma" panose="020B0604030504040204" pitchFamily="34" charset="0"/>
              </a:rPr>
              <a:t>REGLAMENTO</a:t>
            </a:r>
            <a:endParaRPr sz="27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892765" y="2133600"/>
            <a:ext cx="7108236" cy="1910779"/>
          </a:xfrm>
          <a:prstGeom prst="rect">
            <a:avLst/>
          </a:prstGeom>
        </p:spPr>
        <p:txBody>
          <a:bodyPr vert="horz" wrap="square" lIns="0" tIns="0" rIns="0" bIns="0" rtlCol="0">
            <a:spAutoFit/>
          </a:bodyPr>
          <a:lstStyle/>
          <a:p>
            <a:pPr marL="12700">
              <a:lnSpc>
                <a:spcPct val="100000"/>
              </a:lnSpc>
              <a:buClr>
                <a:srgbClr val="94C600"/>
              </a:buClr>
              <a:tabLst>
                <a:tab pos="286385" algn="l"/>
                <a:tab pos="287655" algn="l"/>
              </a:tabLst>
            </a:pPr>
            <a:r>
              <a:rPr sz="2000" b="1" spc="-5" dirty="0">
                <a:latin typeface="Tahoma" panose="020B0604030504040204" pitchFamily="34" charset="0"/>
                <a:ea typeface="Tahoma" panose="020B0604030504040204" pitchFamily="34" charset="0"/>
                <a:cs typeface="Tahoma" panose="020B0604030504040204" pitchFamily="34" charset="0"/>
              </a:rPr>
              <a:t>Artículo 92 </a:t>
            </a:r>
            <a:r>
              <a:rPr sz="2000" b="1" dirty="0">
                <a:latin typeface="Tahoma" panose="020B0604030504040204" pitchFamily="34" charset="0"/>
                <a:ea typeface="Tahoma" panose="020B0604030504040204" pitchFamily="34" charset="0"/>
                <a:cs typeface="Tahoma" panose="020B0604030504040204" pitchFamily="34" charset="0"/>
              </a:rPr>
              <a:t>Reglamento:</a:t>
            </a:r>
            <a:r>
              <a:rPr sz="2000" b="1" spc="-90" dirty="0">
                <a:latin typeface="Tahoma" panose="020B0604030504040204" pitchFamily="34" charset="0"/>
                <a:ea typeface="Tahoma" panose="020B0604030504040204" pitchFamily="34" charset="0"/>
                <a:cs typeface="Tahoma" panose="020B0604030504040204" pitchFamily="34" charset="0"/>
              </a:rPr>
              <a:t> </a:t>
            </a:r>
            <a:r>
              <a:rPr sz="2000" b="1" dirty="0">
                <a:latin typeface="Tahoma" panose="020B0604030504040204" pitchFamily="34" charset="0"/>
                <a:ea typeface="Tahoma" panose="020B0604030504040204" pitchFamily="34" charset="0"/>
                <a:cs typeface="Tahoma" panose="020B0604030504040204" pitchFamily="34" charset="0"/>
              </a:rPr>
              <a:t>Inhabilidades</a:t>
            </a:r>
            <a:r>
              <a:rPr sz="2000" dirty="0">
                <a:latin typeface="Tahoma" panose="020B0604030504040204" pitchFamily="34" charset="0"/>
                <a:ea typeface="Tahoma" panose="020B0604030504040204" pitchFamily="34" charset="0"/>
                <a:cs typeface="Tahoma" panose="020B0604030504040204" pitchFamily="34" charset="0"/>
              </a:rPr>
              <a:t>:</a:t>
            </a:r>
          </a:p>
          <a:p>
            <a:pPr>
              <a:lnSpc>
                <a:spcPct val="100000"/>
              </a:lnSpc>
              <a:spcBef>
                <a:spcPts val="20"/>
              </a:spcBef>
            </a:pPr>
            <a:endParaRPr sz="2000" dirty="0">
              <a:latin typeface="Tahoma" panose="020B0604030504040204" pitchFamily="34" charset="0"/>
              <a:ea typeface="Tahoma" panose="020B0604030504040204" pitchFamily="34" charset="0"/>
              <a:cs typeface="Tahoma" panose="020B0604030504040204" pitchFamily="34" charset="0"/>
            </a:endParaRPr>
          </a:p>
          <a:p>
            <a:pPr marL="287020" marR="243840" indent="-274320">
              <a:lnSpc>
                <a:spcPct val="100000"/>
              </a:lnSpc>
              <a:spcBef>
                <a:spcPts val="5"/>
              </a:spcBef>
              <a:buChar char="-"/>
              <a:tabLst>
                <a:tab pos="286385" algn="l"/>
                <a:tab pos="287655" algn="l"/>
              </a:tabLst>
            </a:pPr>
            <a:r>
              <a:rPr sz="2000" spc="-5" dirty="0">
                <a:latin typeface="Tahoma" panose="020B0604030504040204" pitchFamily="34" charset="0"/>
                <a:ea typeface="Tahoma" panose="020B0604030504040204" pitchFamily="34" charset="0"/>
                <a:cs typeface="Tahoma" panose="020B0604030504040204" pitchFamily="34" charset="0"/>
              </a:rPr>
              <a:t>Registrar </a:t>
            </a:r>
            <a:r>
              <a:rPr sz="2000" dirty="0">
                <a:latin typeface="Tahoma" panose="020B0604030504040204" pitchFamily="34" charset="0"/>
                <a:ea typeface="Tahoma" panose="020B0604030504040204" pitchFamily="34" charset="0"/>
                <a:cs typeface="Tahoma" panose="020B0604030504040204" pitchFamily="34" charset="0"/>
              </a:rPr>
              <a:t>deudas </a:t>
            </a:r>
            <a:r>
              <a:rPr sz="2000" spc="-5" dirty="0">
                <a:latin typeface="Tahoma" panose="020B0604030504040204" pitchFamily="34" charset="0"/>
                <a:ea typeface="Tahoma" panose="020B0604030504040204" pitchFamily="34" charset="0"/>
                <a:cs typeface="Tahoma" panose="020B0604030504040204" pitchFamily="34" charset="0"/>
              </a:rPr>
              <a:t>previsionales </a:t>
            </a:r>
            <a:r>
              <a:rPr sz="2000" dirty="0">
                <a:latin typeface="Tahoma" panose="020B0604030504040204" pitchFamily="34" charset="0"/>
                <a:ea typeface="Tahoma" panose="020B0604030504040204" pitchFamily="34" charset="0"/>
                <a:cs typeface="Tahoma" panose="020B0604030504040204" pitchFamily="34" charset="0"/>
              </a:rPr>
              <a:t>o de </a:t>
            </a:r>
            <a:r>
              <a:rPr sz="2000" spc="-5" dirty="0">
                <a:latin typeface="Tahoma" panose="020B0604030504040204" pitchFamily="34" charset="0"/>
                <a:ea typeface="Tahoma" panose="020B0604030504040204" pitchFamily="34" charset="0"/>
                <a:cs typeface="Tahoma" panose="020B0604030504040204" pitchFamily="34" charset="0"/>
              </a:rPr>
              <a:t>salud </a:t>
            </a:r>
            <a:r>
              <a:rPr sz="2000" dirty="0">
                <a:latin typeface="Tahoma" panose="020B0604030504040204" pitchFamily="34" charset="0"/>
                <a:ea typeface="Tahoma" panose="020B0604030504040204" pitchFamily="34" charset="0"/>
                <a:cs typeface="Tahoma" panose="020B0604030504040204" pitchFamily="34" charset="0"/>
              </a:rPr>
              <a:t>por más de </a:t>
            </a:r>
            <a:r>
              <a:rPr sz="2000" spc="-5" dirty="0">
                <a:latin typeface="Tahoma" panose="020B0604030504040204" pitchFamily="34" charset="0"/>
                <a:ea typeface="Tahoma" panose="020B0604030504040204" pitchFamily="34" charset="0"/>
                <a:cs typeface="Tahoma" panose="020B0604030504040204" pitchFamily="34" charset="0"/>
              </a:rPr>
              <a:t>12 </a:t>
            </a:r>
            <a:r>
              <a:rPr sz="2000" dirty="0">
                <a:latin typeface="Tahoma" panose="020B0604030504040204" pitchFamily="34" charset="0"/>
                <a:ea typeface="Tahoma" panose="020B0604030504040204" pitchFamily="34" charset="0"/>
                <a:cs typeface="Tahoma" panose="020B0604030504040204" pitchFamily="34" charset="0"/>
              </a:rPr>
              <a:t>meses  </a:t>
            </a:r>
            <a:r>
              <a:rPr sz="2000" spc="-5" dirty="0">
                <a:latin typeface="Tahoma" panose="020B0604030504040204" pitchFamily="34" charset="0"/>
                <a:ea typeface="Tahoma" panose="020B0604030504040204" pitchFamily="34" charset="0"/>
                <a:cs typeface="Tahoma" panose="020B0604030504040204" pitchFamily="34" charset="0"/>
              </a:rPr>
              <a:t>con </a:t>
            </a:r>
            <a:r>
              <a:rPr sz="2000" dirty="0">
                <a:latin typeface="Tahoma" panose="020B0604030504040204" pitchFamily="34" charset="0"/>
                <a:ea typeface="Tahoma" panose="020B0604030504040204" pitchFamily="34" charset="0"/>
                <a:cs typeface="Tahoma" panose="020B0604030504040204" pitchFamily="34" charset="0"/>
              </a:rPr>
              <a:t>trabajadores</a:t>
            </a:r>
            <a:r>
              <a:rPr sz="2000" spc="-8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dependientes.</a:t>
            </a:r>
          </a:p>
          <a:p>
            <a:pPr marL="287020" marR="5080" indent="-274320">
              <a:lnSpc>
                <a:spcPct val="100000"/>
              </a:lnSpc>
              <a:spcBef>
                <a:spcPts val="480"/>
              </a:spcBef>
              <a:buChar char="-"/>
              <a:tabLst>
                <a:tab pos="286385" algn="l"/>
                <a:tab pos="287655" algn="l"/>
              </a:tabLst>
            </a:pPr>
            <a:r>
              <a:rPr sz="2000" dirty="0">
                <a:latin typeface="Tahoma" panose="020B0604030504040204" pitchFamily="34" charset="0"/>
                <a:ea typeface="Tahoma" panose="020B0604030504040204" pitchFamily="34" charset="0"/>
                <a:cs typeface="Tahoma" panose="020B0604030504040204" pitchFamily="34" charset="0"/>
              </a:rPr>
              <a:t>Haber sido </a:t>
            </a:r>
            <a:r>
              <a:rPr sz="2000" spc="-5" dirty="0">
                <a:latin typeface="Tahoma" panose="020B0604030504040204" pitchFamily="34" charset="0"/>
                <a:ea typeface="Tahoma" panose="020B0604030504040204" pitchFamily="34" charset="0"/>
                <a:cs typeface="Tahoma" panose="020B0604030504040204" pitchFamily="34" charset="0"/>
              </a:rPr>
              <a:t>condenado </a:t>
            </a:r>
            <a:r>
              <a:rPr sz="2000" dirty="0">
                <a:latin typeface="Tahoma" panose="020B0604030504040204" pitchFamily="34" charset="0"/>
                <a:ea typeface="Tahoma" panose="020B0604030504040204" pitchFamily="34" charset="0"/>
                <a:cs typeface="Tahoma" panose="020B0604030504040204" pitchFamily="34" charset="0"/>
              </a:rPr>
              <a:t>por </a:t>
            </a:r>
            <a:r>
              <a:rPr sz="2000" spc="-5" dirty="0">
                <a:latin typeface="Tahoma" panose="020B0604030504040204" pitchFamily="34" charset="0"/>
                <a:ea typeface="Tahoma" panose="020B0604030504040204" pitchFamily="34" charset="0"/>
                <a:cs typeface="Tahoma" panose="020B0604030504040204" pitchFamily="34" charset="0"/>
              </a:rPr>
              <a:t>prácticas anti sindicales </a:t>
            </a:r>
            <a:r>
              <a:rPr sz="2000" dirty="0">
                <a:latin typeface="Tahoma" panose="020B0604030504040204" pitchFamily="34" charset="0"/>
                <a:ea typeface="Tahoma" panose="020B0604030504040204" pitchFamily="34" charset="0"/>
                <a:cs typeface="Tahoma" panose="020B0604030504040204" pitchFamily="34" charset="0"/>
              </a:rPr>
              <a:t>o </a:t>
            </a:r>
            <a:r>
              <a:rPr sz="2000" spc="-5" dirty="0">
                <a:latin typeface="Tahoma" panose="020B0604030504040204" pitchFamily="34" charset="0"/>
                <a:ea typeface="Tahoma" panose="020B0604030504040204" pitchFamily="34" charset="0"/>
                <a:cs typeface="Tahoma" panose="020B0604030504040204" pitchFamily="34" charset="0"/>
              </a:rPr>
              <a:t>infracción </a:t>
            </a:r>
            <a:r>
              <a:rPr sz="2000" dirty="0">
                <a:latin typeface="Tahoma" panose="020B0604030504040204" pitchFamily="34" charset="0"/>
                <a:ea typeface="Tahoma" panose="020B0604030504040204" pitchFamily="34" charset="0"/>
                <a:cs typeface="Tahoma" panose="020B0604030504040204" pitchFamily="34" charset="0"/>
              </a:rPr>
              <a:t>a  </a:t>
            </a:r>
            <a:r>
              <a:rPr sz="2000" spc="-5" dirty="0">
                <a:latin typeface="Tahoma" panose="020B0604030504040204" pitchFamily="34" charset="0"/>
                <a:ea typeface="Tahoma" panose="020B0604030504040204" pitchFamily="34" charset="0"/>
                <a:cs typeface="Tahoma" panose="020B0604030504040204" pitchFamily="34" charset="0"/>
              </a:rPr>
              <a:t>los derechos fundamentales </a:t>
            </a:r>
            <a:r>
              <a:rPr sz="2000" dirty="0">
                <a:latin typeface="Tahoma" panose="020B0604030504040204" pitchFamily="34" charset="0"/>
                <a:ea typeface="Tahoma" panose="020B0604030504040204" pitchFamily="34" charset="0"/>
                <a:cs typeface="Tahoma" panose="020B0604030504040204" pitchFamily="34" charset="0"/>
              </a:rPr>
              <a:t>del</a:t>
            </a:r>
            <a:r>
              <a:rPr sz="2000" spc="4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trabajador.</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5057" y="2639115"/>
            <a:ext cx="6804659" cy="1477328"/>
          </a:xfrm>
          <a:prstGeom prst="rect">
            <a:avLst/>
          </a:prstGeom>
        </p:spPr>
        <p:txBody>
          <a:bodyPr vert="horz" wrap="square" lIns="0" tIns="0" rIns="0" bIns="0" rtlCol="0">
            <a:spAutoFit/>
          </a:bodyPr>
          <a:lstStyle/>
          <a:p>
            <a:pPr marL="12700" marR="5080" indent="-1270" algn="ctr">
              <a:lnSpc>
                <a:spcPct val="100000"/>
              </a:lnSpc>
            </a:pPr>
            <a:r>
              <a:rPr sz="3200" b="1" spc="-15" dirty="0">
                <a:solidFill>
                  <a:schemeClr val="tx1"/>
                </a:solidFill>
                <a:latin typeface="Tahoma" panose="020B0604030504040204" pitchFamily="34" charset="0"/>
                <a:ea typeface="Tahoma" panose="020B0604030504040204" pitchFamily="34" charset="0"/>
                <a:cs typeface="Tahoma" panose="020B0604030504040204" pitchFamily="34" charset="0"/>
              </a:rPr>
              <a:t>DICTÁMENES </a:t>
            </a:r>
            <a:r>
              <a:rPr sz="3200" b="1" spc="-5" dirty="0">
                <a:solidFill>
                  <a:schemeClr val="tx1"/>
                </a:solidFill>
                <a:latin typeface="Tahoma" panose="020B0604030504040204" pitchFamily="34" charset="0"/>
                <a:ea typeface="Tahoma" panose="020B0604030504040204" pitchFamily="34" charset="0"/>
                <a:cs typeface="Tahoma" panose="020B0604030504040204" pitchFamily="34" charset="0"/>
              </a:rPr>
              <a:t>DE LA  CONTRALORÍA GENERAL DE LA  REPÚBLICA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3850" y="1676400"/>
            <a:ext cx="7635291" cy="4421723"/>
          </a:xfrm>
          <a:prstGeom prst="rect">
            <a:avLst/>
          </a:prstGeom>
        </p:spPr>
        <p:txBody>
          <a:bodyPr vert="horz" wrap="square" lIns="0" tIns="0" rIns="0" bIns="0" rtlCol="0">
            <a:spAutoFit/>
          </a:bodyPr>
          <a:lstStyle/>
          <a:p>
            <a:pPr marL="12700" algn="just">
              <a:lnSpc>
                <a:spcPct val="100000"/>
              </a:lnSpc>
              <a:buClr>
                <a:srgbClr val="94C600"/>
              </a:buClr>
              <a:tabLst>
                <a:tab pos="287020" algn="l"/>
              </a:tabLst>
            </a:pP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Son</a:t>
            </a:r>
            <a:r>
              <a:rPr sz="2400" b="1" i="1" spc="-6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i="1" spc="-5" dirty="0">
                <a:solidFill>
                  <a:srgbClr val="3E3D2D"/>
                </a:solidFill>
                <a:latin typeface="Tahoma" panose="020B0604030504040204" pitchFamily="34" charset="0"/>
                <a:ea typeface="Tahoma" panose="020B0604030504040204" pitchFamily="34" charset="0"/>
                <a:cs typeface="Tahoma" panose="020B0604030504040204" pitchFamily="34" charset="0"/>
              </a:rPr>
              <a:t>públicos:</a:t>
            </a:r>
            <a:endParaRPr sz="2400" dirty="0">
              <a:latin typeface="Tahoma" panose="020B0604030504040204" pitchFamily="34" charset="0"/>
              <a:ea typeface="Tahoma" panose="020B0604030504040204" pitchFamily="34" charset="0"/>
              <a:cs typeface="Tahoma" panose="020B0604030504040204" pitchFamily="34" charset="0"/>
            </a:endParaRPr>
          </a:p>
          <a:p>
            <a:pPr marL="12700" marR="114300" algn="just">
              <a:lnSpc>
                <a:spcPts val="2590"/>
              </a:lnSpc>
              <a:spcBef>
                <a:spcPts val="610"/>
              </a:spcBef>
              <a:buClr>
                <a:srgbClr val="94C600"/>
              </a:buClr>
              <a:tabLst>
                <a:tab pos="287020" algn="l"/>
              </a:tabLst>
            </a:pPr>
            <a:endParaRPr lang="es-MX" sz="2400" spc="-5"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114300" algn="just">
              <a:lnSpc>
                <a:spcPts val="2590"/>
              </a:lnSpc>
              <a:spcBef>
                <a:spcPts val="610"/>
              </a:spcBef>
              <a:buClr>
                <a:srgbClr val="94C600"/>
              </a:buClr>
              <a:tabLst>
                <a:tab pos="287020" algn="l"/>
              </a:tabLst>
            </a:pP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Actos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resoluciones, documentos de sustento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procedimientos para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su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dictación, salvo excepciones  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esta Ley y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a:t>
            </a:r>
            <a:r>
              <a:rPr sz="2400" dirty="0">
                <a:solidFill>
                  <a:srgbClr val="3E3D2D"/>
                </a:solidFill>
                <a:latin typeface="Tahoma" panose="020B0604030504040204" pitchFamily="34" charset="0"/>
                <a:ea typeface="Tahoma" panose="020B0604030504040204" pitchFamily="34" charset="0"/>
                <a:cs typeface="Tahoma" panose="020B0604030504040204" pitchFamily="34" charset="0"/>
              </a:rPr>
              <a:t>leyes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de quórum</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spc="-5" dirty="0">
                <a:solidFill>
                  <a:srgbClr val="3E3D2D"/>
                </a:solidFill>
                <a:latin typeface="Tahoma" panose="020B0604030504040204" pitchFamily="34" charset="0"/>
                <a:ea typeface="Tahoma" panose="020B0604030504040204" pitchFamily="34" charset="0"/>
                <a:cs typeface="Tahoma" panose="020B0604030504040204" pitchFamily="34" charset="0"/>
              </a:rPr>
              <a:t>calificado.</a:t>
            </a:r>
            <a:endParaRPr sz="24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2590"/>
              </a:lnSpc>
              <a:spcBef>
                <a:spcPts val="575"/>
              </a:spcBef>
              <a:buClr>
                <a:srgbClr val="94C600"/>
              </a:buClr>
              <a:tabLst>
                <a:tab pos="287020" algn="l"/>
              </a:tabLst>
            </a:pPr>
            <a:endParaRPr lang="es-MX" sz="2400" b="1" spc="-40" dirty="0">
              <a:solidFill>
                <a:srgbClr val="3E3D2D"/>
              </a:solidFill>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2590"/>
              </a:lnSpc>
              <a:spcBef>
                <a:spcPts val="575"/>
              </a:spcBef>
              <a:buClr>
                <a:srgbClr val="94C600"/>
              </a:buClr>
              <a:tabLst>
                <a:tab pos="287020" algn="l"/>
              </a:tabLst>
            </a:pPr>
            <a:r>
              <a:rPr sz="2400" b="1" spc="-40" dirty="0">
                <a:solidFill>
                  <a:srgbClr val="3E3D2D"/>
                </a:solidFill>
                <a:latin typeface="Tahoma" panose="020B0604030504040204" pitchFamily="34" charset="0"/>
                <a:ea typeface="Tahoma" panose="020B0604030504040204" pitchFamily="34" charset="0"/>
                <a:cs typeface="Tahoma" panose="020B0604030504040204" pitchFamily="34" charset="0"/>
              </a:rPr>
              <a:t>Toda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información elaborada con presupuesto público  </a:t>
            </a:r>
            <a:r>
              <a:rPr sz="2400" b="1" dirty="0">
                <a:solidFill>
                  <a:srgbClr val="3E3D2D"/>
                </a:solidFill>
                <a:latin typeface="Tahoma" panose="020B0604030504040204" pitchFamily="34" charset="0"/>
                <a:ea typeface="Tahoma" panose="020B0604030504040204" pitchFamily="34" charset="0"/>
                <a:cs typeface="Tahoma" panose="020B0604030504040204" pitchFamily="34" charset="0"/>
              </a:rPr>
              <a:t>o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que obre </a:t>
            </a:r>
            <a:r>
              <a:rPr sz="2400" b="1" dirty="0">
                <a:solidFill>
                  <a:srgbClr val="3E3D2D"/>
                </a:solidFill>
                <a:latin typeface="Tahoma" panose="020B0604030504040204" pitchFamily="34" charset="0"/>
                <a:ea typeface="Tahoma" panose="020B0604030504040204" pitchFamily="34" charset="0"/>
                <a:cs typeface="Tahoma" panose="020B0604030504040204" pitchFamily="34" charset="0"/>
              </a:rPr>
              <a:t>en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poder de </a:t>
            </a:r>
            <a:r>
              <a:rPr sz="2400" b="1" dirty="0">
                <a:solidFill>
                  <a:srgbClr val="3E3D2D"/>
                </a:solidFill>
                <a:latin typeface="Tahoma" panose="020B0604030504040204" pitchFamily="34" charset="0"/>
                <a:ea typeface="Tahoma" panose="020B0604030504040204" pitchFamily="34" charset="0"/>
                <a:cs typeface="Tahoma" panose="020B0604030504040204" pitchFamily="34" charset="0"/>
              </a:rPr>
              <a:t>los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órganos del</a:t>
            </a:r>
            <a:r>
              <a:rPr sz="2400" b="1" spc="4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estado</a:t>
            </a:r>
            <a:endParaRPr sz="2400" b="1" dirty="0">
              <a:latin typeface="Tahoma" panose="020B0604030504040204" pitchFamily="34" charset="0"/>
              <a:ea typeface="Tahoma" panose="020B0604030504040204" pitchFamily="34" charset="0"/>
              <a:cs typeface="Tahoma" panose="020B0604030504040204" pitchFamily="34" charset="0"/>
            </a:endParaRPr>
          </a:p>
          <a:p>
            <a:pPr marL="12700" marR="523240" algn="just">
              <a:lnSpc>
                <a:spcPts val="2590"/>
              </a:lnSpc>
              <a:spcBef>
                <a:spcPts val="575"/>
              </a:spcBef>
              <a:buClr>
                <a:srgbClr val="94C600"/>
              </a:buClr>
              <a:tabLst>
                <a:tab pos="287020" algn="l"/>
              </a:tabLst>
            </a:pPr>
            <a:r>
              <a:rPr sz="2400" b="1" dirty="0">
                <a:solidFill>
                  <a:srgbClr val="3E3D2D"/>
                </a:solidFill>
                <a:latin typeface="Tahoma" panose="020B0604030504040204" pitchFamily="34" charset="0"/>
                <a:ea typeface="Tahoma" panose="020B0604030504040204" pitchFamily="34" charset="0"/>
                <a:cs typeface="Tahoma" panose="020B0604030504040204" pitchFamily="34" charset="0"/>
              </a:rPr>
              <a:t>Sin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importar </a:t>
            </a:r>
            <a:r>
              <a:rPr sz="2400" b="1" dirty="0">
                <a:solidFill>
                  <a:srgbClr val="3E3D2D"/>
                </a:solidFill>
                <a:latin typeface="Tahoma" panose="020B0604030504040204" pitchFamily="34" charset="0"/>
                <a:ea typeface="Tahoma" panose="020B0604030504040204" pitchFamily="34" charset="0"/>
                <a:cs typeface="Tahoma" panose="020B0604030504040204" pitchFamily="34" charset="0"/>
              </a:rPr>
              <a:t>su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formato, soporte, fechas </a:t>
            </a:r>
            <a:r>
              <a:rPr sz="2400" b="1"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origen,  clasificación, salvo las excepciones</a:t>
            </a:r>
            <a:r>
              <a:rPr sz="2400" b="1" spc="5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400" b="1" spc="-5" dirty="0">
                <a:solidFill>
                  <a:srgbClr val="3E3D2D"/>
                </a:solidFill>
                <a:latin typeface="Tahoma" panose="020B0604030504040204" pitchFamily="34" charset="0"/>
                <a:ea typeface="Tahoma" panose="020B0604030504040204" pitchFamily="34" charset="0"/>
                <a:cs typeface="Tahoma" panose="020B0604030504040204" pitchFamily="34" charset="0"/>
              </a:rPr>
              <a:t>señaladas.</a:t>
            </a:r>
            <a:endParaRPr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583850" y="713327"/>
            <a:ext cx="7978140" cy="492443"/>
          </a:xfrm>
          <a:prstGeom prst="rect">
            <a:avLst/>
          </a:prstGeom>
        </p:spPr>
        <p:txBody>
          <a:bodyPr vert="horz" wrap="square" lIns="0" tIns="0" rIns="0" bIns="0" rtlCol="0">
            <a:spAutoFit/>
          </a:bodyPr>
          <a:lstStyle/>
          <a:p>
            <a:pPr marL="12700">
              <a:lnSpc>
                <a:spcPct val="100000"/>
              </a:lnSpc>
            </a:pPr>
            <a:r>
              <a:rPr sz="3200" dirty="0">
                <a:latin typeface="Tahoma" panose="020B0604030504040204" pitchFamily="34" charset="0"/>
                <a:ea typeface="Tahoma" panose="020B0604030504040204" pitchFamily="34" charset="0"/>
                <a:cs typeface="Tahoma" panose="020B0604030504040204" pitchFamily="34" charset="0"/>
              </a:rPr>
              <a:t>Ley </a:t>
            </a:r>
            <a:r>
              <a:rPr sz="3200" spc="-5" dirty="0">
                <a:latin typeface="Tahoma" panose="020B0604030504040204" pitchFamily="34" charset="0"/>
                <a:ea typeface="Tahoma" panose="020B0604030504040204" pitchFamily="34" charset="0"/>
                <a:cs typeface="Tahoma" panose="020B0604030504040204" pitchFamily="34" charset="0"/>
              </a:rPr>
              <a:t>sobre acceso </a:t>
            </a:r>
            <a:r>
              <a:rPr sz="3200" dirty="0">
                <a:latin typeface="Tahoma" panose="020B0604030504040204" pitchFamily="34" charset="0"/>
                <a:ea typeface="Tahoma" panose="020B0604030504040204" pitchFamily="34" charset="0"/>
                <a:cs typeface="Tahoma" panose="020B0604030504040204" pitchFamily="34" charset="0"/>
              </a:rPr>
              <a:t>a la </a:t>
            </a:r>
            <a:r>
              <a:rPr sz="3200" spc="-5" dirty="0">
                <a:latin typeface="Tahoma" panose="020B0604030504040204" pitchFamily="34" charset="0"/>
                <a:ea typeface="Tahoma" panose="020B0604030504040204" pitchFamily="34" charset="0"/>
                <a:cs typeface="Tahoma" panose="020B0604030504040204" pitchFamily="34" charset="0"/>
              </a:rPr>
              <a:t>información</a:t>
            </a:r>
            <a:r>
              <a:rPr sz="3200" spc="-40" dirty="0">
                <a:latin typeface="Tahoma" panose="020B0604030504040204" pitchFamily="34" charset="0"/>
                <a:ea typeface="Tahoma" panose="020B0604030504040204" pitchFamily="34" charset="0"/>
                <a:cs typeface="Tahoma" panose="020B0604030504040204" pitchFamily="34" charset="0"/>
              </a:rPr>
              <a:t> </a:t>
            </a:r>
            <a:r>
              <a:rPr sz="3200" spc="-5" dirty="0">
                <a:latin typeface="Tahoma" panose="020B0604030504040204" pitchFamily="34" charset="0"/>
                <a:ea typeface="Tahoma" panose="020B0604030504040204" pitchFamily="34" charset="0"/>
                <a:cs typeface="Tahoma" panose="020B0604030504040204" pitchFamily="34" charset="0"/>
              </a:rPr>
              <a:t>publica</a:t>
            </a:r>
            <a:endParaRPr sz="3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838200"/>
            <a:ext cx="7391400" cy="4616648"/>
          </a:xfrm>
          <a:prstGeom prst="rect">
            <a:avLst/>
          </a:prstGeom>
        </p:spPr>
        <p:txBody>
          <a:bodyPr vert="horz" wrap="square" lIns="0" tIns="0" rIns="0" bIns="0" rtlCol="0">
            <a:spAutoFit/>
          </a:bodyPr>
          <a:lstStyle/>
          <a:p>
            <a:pPr marL="12700" algn="just">
              <a:lnSpc>
                <a:spcPct val="100000"/>
              </a:lnSpc>
            </a:pPr>
            <a:r>
              <a:rPr sz="2000" b="1" spc="-5" dirty="0">
                <a:latin typeface="Tahoma" panose="020B0604030504040204" pitchFamily="34" charset="0"/>
                <a:ea typeface="Tahoma" panose="020B0604030504040204" pitchFamily="34" charset="0"/>
                <a:cs typeface="Tahoma" panose="020B0604030504040204" pitchFamily="34" charset="0"/>
              </a:rPr>
              <a:t>¿Qué es La Contraloría General de </a:t>
            </a:r>
            <a:r>
              <a:rPr sz="2000" b="1" dirty="0">
                <a:latin typeface="Tahoma" panose="020B0604030504040204" pitchFamily="34" charset="0"/>
                <a:ea typeface="Tahoma" panose="020B0604030504040204" pitchFamily="34" charset="0"/>
                <a:cs typeface="Tahoma" panose="020B0604030504040204" pitchFamily="34" charset="0"/>
              </a:rPr>
              <a:t>la</a:t>
            </a:r>
            <a:r>
              <a:rPr sz="2000" b="1" spc="35" dirty="0">
                <a:latin typeface="Tahoma" panose="020B0604030504040204" pitchFamily="34" charset="0"/>
                <a:ea typeface="Tahoma" panose="020B0604030504040204" pitchFamily="34" charset="0"/>
                <a:cs typeface="Tahoma" panose="020B0604030504040204" pitchFamily="34" charset="0"/>
              </a:rPr>
              <a:t> </a:t>
            </a:r>
            <a:r>
              <a:rPr sz="2000" b="1" spc="-5" dirty="0">
                <a:latin typeface="Tahoma" panose="020B0604030504040204" pitchFamily="34" charset="0"/>
                <a:ea typeface="Tahoma" panose="020B0604030504040204" pitchFamily="34" charset="0"/>
                <a:cs typeface="Tahoma" panose="020B0604030504040204" pitchFamily="34" charset="0"/>
              </a:rPr>
              <a:t>República?</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Órgano superior de fiscalización de </a:t>
            </a:r>
            <a:r>
              <a:rPr sz="2000" dirty="0">
                <a:latin typeface="Tahoma" panose="020B0604030504040204" pitchFamily="34" charset="0"/>
                <a:ea typeface="Tahoma" panose="020B0604030504040204" pitchFamily="34" charset="0"/>
                <a:cs typeface="Tahoma" panose="020B0604030504040204" pitchFamily="34" charset="0"/>
              </a:rPr>
              <a:t>la </a:t>
            </a:r>
            <a:r>
              <a:rPr sz="2000" spc="-5" dirty="0">
                <a:latin typeface="Tahoma" panose="020B0604030504040204" pitchFamily="34" charset="0"/>
                <a:ea typeface="Tahoma" panose="020B0604030504040204" pitchFamily="34" charset="0"/>
                <a:cs typeface="Tahoma" panose="020B0604030504040204" pitchFamily="34" charset="0"/>
              </a:rPr>
              <a:t>administración del estado,  contemplado </a:t>
            </a:r>
            <a:r>
              <a:rPr sz="2000" dirty="0">
                <a:latin typeface="Tahoma" panose="020B0604030504040204" pitchFamily="34" charset="0"/>
                <a:ea typeface="Tahoma" panose="020B0604030504040204" pitchFamily="34" charset="0"/>
                <a:cs typeface="Tahoma" panose="020B0604030504040204" pitchFamily="34" charset="0"/>
              </a:rPr>
              <a:t>en la </a:t>
            </a:r>
            <a:r>
              <a:rPr sz="2000" spc="-5" dirty="0">
                <a:latin typeface="Tahoma" panose="020B0604030504040204" pitchFamily="34" charset="0"/>
                <a:ea typeface="Tahoma" panose="020B0604030504040204" pitchFamily="34" charset="0"/>
                <a:cs typeface="Tahoma" panose="020B0604030504040204" pitchFamily="34" charset="0"/>
              </a:rPr>
              <a:t>constitución </a:t>
            </a:r>
            <a:r>
              <a:rPr sz="2000" dirty="0">
                <a:latin typeface="Tahoma" panose="020B0604030504040204" pitchFamily="34" charset="0"/>
                <a:ea typeface="Tahoma" panose="020B0604030504040204" pitchFamily="34" charset="0"/>
                <a:cs typeface="Tahoma" panose="020B0604030504040204" pitchFamily="34" charset="0"/>
              </a:rPr>
              <a:t>política </a:t>
            </a:r>
            <a:r>
              <a:rPr sz="2000" spc="-5" dirty="0">
                <a:latin typeface="Tahoma" panose="020B0604030504040204" pitchFamily="34" charset="0"/>
                <a:ea typeface="Tahoma" panose="020B0604030504040204" pitchFamily="34" charset="0"/>
                <a:cs typeface="Tahoma" panose="020B0604030504040204" pitchFamily="34" charset="0"/>
              </a:rPr>
              <a:t>de </a:t>
            </a:r>
            <a:r>
              <a:rPr sz="2000" dirty="0">
                <a:latin typeface="Tahoma" panose="020B0604030504040204" pitchFamily="34" charset="0"/>
                <a:ea typeface="Tahoma" panose="020B0604030504040204" pitchFamily="34" charset="0"/>
                <a:cs typeface="Tahoma" panose="020B0604030504040204" pitchFamily="34" charset="0"/>
              </a:rPr>
              <a:t>la </a:t>
            </a:r>
            <a:r>
              <a:rPr sz="2000" spc="-5" dirty="0">
                <a:latin typeface="Tahoma" panose="020B0604030504040204" pitchFamily="34" charset="0"/>
                <a:ea typeface="Tahoma" panose="020B0604030504040204" pitchFamily="34" charset="0"/>
                <a:cs typeface="Tahoma" panose="020B0604030504040204" pitchFamily="34" charset="0"/>
              </a:rPr>
              <a:t>República </a:t>
            </a:r>
            <a:r>
              <a:rPr sz="200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que goza  autonomía frente </a:t>
            </a:r>
            <a:r>
              <a:rPr sz="2000" dirty="0">
                <a:latin typeface="Tahoma" panose="020B0604030504040204" pitchFamily="34" charset="0"/>
                <a:ea typeface="Tahoma" panose="020B0604030504040204" pitchFamily="34" charset="0"/>
                <a:cs typeface="Tahoma" panose="020B0604030504040204" pitchFamily="34" charset="0"/>
              </a:rPr>
              <a:t>el </a:t>
            </a:r>
            <a:r>
              <a:rPr sz="2000" spc="-5" dirty="0">
                <a:latin typeface="Tahoma" panose="020B0604030504040204" pitchFamily="34" charset="0"/>
                <a:ea typeface="Tahoma" panose="020B0604030504040204" pitchFamily="34" charset="0"/>
                <a:cs typeface="Tahoma" panose="020B0604030504040204" pitchFamily="34" charset="0"/>
              </a:rPr>
              <a:t>poder ejecutivo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demás órganos</a:t>
            </a:r>
            <a:r>
              <a:rPr sz="2000" spc="8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públicos.</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pPr>
            <a:endParaRPr lang="es-ES"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spc="-5" dirty="0">
                <a:latin typeface="Tahoma" panose="020B0604030504040204" pitchFamily="34" charset="0"/>
                <a:ea typeface="Tahoma" panose="020B0604030504040204" pitchFamily="34" charset="0"/>
                <a:cs typeface="Tahoma" panose="020B0604030504040204" pitchFamily="34" charset="0"/>
              </a:rPr>
              <a:t>¿Cual es </a:t>
            </a:r>
            <a:r>
              <a:rPr sz="2000" b="1" dirty="0">
                <a:latin typeface="Tahoma" panose="020B0604030504040204" pitchFamily="34" charset="0"/>
                <a:ea typeface="Tahoma" panose="020B0604030504040204" pitchFamily="34" charset="0"/>
                <a:cs typeface="Tahoma" panose="020B0604030504040204" pitchFamily="34" charset="0"/>
              </a:rPr>
              <a:t>la labor </a:t>
            </a:r>
            <a:r>
              <a:rPr sz="2000" b="1" spc="-5" dirty="0">
                <a:latin typeface="Tahoma" panose="020B0604030504040204" pitchFamily="34" charset="0"/>
                <a:ea typeface="Tahoma" panose="020B0604030504040204" pitchFamily="34" charset="0"/>
                <a:cs typeface="Tahoma" panose="020B0604030504040204" pitchFamily="34" charset="0"/>
              </a:rPr>
              <a:t>de La Contraloría General de </a:t>
            </a:r>
            <a:r>
              <a:rPr sz="2000" b="1" dirty="0">
                <a:latin typeface="Tahoma" panose="020B0604030504040204" pitchFamily="34" charset="0"/>
                <a:ea typeface="Tahoma" panose="020B0604030504040204" pitchFamily="34" charset="0"/>
                <a:cs typeface="Tahoma" panose="020B0604030504040204" pitchFamily="34" charset="0"/>
              </a:rPr>
              <a:t>la</a:t>
            </a:r>
            <a:r>
              <a:rPr sz="2000" b="1" spc="75" dirty="0">
                <a:latin typeface="Tahoma" panose="020B0604030504040204" pitchFamily="34" charset="0"/>
                <a:ea typeface="Tahoma" panose="020B0604030504040204" pitchFamily="34" charset="0"/>
                <a:cs typeface="Tahoma" panose="020B0604030504040204" pitchFamily="34" charset="0"/>
              </a:rPr>
              <a:t> </a:t>
            </a:r>
            <a:r>
              <a:rPr sz="2000" b="1" spc="-5" dirty="0">
                <a:latin typeface="Tahoma" panose="020B0604030504040204" pitchFamily="34" charset="0"/>
                <a:ea typeface="Tahoma" panose="020B0604030504040204" pitchFamily="34" charset="0"/>
                <a:cs typeface="Tahoma" panose="020B0604030504040204" pitchFamily="34" charset="0"/>
              </a:rPr>
              <a:t>República?</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765810" algn="just">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Principalmente fiscalizadora; de carácter </a:t>
            </a:r>
            <a:r>
              <a:rPr sz="2000" dirty="0" err="1">
                <a:latin typeface="Tahoma" panose="020B0604030504040204" pitchFamily="34" charset="0"/>
                <a:ea typeface="Tahoma" panose="020B0604030504040204" pitchFamily="34" charset="0"/>
                <a:cs typeface="Tahoma" panose="020B0604030504040204" pitchFamily="34" charset="0"/>
              </a:rPr>
              <a:t>jurídico</a:t>
            </a:r>
            <a:r>
              <a:rPr sz="2000" dirty="0">
                <a:latin typeface="Tahoma" panose="020B0604030504040204" pitchFamily="34" charset="0"/>
                <a:ea typeface="Tahoma" panose="020B0604030504040204" pitchFamily="34" charset="0"/>
                <a:cs typeface="Tahoma" panose="020B0604030504040204" pitchFamily="34" charset="0"/>
              </a:rPr>
              <a:t>,</a:t>
            </a:r>
            <a:r>
              <a:rPr lang="es-ES" sz="2000" dirty="0">
                <a:latin typeface="Tahoma" panose="020B0604030504040204" pitchFamily="34" charset="0"/>
                <a:ea typeface="Tahoma" panose="020B0604030504040204" pitchFamily="34" charset="0"/>
                <a:cs typeface="Tahoma" panose="020B0604030504040204" pitchFamily="34" charset="0"/>
              </a:rPr>
              <a:t> </a:t>
            </a:r>
            <a:r>
              <a:rPr sz="2000" spc="-5" dirty="0" err="1">
                <a:latin typeface="Tahoma" panose="020B0604030504040204" pitchFamily="34" charset="0"/>
                <a:ea typeface="Tahoma" panose="020B0604030504040204" pitchFamily="34" charset="0"/>
                <a:cs typeface="Tahoma" panose="020B0604030504040204" pitchFamily="34" charset="0"/>
              </a:rPr>
              <a:t>contable</a:t>
            </a:r>
            <a:r>
              <a:rPr sz="2000" spc="-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financiero, </a:t>
            </a:r>
            <a:r>
              <a:rPr sz="2000" dirty="0">
                <a:latin typeface="Tahoma" panose="020B0604030504040204" pitchFamily="34" charset="0"/>
                <a:ea typeface="Tahoma" panose="020B0604030504040204" pitchFamily="34" charset="0"/>
                <a:cs typeface="Tahoma" panose="020B0604030504040204" pitchFamily="34" charset="0"/>
              </a:rPr>
              <a:t>esta </a:t>
            </a:r>
            <a:r>
              <a:rPr sz="2000" spc="-5" dirty="0">
                <a:latin typeface="Tahoma" panose="020B0604030504040204" pitchFamily="34" charset="0"/>
                <a:ea typeface="Tahoma" panose="020B0604030504040204" pitchFamily="34" charset="0"/>
                <a:cs typeface="Tahoma" panose="020B0604030504040204" pitchFamily="34" charset="0"/>
              </a:rPr>
              <a:t>destinada </a:t>
            </a:r>
            <a:r>
              <a:rPr sz="2000" dirty="0">
                <a:latin typeface="Tahoma" panose="020B0604030504040204" pitchFamily="34" charset="0"/>
                <a:ea typeface="Tahoma" panose="020B0604030504040204" pitchFamily="34" charset="0"/>
                <a:cs typeface="Tahoma" panose="020B0604030504040204" pitchFamily="34" charset="0"/>
              </a:rPr>
              <a:t>a </a:t>
            </a:r>
            <a:r>
              <a:rPr sz="2000" spc="-5" dirty="0">
                <a:latin typeface="Tahoma" panose="020B0604030504040204" pitchFamily="34" charset="0"/>
                <a:ea typeface="Tahoma" panose="020B0604030504040204" pitchFamily="34" charset="0"/>
                <a:cs typeface="Tahoma" panose="020B0604030504040204" pitchFamily="34" charset="0"/>
              </a:rPr>
              <a:t>verificar que </a:t>
            </a:r>
            <a:r>
              <a:rPr sz="2000" dirty="0">
                <a:latin typeface="Tahoma" panose="020B0604030504040204" pitchFamily="34" charset="0"/>
                <a:ea typeface="Tahoma" panose="020B0604030504040204" pitchFamily="34" charset="0"/>
                <a:cs typeface="Tahoma" panose="020B0604030504040204" pitchFamily="34" charset="0"/>
              </a:rPr>
              <a:t>los </a:t>
            </a:r>
            <a:r>
              <a:rPr sz="2000" spc="-5" dirty="0">
                <a:latin typeface="Tahoma" panose="020B0604030504040204" pitchFamily="34" charset="0"/>
                <a:ea typeface="Tahoma" panose="020B0604030504040204" pitchFamily="34" charset="0"/>
                <a:cs typeface="Tahoma" panose="020B0604030504040204" pitchFamily="34" charset="0"/>
              </a:rPr>
              <a:t>órganos de </a:t>
            </a:r>
            <a:r>
              <a:rPr sz="2000" dirty="0">
                <a:latin typeface="Tahoma" panose="020B0604030504040204" pitchFamily="34" charset="0"/>
                <a:ea typeface="Tahoma" panose="020B0604030504040204" pitchFamily="34" charset="0"/>
                <a:cs typeface="Tahoma" panose="020B0604030504040204" pitchFamily="34" charset="0"/>
              </a:rPr>
              <a:t>la  </a:t>
            </a:r>
            <a:r>
              <a:rPr sz="2000" spc="-5" dirty="0">
                <a:latin typeface="Tahoma" panose="020B0604030504040204" pitchFamily="34" charset="0"/>
                <a:ea typeface="Tahoma" panose="020B0604030504040204" pitchFamily="34" charset="0"/>
                <a:cs typeface="Tahoma" panose="020B0604030504040204" pitchFamily="34" charset="0"/>
              </a:rPr>
              <a:t>administración del estado actúen dentro del ámbito de sus  atribuciones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con </a:t>
            </a:r>
            <a:r>
              <a:rPr sz="2000" dirty="0">
                <a:latin typeface="Tahoma" panose="020B0604030504040204" pitchFamily="34" charset="0"/>
                <a:ea typeface="Tahoma" panose="020B0604030504040204" pitchFamily="34" charset="0"/>
                <a:cs typeface="Tahoma" panose="020B0604030504040204" pitchFamily="34" charset="0"/>
              </a:rPr>
              <a:t>sujeción a los </a:t>
            </a:r>
            <a:r>
              <a:rPr sz="2000" spc="-5" dirty="0">
                <a:latin typeface="Tahoma" panose="020B0604030504040204" pitchFamily="34" charset="0"/>
                <a:ea typeface="Tahoma" panose="020B0604030504040204" pitchFamily="34" charset="0"/>
                <a:cs typeface="Tahoma" panose="020B0604030504040204" pitchFamily="34" charset="0"/>
              </a:rPr>
              <a:t>procedimientos que </a:t>
            </a:r>
            <a:r>
              <a:rPr sz="2000" dirty="0">
                <a:latin typeface="Tahoma" panose="020B0604030504040204" pitchFamily="34" charset="0"/>
                <a:ea typeface="Tahoma" panose="020B0604030504040204" pitchFamily="34" charset="0"/>
                <a:cs typeface="Tahoma" panose="020B0604030504040204" pitchFamily="34" charset="0"/>
              </a:rPr>
              <a:t>la Ley  </a:t>
            </a:r>
            <a:r>
              <a:rPr sz="2000" spc="-5" dirty="0">
                <a:latin typeface="Tahoma" panose="020B0604030504040204" pitchFamily="34" charset="0"/>
                <a:ea typeface="Tahoma" panose="020B0604030504040204" pitchFamily="34" charset="0"/>
                <a:cs typeface="Tahoma" panose="020B0604030504040204" pitchFamily="34" charset="0"/>
              </a:rPr>
              <a:t>contempla.</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1676400"/>
            <a:ext cx="7239000" cy="4470455"/>
          </a:xfrm>
          <a:prstGeom prst="rect">
            <a:avLst/>
          </a:prstGeom>
        </p:spPr>
        <p:txBody>
          <a:bodyPr vert="horz" wrap="square" lIns="0" tIns="0" rIns="0" bIns="0" rtlCol="0">
            <a:spAutoFit/>
          </a:bodyPr>
          <a:lstStyle/>
          <a:p>
            <a:pPr marL="12700" algn="just">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Interpretación </a:t>
            </a:r>
            <a:r>
              <a:rPr sz="2000" b="1" i="1" dirty="0">
                <a:latin typeface="Tahoma" panose="020B0604030504040204" pitchFamily="34" charset="0"/>
                <a:ea typeface="Tahoma" panose="020B0604030504040204" pitchFamily="34" charset="0"/>
                <a:cs typeface="Tahoma" panose="020B0604030504040204" pitchFamily="34" charset="0"/>
              </a:rPr>
              <a:t>de </a:t>
            </a:r>
            <a:r>
              <a:rPr sz="2000" b="1" i="1" spc="-5" dirty="0">
                <a:latin typeface="Tahoma" panose="020B0604030504040204" pitchFamily="34" charset="0"/>
                <a:ea typeface="Tahoma" panose="020B0604030504040204" pitchFamily="34" charset="0"/>
                <a:cs typeface="Tahoma" panose="020B0604030504040204" pitchFamily="34" charset="0"/>
              </a:rPr>
              <a:t>Normas</a:t>
            </a:r>
            <a:r>
              <a:rPr sz="2000" b="1" i="1" spc="-45" dirty="0">
                <a:latin typeface="Tahoma" panose="020B0604030504040204" pitchFamily="34" charset="0"/>
                <a:ea typeface="Tahoma" panose="020B0604030504040204" pitchFamily="34" charset="0"/>
                <a:cs typeface="Tahoma" panose="020B0604030504040204" pitchFamily="34" charset="0"/>
              </a:rPr>
              <a:t> </a:t>
            </a:r>
            <a:r>
              <a:rPr sz="2000" b="1" i="1" dirty="0">
                <a:latin typeface="Tahoma" panose="020B0604030504040204" pitchFamily="34" charset="0"/>
                <a:ea typeface="Tahoma" panose="020B0604030504040204" pitchFamily="34" charset="0"/>
                <a:cs typeface="Tahoma" panose="020B0604030504040204" pitchFamily="34" charset="0"/>
              </a:rPr>
              <a:t>Jurídicas</a:t>
            </a:r>
            <a:endParaRPr sz="2000" b="1"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pPr>
            <a:endParaRPr sz="2500" dirty="0">
              <a:latin typeface="Tahoma" panose="020B0604030504040204" pitchFamily="34" charset="0"/>
              <a:ea typeface="Tahoma" panose="020B0604030504040204" pitchFamily="34" charset="0"/>
              <a:cs typeface="Tahoma" panose="020B0604030504040204" pitchFamily="34" charset="0"/>
            </a:endParaRPr>
          </a:p>
          <a:p>
            <a:pPr marL="12700" marR="62865" algn="just">
              <a:lnSpc>
                <a:spcPct val="80000"/>
              </a:lnSpc>
              <a:spcBef>
                <a:spcPts val="5"/>
              </a:spcBef>
            </a:pPr>
            <a:r>
              <a:rPr sz="2000" dirty="0">
                <a:latin typeface="Tahoma" panose="020B0604030504040204" pitchFamily="34" charset="0"/>
                <a:ea typeface="Tahoma" panose="020B0604030504040204" pitchFamily="34" charset="0"/>
                <a:cs typeface="Tahoma" panose="020B0604030504040204" pitchFamily="34" charset="0"/>
              </a:rPr>
              <a:t>Es </a:t>
            </a:r>
            <a:r>
              <a:rPr sz="2000" spc="-5" dirty="0">
                <a:latin typeface="Tahoma" panose="020B0604030504040204" pitchFamily="34" charset="0"/>
                <a:ea typeface="Tahoma" panose="020B0604030504040204" pitchFamily="34" charset="0"/>
                <a:cs typeface="Tahoma" panose="020B0604030504040204" pitchFamily="34" charset="0"/>
              </a:rPr>
              <a:t>una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las funciones que </a:t>
            </a:r>
            <a:r>
              <a:rPr sz="2000" dirty="0">
                <a:latin typeface="Tahoma" panose="020B0604030504040204" pitchFamily="34" charset="0"/>
                <a:ea typeface="Tahoma" panose="020B0604030504040204" pitchFamily="34" charset="0"/>
                <a:cs typeface="Tahoma" panose="020B0604030504040204" pitchFamily="34" charset="0"/>
              </a:rPr>
              <a:t>el estado de </a:t>
            </a:r>
            <a:r>
              <a:rPr sz="2000" spc="-5" dirty="0">
                <a:latin typeface="Tahoma" panose="020B0604030504040204" pitchFamily="34" charset="0"/>
                <a:ea typeface="Tahoma" panose="020B0604030504040204" pitchFamily="34" charset="0"/>
                <a:cs typeface="Tahoma" panose="020B0604030504040204" pitchFamily="34" charset="0"/>
              </a:rPr>
              <a:t>derecho otorga </a:t>
            </a:r>
            <a:r>
              <a:rPr sz="2000" dirty="0">
                <a:latin typeface="Tahoma" panose="020B0604030504040204" pitchFamily="34" charset="0"/>
                <a:ea typeface="Tahoma" panose="020B0604030504040204" pitchFamily="34" charset="0"/>
                <a:cs typeface="Tahoma" panose="020B0604030504040204" pitchFamily="34" charset="0"/>
              </a:rPr>
              <a:t>a La </a:t>
            </a:r>
            <a:r>
              <a:rPr sz="2000" spc="-5" dirty="0">
                <a:latin typeface="Tahoma" panose="020B0604030504040204" pitchFamily="34" charset="0"/>
                <a:ea typeface="Tahoma" panose="020B0604030504040204" pitchFamily="34" charset="0"/>
                <a:cs typeface="Tahoma" panose="020B0604030504040204" pitchFamily="34" charset="0"/>
              </a:rPr>
              <a:t>Contraloría  </a:t>
            </a:r>
            <a:r>
              <a:rPr sz="2000" dirty="0">
                <a:latin typeface="Tahoma" panose="020B0604030504040204" pitchFamily="34" charset="0"/>
                <a:ea typeface="Tahoma" panose="020B0604030504040204" pitchFamily="34" charset="0"/>
                <a:cs typeface="Tahoma" panose="020B0604030504040204" pitchFamily="34" charset="0"/>
              </a:rPr>
              <a:t>General de </a:t>
            </a:r>
            <a:r>
              <a:rPr sz="2000" spc="-5" dirty="0">
                <a:latin typeface="Tahoma" panose="020B0604030504040204" pitchFamily="34" charset="0"/>
                <a:ea typeface="Tahoma" panose="020B0604030504040204" pitchFamily="34" charset="0"/>
                <a:cs typeface="Tahoma" panose="020B0604030504040204" pitchFamily="34" charset="0"/>
              </a:rPr>
              <a:t>la República, </a:t>
            </a:r>
            <a:r>
              <a:rPr sz="2000" dirty="0">
                <a:latin typeface="Tahoma" panose="020B0604030504040204" pitchFamily="34" charset="0"/>
                <a:ea typeface="Tahoma" panose="020B0604030504040204" pitchFamily="34" charset="0"/>
                <a:cs typeface="Tahoma" panose="020B0604030504040204" pitchFamily="34" charset="0"/>
              </a:rPr>
              <a:t>es </a:t>
            </a:r>
            <a:r>
              <a:rPr sz="2000" spc="-5" dirty="0">
                <a:latin typeface="Tahoma" panose="020B0604030504040204" pitchFamily="34" charset="0"/>
                <a:ea typeface="Tahoma" panose="020B0604030504040204" pitchFamily="34" charset="0"/>
                <a:cs typeface="Tahoma" panose="020B0604030504040204" pitchFamily="34" charset="0"/>
              </a:rPr>
              <a:t>la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interpretación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normas jurídicas que  inciden </a:t>
            </a:r>
            <a:r>
              <a:rPr sz="2000" dirty="0">
                <a:latin typeface="Tahoma" panose="020B0604030504040204" pitchFamily="34" charset="0"/>
                <a:ea typeface="Tahoma" panose="020B0604030504040204" pitchFamily="34" charset="0"/>
                <a:cs typeface="Tahoma" panose="020B0604030504040204" pitchFamily="34" charset="0"/>
              </a:rPr>
              <a:t>en el ámbito </a:t>
            </a:r>
            <a:r>
              <a:rPr sz="2000" spc="-5" dirty="0">
                <a:latin typeface="Tahoma" panose="020B0604030504040204" pitchFamily="34" charset="0"/>
                <a:ea typeface="Tahoma" panose="020B0604030504040204" pitchFamily="34" charset="0"/>
                <a:cs typeface="Tahoma" panose="020B0604030504040204" pitchFamily="34" charset="0"/>
              </a:rPr>
              <a:t>administrativo, labor que </a:t>
            </a:r>
            <a:r>
              <a:rPr sz="2000" dirty="0">
                <a:latin typeface="Tahoma" panose="020B0604030504040204" pitchFamily="34" charset="0"/>
                <a:ea typeface="Tahoma" panose="020B0604030504040204" pitchFamily="34" charset="0"/>
                <a:cs typeface="Tahoma" panose="020B0604030504040204" pitchFamily="34" charset="0"/>
              </a:rPr>
              <a:t>se </a:t>
            </a:r>
            <a:r>
              <a:rPr sz="2000" spc="-5" dirty="0">
                <a:latin typeface="Tahoma" panose="020B0604030504040204" pitchFamily="34" charset="0"/>
                <a:ea typeface="Tahoma" panose="020B0604030504040204" pitchFamily="34" charset="0"/>
                <a:cs typeface="Tahoma" panose="020B0604030504040204" pitchFamily="34" charset="0"/>
              </a:rPr>
              <a:t>materializa </a:t>
            </a:r>
            <a:r>
              <a:rPr sz="2000" dirty="0">
                <a:latin typeface="Tahoma" panose="020B0604030504040204" pitchFamily="34" charset="0"/>
                <a:ea typeface="Tahoma" panose="020B0604030504040204" pitchFamily="34" charset="0"/>
                <a:cs typeface="Tahoma" panose="020B0604030504040204" pitchFamily="34" charset="0"/>
              </a:rPr>
              <a:t>en </a:t>
            </a:r>
            <a:r>
              <a:rPr sz="2000" spc="-5" dirty="0">
                <a:latin typeface="Tahoma" panose="020B0604030504040204" pitchFamily="34" charset="0"/>
                <a:ea typeface="Tahoma" panose="020B0604030504040204" pitchFamily="34" charset="0"/>
                <a:cs typeface="Tahoma" panose="020B0604030504040204" pitchFamily="34" charset="0"/>
              </a:rPr>
              <a:t>la emisión </a:t>
            </a:r>
            <a:r>
              <a:rPr sz="2000" dirty="0">
                <a:latin typeface="Tahoma" panose="020B0604030504040204" pitchFamily="34" charset="0"/>
                <a:ea typeface="Tahoma" panose="020B0604030504040204" pitchFamily="34" charset="0"/>
                <a:cs typeface="Tahoma" panose="020B0604030504040204" pitchFamily="34" charset="0"/>
              </a:rPr>
              <a:t>de  informes jurídicos </a:t>
            </a:r>
            <a:r>
              <a:rPr sz="2000" spc="-5" dirty="0">
                <a:latin typeface="Tahoma" panose="020B0604030504040204" pitchFamily="34" charset="0"/>
                <a:ea typeface="Tahoma" panose="020B0604030504040204" pitchFamily="34" charset="0"/>
                <a:cs typeface="Tahoma" panose="020B0604030504040204" pitchFamily="34" charset="0"/>
              </a:rPr>
              <a:t>que </a:t>
            </a:r>
            <a:r>
              <a:rPr sz="2000" dirty="0">
                <a:latin typeface="Tahoma" panose="020B0604030504040204" pitchFamily="34" charset="0"/>
                <a:ea typeface="Tahoma" panose="020B0604030504040204" pitchFamily="34" charset="0"/>
                <a:cs typeface="Tahoma" panose="020B0604030504040204" pitchFamily="34" charset="0"/>
              </a:rPr>
              <a:t>son </a:t>
            </a:r>
            <a:r>
              <a:rPr sz="2000" spc="-5" dirty="0">
                <a:latin typeface="Tahoma" panose="020B0604030504040204" pitchFamily="34" charset="0"/>
                <a:ea typeface="Tahoma" panose="020B0604030504040204" pitchFamily="34" charset="0"/>
                <a:cs typeface="Tahoma" panose="020B0604030504040204" pitchFamily="34" charset="0"/>
              </a:rPr>
              <a:t>obligatorios </a:t>
            </a:r>
            <a:r>
              <a:rPr sz="2000" dirty="0">
                <a:latin typeface="Tahoma" panose="020B0604030504040204" pitchFamily="34" charset="0"/>
                <a:ea typeface="Tahoma" panose="020B0604030504040204" pitchFamily="34" charset="0"/>
                <a:cs typeface="Tahoma" panose="020B0604030504040204" pitchFamily="34" charset="0"/>
              </a:rPr>
              <a:t>para </a:t>
            </a:r>
            <a:r>
              <a:rPr sz="2000" spc="-5" dirty="0">
                <a:latin typeface="Tahoma" panose="020B0604030504040204" pitchFamily="34" charset="0"/>
                <a:ea typeface="Tahoma" panose="020B0604030504040204" pitchFamily="34" charset="0"/>
                <a:cs typeface="Tahoma" panose="020B0604030504040204" pitchFamily="34" charset="0"/>
              </a:rPr>
              <a:t>los servicios </a:t>
            </a:r>
            <a:r>
              <a:rPr sz="2000" dirty="0">
                <a:latin typeface="Tahoma" panose="020B0604030504040204" pitchFamily="34" charset="0"/>
                <a:ea typeface="Tahoma" panose="020B0604030504040204" pitchFamily="34" charset="0"/>
                <a:cs typeface="Tahoma" panose="020B0604030504040204" pitchFamily="34" charset="0"/>
              </a:rPr>
              <a:t>sometidos a su  </a:t>
            </a:r>
            <a:r>
              <a:rPr sz="2000" spc="-5" dirty="0">
                <a:latin typeface="Tahoma" panose="020B0604030504040204" pitchFamily="34" charset="0"/>
                <a:ea typeface="Tahoma" panose="020B0604030504040204" pitchFamily="34" charset="0"/>
                <a:cs typeface="Tahoma" panose="020B0604030504040204" pitchFamily="34" charset="0"/>
              </a:rPr>
              <a:t>fiscalización, </a:t>
            </a:r>
            <a:r>
              <a:rPr sz="2000" dirty="0">
                <a:latin typeface="Tahoma" panose="020B0604030504040204" pitchFamily="34" charset="0"/>
                <a:ea typeface="Tahoma" panose="020B0604030504040204" pitchFamily="34" charset="0"/>
                <a:cs typeface="Tahoma" panose="020B0604030504040204" pitchFamily="34" charset="0"/>
              </a:rPr>
              <a:t>estos son </a:t>
            </a:r>
            <a:r>
              <a:rPr sz="2000" spc="-5" dirty="0">
                <a:latin typeface="Tahoma" panose="020B0604030504040204" pitchFamily="34" charset="0"/>
                <a:ea typeface="Tahoma" panose="020B0604030504040204" pitchFamily="34" charset="0"/>
                <a:cs typeface="Tahoma" panose="020B0604030504040204" pitchFamily="34" charset="0"/>
              </a:rPr>
              <a:t>los</a:t>
            </a:r>
            <a:r>
              <a:rPr sz="2000" spc="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dictámenes.</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40"/>
              </a:spcBef>
            </a:pPr>
            <a:endParaRPr sz="205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i="1" dirty="0">
                <a:latin typeface="Tahoma" panose="020B0604030504040204" pitchFamily="34" charset="0"/>
                <a:ea typeface="Tahoma" panose="020B0604030504040204" pitchFamily="34" charset="0"/>
                <a:cs typeface="Tahoma" panose="020B0604030504040204" pitchFamily="34" charset="0"/>
              </a:rPr>
              <a:t>Obligatoriedad de </a:t>
            </a:r>
            <a:r>
              <a:rPr sz="2000" b="1" i="1" spc="-5" dirty="0">
                <a:latin typeface="Tahoma" panose="020B0604030504040204" pitchFamily="34" charset="0"/>
                <a:ea typeface="Tahoma" panose="020B0604030504040204" pitchFamily="34" charset="0"/>
                <a:cs typeface="Tahoma" panose="020B0604030504040204" pitchFamily="34" charset="0"/>
              </a:rPr>
              <a:t>los dictámenes </a:t>
            </a:r>
            <a:r>
              <a:rPr sz="2000" b="1" i="1" dirty="0">
                <a:latin typeface="Tahoma" panose="020B0604030504040204" pitchFamily="34" charset="0"/>
                <a:ea typeface="Tahoma" panose="020B0604030504040204" pitchFamily="34" charset="0"/>
                <a:cs typeface="Tahoma" panose="020B0604030504040204" pitchFamily="34" charset="0"/>
              </a:rPr>
              <a:t>de </a:t>
            </a:r>
            <a:r>
              <a:rPr sz="2000" b="1" i="1" spc="-5" dirty="0">
                <a:latin typeface="Tahoma" panose="020B0604030504040204" pitchFamily="34" charset="0"/>
                <a:ea typeface="Tahoma" panose="020B0604030504040204" pitchFamily="34" charset="0"/>
                <a:cs typeface="Tahoma" panose="020B0604030504040204" pitchFamily="34" charset="0"/>
              </a:rPr>
              <a:t>La Contraloría General </a:t>
            </a:r>
            <a:r>
              <a:rPr sz="2000" b="1" i="1" dirty="0">
                <a:latin typeface="Tahoma" panose="020B0604030504040204" pitchFamily="34" charset="0"/>
                <a:ea typeface="Tahoma" panose="020B0604030504040204" pitchFamily="34" charset="0"/>
                <a:cs typeface="Tahoma" panose="020B0604030504040204" pitchFamily="34" charset="0"/>
              </a:rPr>
              <a:t>de </a:t>
            </a:r>
            <a:r>
              <a:rPr sz="2000" b="1" i="1" spc="-5" dirty="0">
                <a:latin typeface="Tahoma" panose="020B0604030504040204" pitchFamily="34" charset="0"/>
                <a:ea typeface="Tahoma" panose="020B0604030504040204" pitchFamily="34" charset="0"/>
                <a:cs typeface="Tahoma" panose="020B0604030504040204" pitchFamily="34" charset="0"/>
              </a:rPr>
              <a:t>la</a:t>
            </a:r>
            <a:r>
              <a:rPr sz="2000" b="1" i="1" spc="35" dirty="0">
                <a:latin typeface="Tahoma" panose="020B0604030504040204" pitchFamily="34" charset="0"/>
                <a:ea typeface="Tahoma" panose="020B0604030504040204" pitchFamily="34" charset="0"/>
                <a:cs typeface="Tahoma" panose="020B0604030504040204" pitchFamily="34" charset="0"/>
              </a:rPr>
              <a:t> </a:t>
            </a:r>
            <a:r>
              <a:rPr sz="2000" b="1" i="1" dirty="0">
                <a:latin typeface="Tahoma" panose="020B0604030504040204" pitchFamily="34" charset="0"/>
                <a:ea typeface="Tahoma" panose="020B0604030504040204" pitchFamily="34" charset="0"/>
                <a:cs typeface="Tahoma" panose="020B0604030504040204" pitchFamily="34" charset="0"/>
              </a:rPr>
              <a:t>Republica</a:t>
            </a:r>
            <a:endParaRPr sz="2000" b="1"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pPr>
            <a:endParaRPr sz="25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80000"/>
              </a:lnSpc>
            </a:pPr>
            <a:r>
              <a:rPr sz="2000" dirty="0">
                <a:latin typeface="Tahoma" panose="020B0604030504040204" pitchFamily="34" charset="0"/>
                <a:ea typeface="Tahoma" panose="020B0604030504040204" pitchFamily="34" charset="0"/>
                <a:cs typeface="Tahoma" panose="020B0604030504040204" pitchFamily="34" charset="0"/>
              </a:rPr>
              <a:t>Es </a:t>
            </a:r>
            <a:r>
              <a:rPr sz="2000" spc="-5" dirty="0">
                <a:latin typeface="Tahoma" panose="020B0604030504040204" pitchFamily="34" charset="0"/>
                <a:ea typeface="Tahoma" panose="020B0604030504040204" pitchFamily="34" charset="0"/>
                <a:cs typeface="Tahoma" panose="020B0604030504040204" pitchFamily="34" charset="0"/>
              </a:rPr>
              <a:t>un precedente administrativo,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carácter obligatorio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acuerdo  contemplado </a:t>
            </a:r>
            <a:r>
              <a:rPr sz="2000" dirty="0">
                <a:latin typeface="Tahoma" panose="020B0604030504040204" pitchFamily="34" charset="0"/>
                <a:ea typeface="Tahoma" panose="020B0604030504040204" pitchFamily="34" charset="0"/>
                <a:cs typeface="Tahoma" panose="020B0604030504040204" pitchFamily="34" charset="0"/>
              </a:rPr>
              <a:t>Art 9 de </a:t>
            </a:r>
            <a:r>
              <a:rPr sz="2000" spc="-5" dirty="0">
                <a:latin typeface="Tahoma" panose="020B0604030504040204" pitchFamily="34" charset="0"/>
                <a:ea typeface="Tahoma" panose="020B0604030504040204" pitchFamily="34" charset="0"/>
                <a:cs typeface="Tahoma" panose="020B0604030504040204" pitchFamily="34" charset="0"/>
              </a:rPr>
              <a:t>la </a:t>
            </a:r>
            <a:r>
              <a:rPr sz="2000" dirty="0">
                <a:latin typeface="Tahoma" panose="020B0604030504040204" pitchFamily="34" charset="0"/>
                <a:ea typeface="Tahoma" panose="020B0604030504040204" pitchFamily="34" charset="0"/>
                <a:cs typeface="Tahoma" panose="020B0604030504040204" pitchFamily="34" charset="0"/>
              </a:rPr>
              <a:t>Ley </a:t>
            </a:r>
            <a:r>
              <a:rPr sz="2000" spc="-5" dirty="0">
                <a:latin typeface="Tahoma" panose="020B0604030504040204" pitchFamily="34" charset="0"/>
                <a:ea typeface="Tahoma" panose="020B0604030504040204" pitchFamily="34" charset="0"/>
                <a:cs typeface="Tahoma" panose="020B0604030504040204" pitchFamily="34" charset="0"/>
              </a:rPr>
              <a:t>número 10.366, </a:t>
            </a:r>
            <a:r>
              <a:rPr sz="2000" dirty="0">
                <a:latin typeface="Tahoma" panose="020B0604030504040204" pitchFamily="34" charset="0"/>
                <a:ea typeface="Tahoma" panose="020B0604030504040204" pitchFamily="34" charset="0"/>
                <a:cs typeface="Tahoma" panose="020B0604030504040204" pitchFamily="34" charset="0"/>
              </a:rPr>
              <a:t>sobre </a:t>
            </a:r>
            <a:r>
              <a:rPr sz="2000" spc="-5" dirty="0">
                <a:latin typeface="Tahoma" panose="020B0604030504040204" pitchFamily="34" charset="0"/>
                <a:ea typeface="Tahoma" panose="020B0604030504040204" pitchFamily="34" charset="0"/>
                <a:cs typeface="Tahoma" panose="020B0604030504040204" pitchFamily="34" charset="0"/>
              </a:rPr>
              <a:t>la organización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atribuciones </a:t>
            </a:r>
            <a:r>
              <a:rPr sz="2000" dirty="0">
                <a:latin typeface="Tahoma" panose="020B0604030504040204" pitchFamily="34" charset="0"/>
                <a:ea typeface="Tahoma" panose="020B0604030504040204" pitchFamily="34" charset="0"/>
                <a:cs typeface="Tahoma" panose="020B0604030504040204" pitchFamily="34" charset="0"/>
              </a:rPr>
              <a:t>de La </a:t>
            </a:r>
            <a:r>
              <a:rPr sz="2000" spc="-5" dirty="0">
                <a:latin typeface="Tahoma" panose="020B0604030504040204" pitchFamily="34" charset="0"/>
                <a:ea typeface="Tahoma" panose="020B0604030504040204" pitchFamily="34" charset="0"/>
                <a:cs typeface="Tahoma" panose="020B0604030504040204" pitchFamily="34" charset="0"/>
              </a:rPr>
              <a:t>Contraloría General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la República, </a:t>
            </a:r>
            <a:r>
              <a:rPr sz="2000" dirty="0">
                <a:latin typeface="Tahoma" panose="020B0604030504040204" pitchFamily="34" charset="0"/>
                <a:ea typeface="Tahoma" panose="020B0604030504040204" pitchFamily="34" charset="0"/>
                <a:cs typeface="Tahoma" panose="020B0604030504040204" pitchFamily="34" charset="0"/>
              </a:rPr>
              <a:t>formando parte así de  </a:t>
            </a:r>
            <a:r>
              <a:rPr sz="2000" spc="-5" dirty="0">
                <a:latin typeface="Tahoma" panose="020B0604030504040204" pitchFamily="34" charset="0"/>
                <a:ea typeface="Tahoma" panose="020B0604030504040204" pitchFamily="34" charset="0"/>
                <a:cs typeface="Tahoma" panose="020B0604030504040204" pitchFamily="34" charset="0"/>
              </a:rPr>
              <a:t>la</a:t>
            </a:r>
            <a:r>
              <a:rPr sz="2000" spc="-4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jurisprudencia.</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2807334" y="518099"/>
            <a:ext cx="3974465" cy="553998"/>
          </a:xfrm>
          <a:prstGeom prst="rect">
            <a:avLst/>
          </a:prstGeom>
        </p:spPr>
        <p:txBody>
          <a:bodyPr vert="horz" wrap="square" lIns="0" tIns="0" rIns="0" bIns="0" rtlCol="0">
            <a:spAutoFit/>
          </a:bodyPr>
          <a:lstStyle/>
          <a:p>
            <a:pPr marL="12700">
              <a:lnSpc>
                <a:spcPct val="100000"/>
              </a:lnSpc>
            </a:pPr>
            <a:r>
              <a:rPr sz="3600" dirty="0">
                <a:latin typeface="Tahoma" panose="020B0604030504040204" pitchFamily="34" charset="0"/>
                <a:ea typeface="Tahoma" panose="020B0604030504040204" pitchFamily="34" charset="0"/>
                <a:cs typeface="Tahoma" panose="020B0604030504040204" pitchFamily="34" charset="0"/>
              </a:rPr>
              <a:t>Funciones</a:t>
            </a:r>
            <a:r>
              <a:rPr sz="3600" spc="-95" dirty="0">
                <a:latin typeface="Tahoma" panose="020B0604030504040204" pitchFamily="34" charset="0"/>
                <a:ea typeface="Tahoma" panose="020B0604030504040204" pitchFamily="34" charset="0"/>
                <a:cs typeface="Tahoma" panose="020B0604030504040204" pitchFamily="34" charset="0"/>
              </a:rPr>
              <a:t> </a:t>
            </a:r>
            <a:r>
              <a:rPr sz="3600" dirty="0">
                <a:latin typeface="Tahoma" panose="020B0604030504040204" pitchFamily="34" charset="0"/>
                <a:ea typeface="Tahoma" panose="020B0604030504040204" pitchFamily="34" charset="0"/>
                <a:cs typeface="Tahoma" panose="020B0604030504040204" pitchFamily="34" charset="0"/>
              </a:rPr>
              <a:t>CGR</a:t>
            </a:r>
            <a:endParaRPr sz="360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8562" y="2362200"/>
            <a:ext cx="6745605" cy="2000548"/>
          </a:xfrm>
          <a:prstGeom prst="rect">
            <a:avLst/>
          </a:prstGeom>
        </p:spPr>
        <p:txBody>
          <a:bodyPr vert="horz" wrap="square" lIns="0" tIns="0" rIns="0" bIns="0" rtlCol="0">
            <a:spAutoFit/>
          </a:bodyPr>
          <a:lstStyle/>
          <a:p>
            <a:pPr marL="12700">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Objetivo </a:t>
            </a:r>
            <a:r>
              <a:rPr sz="2000" b="1" i="1" dirty="0">
                <a:latin typeface="Tahoma" panose="020B0604030504040204" pitchFamily="34" charset="0"/>
                <a:ea typeface="Tahoma" panose="020B0604030504040204" pitchFamily="34" charset="0"/>
                <a:cs typeface="Tahoma" panose="020B0604030504040204" pitchFamily="34" charset="0"/>
              </a:rPr>
              <a:t>de </a:t>
            </a:r>
            <a:r>
              <a:rPr sz="2000" b="1" i="1" spc="-5" dirty="0">
                <a:latin typeface="Tahoma" panose="020B0604030504040204" pitchFamily="34" charset="0"/>
                <a:ea typeface="Tahoma" panose="020B0604030504040204" pitchFamily="34" charset="0"/>
                <a:cs typeface="Tahoma" panose="020B0604030504040204" pitchFamily="34" charset="0"/>
              </a:rPr>
              <a:t>su</a:t>
            </a:r>
            <a:r>
              <a:rPr sz="2000" b="1" i="1"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jurisprudencia</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nSpc>
                <a:spcPct val="100000"/>
              </a:lnSpc>
            </a:pPr>
            <a:r>
              <a:rPr sz="2000" spc="-25" dirty="0">
                <a:latin typeface="Tahoma" panose="020B0604030504040204" pitchFamily="34" charset="0"/>
                <a:ea typeface="Tahoma" panose="020B0604030504040204" pitchFamily="34" charset="0"/>
                <a:cs typeface="Tahoma" panose="020B0604030504040204" pitchFamily="34" charset="0"/>
              </a:rPr>
              <a:t>•Tener </a:t>
            </a:r>
            <a:r>
              <a:rPr sz="2000" spc="-5" dirty="0">
                <a:latin typeface="Tahoma" panose="020B0604030504040204" pitchFamily="34" charset="0"/>
                <a:ea typeface="Tahoma" panose="020B0604030504040204" pitchFamily="34" charset="0"/>
                <a:cs typeface="Tahoma" panose="020B0604030504040204" pitchFamily="34" charset="0"/>
              </a:rPr>
              <a:t>precedente administrativos para </a:t>
            </a:r>
            <a:r>
              <a:rPr sz="2000" dirty="0">
                <a:latin typeface="Tahoma" panose="020B0604030504040204" pitchFamily="34" charset="0"/>
                <a:ea typeface="Tahoma" panose="020B0604030504040204" pitchFamily="34" charset="0"/>
                <a:cs typeface="Tahoma" panose="020B0604030504040204" pitchFamily="34" charset="0"/>
              </a:rPr>
              <a:t>la  </a:t>
            </a:r>
            <a:r>
              <a:rPr sz="2000" spc="-5" dirty="0">
                <a:latin typeface="Tahoma" panose="020B0604030504040204" pitchFamily="34" charset="0"/>
                <a:ea typeface="Tahoma" panose="020B0604030504040204" pitchFamily="34" charset="0"/>
                <a:cs typeface="Tahoma" panose="020B0604030504040204" pitchFamily="34" charset="0"/>
              </a:rPr>
              <a:t>interpretación uniforme de una </a:t>
            </a:r>
            <a:r>
              <a:rPr sz="2000" dirty="0">
                <a:latin typeface="Tahoma" panose="020B0604030504040204" pitchFamily="34" charset="0"/>
                <a:ea typeface="Tahoma" panose="020B0604030504040204" pitchFamily="34" charset="0"/>
                <a:cs typeface="Tahoma" panose="020B0604030504040204" pitchFamily="34" charset="0"/>
              </a:rPr>
              <a:t>misma regla</a:t>
            </a:r>
            <a:r>
              <a:rPr sz="2000" spc="6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jurídica.</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570"/>
              </a:spcBef>
            </a:pPr>
            <a:r>
              <a:rPr sz="2000" spc="-5" dirty="0">
                <a:latin typeface="Tahoma" panose="020B0604030504040204" pitchFamily="34" charset="0"/>
                <a:ea typeface="Tahoma" panose="020B0604030504040204" pitchFamily="34" charset="0"/>
                <a:cs typeface="Tahoma" panose="020B0604030504040204" pitchFamily="34" charset="0"/>
              </a:rPr>
              <a:t>•Adquirir previsibilidad </a:t>
            </a:r>
            <a:r>
              <a:rPr sz="2000" dirty="0">
                <a:latin typeface="Tahoma" panose="020B0604030504040204" pitchFamily="34" charset="0"/>
                <a:ea typeface="Tahoma" panose="020B0604030504040204" pitchFamily="34" charset="0"/>
                <a:cs typeface="Tahoma" panose="020B0604030504040204" pitchFamily="34" charset="0"/>
              </a:rPr>
              <a:t>en </a:t>
            </a:r>
            <a:r>
              <a:rPr sz="2000" spc="-5" dirty="0">
                <a:latin typeface="Tahoma" panose="020B0604030504040204" pitchFamily="34" charset="0"/>
                <a:ea typeface="Tahoma" panose="020B0604030504040204" pitchFamily="34" charset="0"/>
                <a:cs typeface="Tahoma" panose="020B0604030504040204" pitchFamily="34" charset="0"/>
              </a:rPr>
              <a:t>las</a:t>
            </a:r>
            <a:r>
              <a:rPr sz="2000" spc="7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decisiones.</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570"/>
              </a:spcBef>
            </a:pPr>
            <a:r>
              <a:rPr sz="2000" dirty="0">
                <a:latin typeface="Tahoma" panose="020B0604030504040204" pitchFamily="34" charset="0"/>
                <a:ea typeface="Tahoma" panose="020B0604030504040204" pitchFamily="34" charset="0"/>
                <a:cs typeface="Tahoma" panose="020B0604030504040204" pitchFamily="34" charset="0"/>
              </a:rPr>
              <a:t>•Decisiones</a:t>
            </a:r>
            <a:r>
              <a:rPr sz="2000" spc="-7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armónicas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2807335" y="518099"/>
            <a:ext cx="3528060" cy="553998"/>
          </a:xfrm>
          <a:prstGeom prst="rect">
            <a:avLst/>
          </a:prstGeom>
        </p:spPr>
        <p:txBody>
          <a:bodyPr vert="horz" wrap="square" lIns="0" tIns="0" rIns="0" bIns="0" rtlCol="0">
            <a:spAutoFit/>
          </a:bodyPr>
          <a:lstStyle/>
          <a:p>
            <a:pPr marL="12700" algn="just">
              <a:lnSpc>
                <a:spcPct val="100000"/>
              </a:lnSpc>
            </a:pPr>
            <a:r>
              <a:rPr sz="3600" dirty="0">
                <a:latin typeface="Tahoma" panose="020B0604030504040204" pitchFamily="34" charset="0"/>
                <a:ea typeface="Tahoma" panose="020B0604030504040204" pitchFamily="34" charset="0"/>
                <a:cs typeface="Tahoma" panose="020B0604030504040204" pitchFamily="34" charset="0"/>
              </a:rPr>
              <a:t>Funciones</a:t>
            </a:r>
            <a:r>
              <a:rPr sz="3600" spc="-95" dirty="0">
                <a:latin typeface="Tahoma" panose="020B0604030504040204" pitchFamily="34" charset="0"/>
                <a:ea typeface="Tahoma" panose="020B0604030504040204" pitchFamily="34" charset="0"/>
                <a:cs typeface="Tahoma" panose="020B0604030504040204" pitchFamily="34" charset="0"/>
              </a:rPr>
              <a:t> </a:t>
            </a:r>
            <a:r>
              <a:rPr sz="3600" dirty="0">
                <a:latin typeface="Tahoma" panose="020B0604030504040204" pitchFamily="34" charset="0"/>
                <a:ea typeface="Tahoma" panose="020B0604030504040204" pitchFamily="34" charset="0"/>
                <a:cs typeface="Tahoma" panose="020B0604030504040204" pitchFamily="34" charset="0"/>
              </a:rPr>
              <a:t>CGR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2532100"/>
            <a:ext cx="7010400" cy="1107996"/>
          </a:xfrm>
          <a:prstGeom prst="rect">
            <a:avLst/>
          </a:prstGeom>
        </p:spPr>
        <p:txBody>
          <a:bodyPr vert="horz" wrap="square" lIns="0" tIns="0" rIns="0" bIns="0" rtlCol="0">
            <a:spAutoFit/>
          </a:bodyPr>
          <a:lstStyle/>
          <a:p>
            <a:pPr marL="12700" marR="5080" algn="ctr">
              <a:lnSpc>
                <a:spcPct val="100000"/>
              </a:lnSpc>
            </a:pPr>
            <a:r>
              <a:rPr sz="3600" b="1" spc="-15" dirty="0">
                <a:solidFill>
                  <a:schemeClr val="tx1"/>
                </a:solidFill>
                <a:latin typeface="Tahoma" panose="020B0604030504040204" pitchFamily="34" charset="0"/>
                <a:ea typeface="Tahoma" panose="020B0604030504040204" pitchFamily="34" charset="0"/>
                <a:cs typeface="Tahoma" panose="020B0604030504040204" pitchFamily="34" charset="0"/>
              </a:rPr>
              <a:t>DIRECTIVAS</a:t>
            </a:r>
            <a:r>
              <a:rPr sz="3600" b="1" spc="-95"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3600" b="1" dirty="0">
                <a:solidFill>
                  <a:schemeClr val="tx1"/>
                </a:solidFill>
                <a:latin typeface="Tahoma" panose="020B0604030504040204" pitchFamily="34" charset="0"/>
                <a:ea typeface="Tahoma" panose="020B0604030504040204" pitchFamily="34" charset="0"/>
                <a:cs typeface="Tahoma" panose="020B0604030504040204" pitchFamily="34" charset="0"/>
              </a:rPr>
              <a:t>DE  </a:t>
            </a:r>
            <a:r>
              <a:rPr sz="3600" b="1" spc="-5" dirty="0">
                <a:solidFill>
                  <a:schemeClr val="tx1"/>
                </a:solidFill>
                <a:latin typeface="Tahoma" panose="020B0604030504040204" pitchFamily="34" charset="0"/>
                <a:ea typeface="Tahoma" panose="020B0604030504040204" pitchFamily="34" charset="0"/>
                <a:cs typeface="Tahoma" panose="020B0604030504040204" pitchFamily="34" charset="0"/>
              </a:rPr>
              <a:t>COMPRAS  PÚBLICAS</a:t>
            </a:r>
            <a:endParaRPr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4860" y="2525667"/>
            <a:ext cx="7214234" cy="1864995"/>
          </a:xfrm>
          <a:prstGeom prst="rect">
            <a:avLst/>
          </a:prstGeom>
        </p:spPr>
        <p:txBody>
          <a:bodyPr vert="horz" wrap="square" lIns="0" tIns="0" rIns="0" bIns="0" rtlCol="0">
            <a:spAutoFit/>
          </a:bodyPr>
          <a:lstStyle/>
          <a:p>
            <a:pPr marL="12700" marR="5080" algn="just">
              <a:lnSpc>
                <a:spcPct val="100000"/>
              </a:lnSpc>
            </a:pPr>
            <a:r>
              <a:rPr sz="2400" spc="-5" dirty="0">
                <a:latin typeface="Tahoma" panose="020B0604030504040204" pitchFamily="34" charset="0"/>
                <a:ea typeface="Tahoma" panose="020B0604030504040204" pitchFamily="34" charset="0"/>
                <a:cs typeface="Tahoma" panose="020B0604030504040204" pitchFamily="34" charset="0"/>
              </a:rPr>
              <a:t>Instrucciones, recomendaciones </a:t>
            </a:r>
            <a:r>
              <a:rPr sz="2400" dirty="0">
                <a:latin typeface="Tahoma" panose="020B0604030504040204" pitchFamily="34" charset="0"/>
                <a:ea typeface="Tahoma" panose="020B0604030504040204" pitchFamily="34" charset="0"/>
                <a:cs typeface="Tahoma" panose="020B0604030504040204" pitchFamily="34" charset="0"/>
              </a:rPr>
              <a:t>u </a:t>
            </a:r>
            <a:r>
              <a:rPr sz="2400" spc="-5" dirty="0">
                <a:latin typeface="Tahoma" panose="020B0604030504040204" pitchFamily="34" charset="0"/>
                <a:ea typeface="Tahoma" panose="020B0604030504040204" pitchFamily="34" charset="0"/>
                <a:cs typeface="Tahoma" panose="020B0604030504040204" pitchFamily="34" charset="0"/>
              </a:rPr>
              <a:t>orientaciones básicas  </a:t>
            </a:r>
            <a:r>
              <a:rPr sz="2400" dirty="0">
                <a:latin typeface="Tahoma" panose="020B0604030504040204" pitchFamily="34" charset="0"/>
                <a:ea typeface="Tahoma" panose="020B0604030504040204" pitchFamily="34" charset="0"/>
                <a:cs typeface="Tahoma" panose="020B0604030504040204" pitchFamily="34" charset="0"/>
              </a:rPr>
              <a:t>a </a:t>
            </a:r>
            <a:r>
              <a:rPr sz="2400" spc="-5" dirty="0">
                <a:latin typeface="Tahoma" panose="020B0604030504040204" pitchFamily="34" charset="0"/>
                <a:ea typeface="Tahoma" panose="020B0604030504040204" pitchFamily="34" charset="0"/>
                <a:cs typeface="Tahoma" panose="020B0604030504040204" pitchFamily="34" charset="0"/>
              </a:rPr>
              <a:t>tener presente </a:t>
            </a:r>
            <a:r>
              <a:rPr sz="2400" dirty="0">
                <a:latin typeface="Tahoma" panose="020B0604030504040204" pitchFamily="34" charset="0"/>
                <a:ea typeface="Tahoma" panose="020B0604030504040204" pitchFamily="34" charset="0"/>
                <a:cs typeface="Tahoma" panose="020B0604030504040204" pitchFamily="34" charset="0"/>
              </a:rPr>
              <a:t>en </a:t>
            </a:r>
            <a:r>
              <a:rPr sz="2400" spc="-5" dirty="0">
                <a:latin typeface="Tahoma" panose="020B0604030504040204" pitchFamily="34" charset="0"/>
                <a:ea typeface="Tahoma" panose="020B0604030504040204" pitchFamily="34" charset="0"/>
                <a:cs typeface="Tahoma" panose="020B0604030504040204" pitchFamily="34" charset="0"/>
              </a:rPr>
              <a:t>las distintas etapas de </a:t>
            </a:r>
            <a:r>
              <a:rPr sz="2400" dirty="0">
                <a:latin typeface="Tahoma" panose="020B0604030504040204" pitchFamily="34" charset="0"/>
                <a:ea typeface="Tahoma" panose="020B0604030504040204" pitchFamily="34" charset="0"/>
                <a:cs typeface="Tahoma" panose="020B0604030504040204" pitchFamily="34" charset="0"/>
              </a:rPr>
              <a:t>los </a:t>
            </a:r>
            <a:r>
              <a:rPr sz="2400" spc="-5" dirty="0">
                <a:latin typeface="Tahoma" panose="020B0604030504040204" pitchFamily="34" charset="0"/>
                <a:ea typeface="Tahoma" panose="020B0604030504040204" pitchFamily="34" charset="0"/>
                <a:cs typeface="Tahoma" panose="020B0604030504040204" pitchFamily="34" charset="0"/>
              </a:rPr>
              <a:t>procesos  de compras </a:t>
            </a:r>
            <a:r>
              <a:rPr sz="2400" dirty="0">
                <a:latin typeface="Tahoma" panose="020B0604030504040204" pitchFamily="34" charset="0"/>
                <a:ea typeface="Tahoma" panose="020B0604030504040204" pitchFamily="34" charset="0"/>
                <a:cs typeface="Tahoma" panose="020B0604030504040204" pitchFamily="34" charset="0"/>
              </a:rPr>
              <a:t>y </a:t>
            </a:r>
            <a:r>
              <a:rPr sz="2400" spc="-5" dirty="0">
                <a:latin typeface="Tahoma" panose="020B0604030504040204" pitchFamily="34" charset="0"/>
                <a:ea typeface="Tahoma" panose="020B0604030504040204" pitchFamily="34" charset="0"/>
                <a:cs typeface="Tahoma" panose="020B0604030504040204" pitchFamily="34" charset="0"/>
              </a:rPr>
              <a:t>contrataciones, con </a:t>
            </a:r>
            <a:r>
              <a:rPr sz="2400" dirty="0">
                <a:latin typeface="Tahoma" panose="020B0604030504040204" pitchFamily="34" charset="0"/>
                <a:ea typeface="Tahoma" panose="020B0604030504040204" pitchFamily="34" charset="0"/>
                <a:cs typeface="Tahoma" panose="020B0604030504040204" pitchFamily="34" charset="0"/>
              </a:rPr>
              <a:t>el objeto </a:t>
            </a:r>
            <a:r>
              <a:rPr sz="2400" spc="-5" dirty="0">
                <a:latin typeface="Tahoma" panose="020B0604030504040204" pitchFamily="34" charset="0"/>
                <a:ea typeface="Tahoma" panose="020B0604030504040204" pitchFamily="34" charset="0"/>
                <a:cs typeface="Tahoma" panose="020B0604030504040204" pitchFamily="34" charset="0"/>
              </a:rPr>
              <a:t>de dar  cumplimiento </a:t>
            </a:r>
            <a:r>
              <a:rPr sz="2400" dirty="0">
                <a:latin typeface="Tahoma" panose="020B0604030504040204" pitchFamily="34" charset="0"/>
                <a:ea typeface="Tahoma" panose="020B0604030504040204" pitchFamily="34" charset="0"/>
                <a:cs typeface="Tahoma" panose="020B0604030504040204" pitchFamily="34" charset="0"/>
              </a:rPr>
              <a:t>a la </a:t>
            </a:r>
            <a:r>
              <a:rPr sz="2400" spc="-5" dirty="0">
                <a:latin typeface="Tahoma" panose="020B0604030504040204" pitchFamily="34" charset="0"/>
                <a:ea typeface="Tahoma" panose="020B0604030504040204" pitchFamily="34" charset="0"/>
                <a:cs typeface="Tahoma" panose="020B0604030504040204" pitchFamily="34" charset="0"/>
              </a:rPr>
              <a:t>normativa vigente </a:t>
            </a:r>
            <a:r>
              <a:rPr sz="2400" dirty="0">
                <a:latin typeface="Tahoma" panose="020B0604030504040204" pitchFamily="34" charset="0"/>
                <a:ea typeface="Tahoma" panose="020B0604030504040204" pitchFamily="34" charset="0"/>
                <a:cs typeface="Tahoma" panose="020B0604030504040204" pitchFamily="34" charset="0"/>
              </a:rPr>
              <a:t>en la materia y a  </a:t>
            </a:r>
            <a:r>
              <a:rPr sz="2400" spc="-5" dirty="0">
                <a:latin typeface="Tahoma" panose="020B0604030504040204" pitchFamily="34" charset="0"/>
                <a:ea typeface="Tahoma" panose="020B0604030504040204" pitchFamily="34" charset="0"/>
                <a:cs typeface="Tahoma" panose="020B0604030504040204" pitchFamily="34" charset="0"/>
              </a:rPr>
              <a:t>las políticas de</a:t>
            </a:r>
            <a:r>
              <a:rPr sz="240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gobierno.</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1371600" y="991002"/>
            <a:ext cx="7601584" cy="507831"/>
          </a:xfrm>
          <a:prstGeom prst="rect">
            <a:avLst/>
          </a:prstGeom>
        </p:spPr>
        <p:txBody>
          <a:bodyPr vert="horz" wrap="square" lIns="0" tIns="0" rIns="0" bIns="0" rtlCol="0">
            <a:spAutoFit/>
          </a:bodyPr>
          <a:lstStyle/>
          <a:p>
            <a:pPr marL="12700">
              <a:lnSpc>
                <a:spcPct val="100000"/>
              </a:lnSpc>
            </a:pPr>
            <a:r>
              <a:rPr sz="3200" b="1" spc="-5" dirty="0">
                <a:latin typeface="Tahoma" panose="020B0604030504040204" pitchFamily="34" charset="0"/>
                <a:ea typeface="Tahoma" panose="020B0604030504040204" pitchFamily="34" charset="0"/>
                <a:cs typeface="Tahoma" panose="020B0604030504040204" pitchFamily="34" charset="0"/>
              </a:rPr>
              <a:t>¿Que son las Directivas de</a:t>
            </a:r>
            <a:r>
              <a:rPr sz="3200" b="1" spc="-60" dirty="0">
                <a:latin typeface="Tahoma" panose="020B0604030504040204" pitchFamily="34" charset="0"/>
                <a:ea typeface="Tahoma" panose="020B0604030504040204" pitchFamily="34" charset="0"/>
                <a:cs typeface="Tahoma" panose="020B0604030504040204" pitchFamily="34" charset="0"/>
              </a:rPr>
              <a:t> </a:t>
            </a:r>
            <a:r>
              <a:rPr sz="3200" b="1" spc="-5" dirty="0">
                <a:latin typeface="Tahoma" panose="020B0604030504040204" pitchFamily="34" charset="0"/>
                <a:ea typeface="Tahoma" panose="020B0604030504040204" pitchFamily="34" charset="0"/>
                <a:cs typeface="Tahoma" panose="020B0604030504040204" pitchFamily="34" charset="0"/>
              </a:rPr>
              <a:t>Compra?</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1752600"/>
            <a:ext cx="8159750" cy="4206280"/>
          </a:xfrm>
          <a:prstGeom prst="rect">
            <a:avLst/>
          </a:prstGeom>
        </p:spPr>
        <p:txBody>
          <a:bodyPr vert="horz" wrap="square" lIns="0" tIns="0" rIns="0" bIns="0" rtlCol="0">
            <a:spAutoFit/>
          </a:bodyPr>
          <a:lstStyle/>
          <a:p>
            <a:pPr marL="12700" marR="205740" algn="just">
              <a:lnSpc>
                <a:spcPts val="2110"/>
              </a:lnSpc>
              <a:spcBef>
                <a:spcPts val="530"/>
              </a:spcBef>
              <a:buClr>
                <a:srgbClr val="94C600"/>
              </a:buClr>
              <a:tabLst>
                <a:tab pos="286385" algn="l"/>
                <a:tab pos="287020" algn="l"/>
              </a:tabLst>
            </a:pPr>
            <a:r>
              <a:rPr sz="2000" spc="-5" dirty="0">
                <a:latin typeface="Tahoma" panose="020B0604030504040204" pitchFamily="34" charset="0"/>
                <a:ea typeface="Tahoma" panose="020B0604030504040204" pitchFamily="34" charset="0"/>
                <a:cs typeface="Tahoma" panose="020B0604030504040204" pitchFamily="34" charset="0"/>
              </a:rPr>
              <a:t>Directiva N°22, orientaciones sobre la participación de las </a:t>
            </a:r>
            <a:r>
              <a:rPr sz="2000" b="1" spc="-5" dirty="0">
                <a:latin typeface="Tahoma" panose="020B0604030504040204" pitchFamily="34" charset="0"/>
                <a:ea typeface="Tahoma" panose="020B0604030504040204" pitchFamily="34" charset="0"/>
                <a:cs typeface="Tahoma" panose="020B0604030504040204" pitchFamily="34" charset="0"/>
              </a:rPr>
              <a:t>uniones  temporales </a:t>
            </a:r>
            <a:r>
              <a:rPr sz="2000" spc="-5" dirty="0">
                <a:latin typeface="Tahoma" panose="020B0604030504040204" pitchFamily="34" charset="0"/>
                <a:ea typeface="Tahoma" panose="020B0604030504040204" pitchFamily="34" charset="0"/>
                <a:cs typeface="Tahoma" panose="020B0604030504040204" pitchFamily="34" charset="0"/>
              </a:rPr>
              <a:t>de proveedores en los procesos de</a:t>
            </a:r>
            <a:r>
              <a:rPr sz="2000" spc="-4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compra.</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15"/>
              </a:spcBef>
              <a:buClr>
                <a:srgbClr val="94C600"/>
              </a:buClr>
              <a:tabLst>
                <a:tab pos="286385" algn="l"/>
                <a:tab pos="287020" algn="l"/>
              </a:tabLst>
            </a:pPr>
            <a:endParaRPr lang="es-ES" sz="2000" spc="-5"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15"/>
              </a:spcBef>
              <a:buClr>
                <a:srgbClr val="94C600"/>
              </a:buClr>
              <a:tabLst>
                <a:tab pos="286385" algn="l"/>
                <a:tab pos="287020" algn="l"/>
              </a:tabLst>
            </a:pPr>
            <a:r>
              <a:rPr sz="2000" spc="-5" dirty="0">
                <a:latin typeface="Tahoma" panose="020B0604030504040204" pitchFamily="34" charset="0"/>
                <a:ea typeface="Tahoma" panose="020B0604030504040204" pitchFamily="34" charset="0"/>
                <a:cs typeface="Tahoma" panose="020B0604030504040204" pitchFamily="34" charset="0"/>
              </a:rPr>
              <a:t>Directiva N°20, </a:t>
            </a:r>
            <a:r>
              <a:rPr sz="2000" b="1" spc="-5" dirty="0">
                <a:latin typeface="Tahoma" panose="020B0604030504040204" pitchFamily="34" charset="0"/>
                <a:ea typeface="Tahoma" panose="020B0604030504040204" pitchFamily="34" charset="0"/>
                <a:cs typeface="Tahoma" panose="020B0604030504040204" pitchFamily="34" charset="0"/>
              </a:rPr>
              <a:t>enfoque de género </a:t>
            </a:r>
            <a:r>
              <a:rPr sz="2000" spc="-5" dirty="0">
                <a:latin typeface="Tahoma" panose="020B0604030504040204" pitchFamily="34" charset="0"/>
                <a:ea typeface="Tahoma" panose="020B0604030504040204" pitchFamily="34" charset="0"/>
                <a:cs typeface="Tahoma" panose="020B0604030504040204" pitchFamily="34" charset="0"/>
              </a:rPr>
              <a:t>en materia de Compras Públicas</a:t>
            </a:r>
            <a:endParaRPr sz="2000" dirty="0">
              <a:latin typeface="Tahoma" panose="020B0604030504040204" pitchFamily="34" charset="0"/>
              <a:ea typeface="Tahoma" panose="020B0604030504040204" pitchFamily="34" charset="0"/>
              <a:cs typeface="Tahoma" panose="020B0604030504040204" pitchFamily="34" charset="0"/>
            </a:endParaRPr>
          </a:p>
          <a:p>
            <a:pPr marL="12700" marR="191135" algn="just">
              <a:lnSpc>
                <a:spcPts val="2110"/>
              </a:lnSpc>
              <a:spcBef>
                <a:spcPts val="509"/>
              </a:spcBef>
              <a:buClr>
                <a:srgbClr val="94C600"/>
              </a:buClr>
              <a:tabLst>
                <a:tab pos="286385" algn="l"/>
                <a:tab pos="287020" algn="l"/>
              </a:tabLst>
            </a:pPr>
            <a:endParaRPr lang="es-ES" sz="2000" spc="-5" dirty="0">
              <a:latin typeface="Tahoma" panose="020B0604030504040204" pitchFamily="34" charset="0"/>
              <a:ea typeface="Tahoma" panose="020B0604030504040204" pitchFamily="34" charset="0"/>
              <a:cs typeface="Tahoma" panose="020B0604030504040204" pitchFamily="34" charset="0"/>
            </a:endParaRPr>
          </a:p>
          <a:p>
            <a:pPr marL="12700" marR="191135" algn="just">
              <a:lnSpc>
                <a:spcPts val="2110"/>
              </a:lnSpc>
              <a:spcBef>
                <a:spcPts val="509"/>
              </a:spcBef>
              <a:buClr>
                <a:srgbClr val="94C600"/>
              </a:buClr>
              <a:tabLst>
                <a:tab pos="286385" algn="l"/>
                <a:tab pos="287020" algn="l"/>
              </a:tabLst>
            </a:pPr>
            <a:r>
              <a:rPr sz="2000" spc="-5" dirty="0">
                <a:latin typeface="Tahoma" panose="020B0604030504040204" pitchFamily="34" charset="0"/>
                <a:ea typeface="Tahoma" panose="020B0604030504040204" pitchFamily="34" charset="0"/>
                <a:cs typeface="Tahoma" panose="020B0604030504040204" pitchFamily="34" charset="0"/>
              </a:rPr>
              <a:t>Directiva N°17, instrucciones para realizar </a:t>
            </a:r>
            <a:r>
              <a:rPr sz="2000" b="1" spc="-5" dirty="0">
                <a:latin typeface="Tahoma" panose="020B0604030504040204" pitchFamily="34" charset="0"/>
                <a:ea typeface="Tahoma" panose="020B0604030504040204" pitchFamily="34" charset="0"/>
                <a:cs typeface="Tahoma" panose="020B0604030504040204" pitchFamily="34" charset="0"/>
              </a:rPr>
              <a:t>contrataciones públicas  inclusivas y que promuevan la igualdad </a:t>
            </a:r>
            <a:r>
              <a:rPr sz="2000" spc="-5" dirty="0">
                <a:latin typeface="Tahoma" panose="020B0604030504040204" pitchFamily="34" charset="0"/>
                <a:ea typeface="Tahoma" panose="020B0604030504040204" pitchFamily="34" charset="0"/>
                <a:cs typeface="Tahoma" panose="020B0604030504040204" pitchFamily="34" charset="0"/>
              </a:rPr>
              <a:t>de oportunidades en el  mercado</a:t>
            </a:r>
            <a:r>
              <a:rPr sz="2000" spc="-9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público</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15"/>
              </a:spcBef>
              <a:buClr>
                <a:srgbClr val="94C600"/>
              </a:buClr>
              <a:tabLst>
                <a:tab pos="286385" algn="l"/>
                <a:tab pos="287020" algn="l"/>
              </a:tabLst>
            </a:pPr>
            <a:endParaRPr lang="es-ES" sz="2000" spc="-5" dirty="0">
              <a:latin typeface="Tahoma" panose="020B0604030504040204" pitchFamily="34" charset="0"/>
              <a:ea typeface="Tahoma" panose="020B0604030504040204" pitchFamily="34" charset="0"/>
              <a:cs typeface="Tahoma" panose="020B0604030504040204" pitchFamily="34" charset="0"/>
            </a:endParaRPr>
          </a:p>
          <a:p>
            <a:pPr marL="12700" algn="just">
              <a:lnSpc>
                <a:spcPts val="2375"/>
              </a:lnSpc>
              <a:buClr>
                <a:srgbClr val="94C600"/>
              </a:buClr>
              <a:tabLst>
                <a:tab pos="286385" algn="l"/>
                <a:tab pos="287020" algn="l"/>
              </a:tabLst>
            </a:pPr>
            <a:r>
              <a:rPr sz="2000" spc="-5" dirty="0">
                <a:latin typeface="Tahoma" panose="020B0604030504040204" pitchFamily="34" charset="0"/>
                <a:ea typeface="Tahoma" panose="020B0604030504040204" pitchFamily="34" charset="0"/>
                <a:cs typeface="Tahoma" panose="020B0604030504040204" pitchFamily="34" charset="0"/>
              </a:rPr>
              <a:t>Directiva N°15, instrucciones para la aplicación del mecanismo</a:t>
            </a:r>
            <a:r>
              <a:rPr sz="2000" spc="-11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de</a:t>
            </a:r>
            <a:endParaRPr sz="2000" dirty="0">
              <a:latin typeface="Tahoma" panose="020B0604030504040204" pitchFamily="34" charset="0"/>
              <a:ea typeface="Tahoma" panose="020B0604030504040204" pitchFamily="34" charset="0"/>
              <a:cs typeface="Tahoma" panose="020B0604030504040204" pitchFamily="34" charset="0"/>
            </a:endParaRPr>
          </a:p>
          <a:p>
            <a:pPr marL="287020" algn="just">
              <a:lnSpc>
                <a:spcPts val="2375"/>
              </a:lnSpc>
            </a:pPr>
            <a:r>
              <a:rPr sz="2000" b="1" spc="-5" dirty="0">
                <a:latin typeface="Tahoma" panose="020B0604030504040204" pitchFamily="34" charset="0"/>
                <a:ea typeface="Tahoma" panose="020B0604030504040204" pitchFamily="34" charset="0"/>
                <a:cs typeface="Tahoma" panose="020B0604030504040204" pitchFamily="34" charset="0"/>
              </a:rPr>
              <a:t>grandes</a:t>
            </a:r>
            <a:r>
              <a:rPr sz="2000" b="1" spc="-65" dirty="0">
                <a:latin typeface="Tahoma" panose="020B0604030504040204" pitchFamily="34" charset="0"/>
                <a:ea typeface="Tahoma" panose="020B0604030504040204" pitchFamily="34" charset="0"/>
                <a:cs typeface="Tahoma" panose="020B0604030504040204" pitchFamily="34" charset="0"/>
              </a:rPr>
              <a:t> </a:t>
            </a:r>
            <a:r>
              <a:rPr sz="2000" b="1" spc="-5" dirty="0">
                <a:latin typeface="Tahoma" panose="020B0604030504040204" pitchFamily="34" charset="0"/>
                <a:ea typeface="Tahoma" panose="020B0604030504040204" pitchFamily="34" charset="0"/>
                <a:cs typeface="Tahoma" panose="020B0604030504040204" pitchFamily="34" charset="0"/>
              </a:rPr>
              <a:t>compras</a:t>
            </a:r>
            <a:r>
              <a:rPr sz="2000" spc="-5" dirty="0">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ts val="2375"/>
              </a:lnSpc>
              <a:buClr>
                <a:srgbClr val="94C600"/>
              </a:buClr>
              <a:tabLst>
                <a:tab pos="286385" algn="l"/>
                <a:tab pos="287020" algn="l"/>
              </a:tabLst>
            </a:pPr>
            <a:endParaRPr lang="es-ES" sz="2000" spc="-5" dirty="0">
              <a:latin typeface="Tahoma" panose="020B0604030504040204" pitchFamily="34" charset="0"/>
              <a:ea typeface="Tahoma" panose="020B0604030504040204" pitchFamily="34" charset="0"/>
              <a:cs typeface="Tahoma" panose="020B0604030504040204" pitchFamily="34" charset="0"/>
            </a:endParaRPr>
          </a:p>
          <a:p>
            <a:pPr marL="12700" algn="just">
              <a:lnSpc>
                <a:spcPts val="2375"/>
              </a:lnSpc>
              <a:buClr>
                <a:srgbClr val="94C600"/>
              </a:buClr>
              <a:tabLst>
                <a:tab pos="286385" algn="l"/>
                <a:tab pos="287020" algn="l"/>
              </a:tabLst>
            </a:pPr>
            <a:r>
              <a:rPr sz="2000" spc="-5" dirty="0">
                <a:latin typeface="Tahoma" panose="020B0604030504040204" pitchFamily="34" charset="0"/>
                <a:ea typeface="Tahoma" panose="020B0604030504040204" pitchFamily="34" charset="0"/>
                <a:cs typeface="Tahoma" panose="020B0604030504040204" pitchFamily="34" charset="0"/>
              </a:rPr>
              <a:t>Directiva N°14, instrucciones para el funcionamiento de</a:t>
            </a:r>
            <a:r>
              <a:rPr sz="2000" spc="-10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las</a:t>
            </a:r>
            <a:r>
              <a:rPr lang="es-ES" sz="2000" dirty="0">
                <a:latin typeface="Tahoma" panose="020B0604030504040204" pitchFamily="34" charset="0"/>
                <a:ea typeface="Tahoma" panose="020B0604030504040204" pitchFamily="34" charset="0"/>
                <a:cs typeface="Tahoma" panose="020B0604030504040204" pitchFamily="34" charset="0"/>
              </a:rPr>
              <a:t> </a:t>
            </a:r>
            <a:r>
              <a:rPr sz="2000" b="1" spc="-5" dirty="0">
                <a:latin typeface="Tahoma" panose="020B0604030504040204" pitchFamily="34" charset="0"/>
                <a:ea typeface="Tahoma" panose="020B0604030504040204" pitchFamily="34" charset="0"/>
                <a:cs typeface="Tahoma" panose="020B0604030504040204" pitchFamily="34" charset="0"/>
              </a:rPr>
              <a:t>comisiones</a:t>
            </a:r>
            <a:r>
              <a:rPr sz="2000" b="1" spc="-45" dirty="0">
                <a:latin typeface="Tahoma" panose="020B0604030504040204" pitchFamily="34" charset="0"/>
                <a:ea typeface="Tahoma" panose="020B0604030504040204" pitchFamily="34" charset="0"/>
                <a:cs typeface="Tahoma" panose="020B0604030504040204" pitchFamily="34" charset="0"/>
              </a:rPr>
              <a:t> </a:t>
            </a:r>
            <a:r>
              <a:rPr sz="2000" b="1" spc="-5" dirty="0">
                <a:latin typeface="Tahoma" panose="020B0604030504040204" pitchFamily="34" charset="0"/>
                <a:ea typeface="Tahoma" panose="020B0604030504040204" pitchFamily="34" charset="0"/>
                <a:cs typeface="Tahoma" panose="020B0604030504040204" pitchFamily="34" charset="0"/>
              </a:rPr>
              <a:t>evaluadoras.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1066800" y="533400"/>
            <a:ext cx="7886700" cy="1069317"/>
          </a:xfrm>
          <a:prstGeom prst="rect">
            <a:avLst/>
          </a:prstGeom>
        </p:spPr>
        <p:txBody>
          <a:bodyPr vert="horz" wrap="square" lIns="0" tIns="53135" rIns="0" bIns="0" rtlCol="0">
            <a:spAutoFit/>
          </a:bodyPr>
          <a:lstStyle/>
          <a:p>
            <a:pPr marL="3048000" marR="5080" indent="-2774315">
              <a:lnSpc>
                <a:spcPct val="100000"/>
              </a:lnSpc>
            </a:pPr>
            <a:r>
              <a:rPr sz="3200" b="1" spc="-5" dirty="0">
                <a:latin typeface="Tahoma" panose="020B0604030504040204" pitchFamily="34" charset="0"/>
                <a:ea typeface="Tahoma" panose="020B0604030504040204" pitchFamily="34" charset="0"/>
                <a:cs typeface="Tahoma" panose="020B0604030504040204" pitchFamily="34" charset="0"/>
              </a:rPr>
              <a:t>Principales Directivas de Compras  Públicas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2832354" y="5383527"/>
            <a:ext cx="5476240" cy="775970"/>
          </a:xfrm>
          <a:custGeom>
            <a:avLst/>
            <a:gdLst/>
            <a:ahLst/>
            <a:cxnLst/>
            <a:rect l="l" t="t" r="r" b="b"/>
            <a:pathLst>
              <a:path w="5476240" h="775970">
                <a:moveTo>
                  <a:pt x="0" y="78244"/>
                </a:moveTo>
                <a:lnTo>
                  <a:pt x="19164" y="73774"/>
                </a:lnTo>
                <a:lnTo>
                  <a:pt x="76644" y="62598"/>
                </a:lnTo>
                <a:lnTo>
                  <a:pt x="174574" y="46951"/>
                </a:lnTo>
                <a:lnTo>
                  <a:pt x="238442" y="38011"/>
                </a:lnTo>
                <a:lnTo>
                  <a:pt x="312966" y="29070"/>
                </a:lnTo>
                <a:lnTo>
                  <a:pt x="395986" y="22351"/>
                </a:lnTo>
                <a:lnTo>
                  <a:pt x="491794" y="15646"/>
                </a:lnTo>
                <a:lnTo>
                  <a:pt x="596112" y="8940"/>
                </a:lnTo>
                <a:lnTo>
                  <a:pt x="713206" y="4470"/>
                </a:lnTo>
                <a:lnTo>
                  <a:pt x="840943" y="2235"/>
                </a:lnTo>
                <a:lnTo>
                  <a:pt x="979335" y="0"/>
                </a:lnTo>
                <a:lnTo>
                  <a:pt x="1128356" y="2235"/>
                </a:lnTo>
                <a:lnTo>
                  <a:pt x="1288034" y="6705"/>
                </a:lnTo>
                <a:lnTo>
                  <a:pt x="1460474" y="15646"/>
                </a:lnTo>
                <a:lnTo>
                  <a:pt x="1643570" y="26822"/>
                </a:lnTo>
                <a:lnTo>
                  <a:pt x="1837308" y="44716"/>
                </a:lnTo>
                <a:lnTo>
                  <a:pt x="2043823" y="64833"/>
                </a:lnTo>
                <a:lnTo>
                  <a:pt x="2263101" y="89420"/>
                </a:lnTo>
                <a:lnTo>
                  <a:pt x="2493035" y="118478"/>
                </a:lnTo>
                <a:lnTo>
                  <a:pt x="2735732" y="154254"/>
                </a:lnTo>
                <a:lnTo>
                  <a:pt x="2989084" y="194487"/>
                </a:lnTo>
                <a:lnTo>
                  <a:pt x="3255213" y="241439"/>
                </a:lnTo>
                <a:lnTo>
                  <a:pt x="3534105" y="297319"/>
                </a:lnTo>
                <a:lnTo>
                  <a:pt x="3825773" y="357682"/>
                </a:lnTo>
                <a:lnTo>
                  <a:pt x="4130217" y="424751"/>
                </a:lnTo>
                <a:lnTo>
                  <a:pt x="4447438" y="500748"/>
                </a:lnTo>
                <a:lnTo>
                  <a:pt x="4777422" y="583463"/>
                </a:lnTo>
                <a:lnTo>
                  <a:pt x="5120195" y="675119"/>
                </a:lnTo>
                <a:lnTo>
                  <a:pt x="5475732" y="775715"/>
                </a:lnTo>
              </a:path>
            </a:pathLst>
          </a:custGeom>
          <a:ln w="3175">
            <a:solidFill>
              <a:srgbClr val="FFFFFF"/>
            </a:solidFill>
          </a:ln>
        </p:spPr>
        <p:txBody>
          <a:bodyPr wrap="square" lIns="0" tIns="0" rIns="0" bIns="0" rtlCol="0"/>
          <a:lstStyle/>
          <a:p>
            <a:endParaRPr/>
          </a:p>
        </p:txBody>
      </p:sp>
      <p:sp>
        <p:nvSpPr>
          <p:cNvPr id="6" name="object 6"/>
          <p:cNvSpPr/>
          <p:nvPr/>
        </p:nvSpPr>
        <p:spPr>
          <a:xfrm>
            <a:off x="5616702" y="5369814"/>
            <a:ext cx="3313429" cy="652780"/>
          </a:xfrm>
          <a:custGeom>
            <a:avLst/>
            <a:gdLst/>
            <a:ahLst/>
            <a:cxnLst/>
            <a:rect l="l" t="t" r="r" b="b"/>
            <a:pathLst>
              <a:path w="3313429" h="652779">
                <a:moveTo>
                  <a:pt x="0" y="652272"/>
                </a:moveTo>
                <a:lnTo>
                  <a:pt x="95821" y="625462"/>
                </a:lnTo>
                <a:lnTo>
                  <a:pt x="357720" y="556221"/>
                </a:lnTo>
                <a:lnTo>
                  <a:pt x="538708" y="509308"/>
                </a:lnTo>
                <a:lnTo>
                  <a:pt x="747382" y="457936"/>
                </a:lnTo>
                <a:lnTo>
                  <a:pt x="979474" y="402082"/>
                </a:lnTo>
                <a:lnTo>
                  <a:pt x="1228598" y="341769"/>
                </a:lnTo>
                <a:lnTo>
                  <a:pt x="1492631" y="283692"/>
                </a:lnTo>
                <a:lnTo>
                  <a:pt x="1763052" y="225615"/>
                </a:lnTo>
                <a:lnTo>
                  <a:pt x="2039861" y="172008"/>
                </a:lnTo>
                <a:lnTo>
                  <a:pt x="2314536" y="120624"/>
                </a:lnTo>
                <a:lnTo>
                  <a:pt x="2450807" y="98285"/>
                </a:lnTo>
                <a:lnTo>
                  <a:pt x="2582824" y="75946"/>
                </a:lnTo>
                <a:lnTo>
                  <a:pt x="2714840" y="58077"/>
                </a:lnTo>
                <a:lnTo>
                  <a:pt x="2842602" y="40208"/>
                </a:lnTo>
                <a:lnTo>
                  <a:pt x="2968231" y="26809"/>
                </a:lnTo>
                <a:lnTo>
                  <a:pt x="3087471" y="15633"/>
                </a:lnTo>
                <a:lnTo>
                  <a:pt x="3202457" y="6705"/>
                </a:lnTo>
                <a:lnTo>
                  <a:pt x="3313176" y="0"/>
                </a:lnTo>
              </a:path>
            </a:pathLst>
          </a:custGeom>
          <a:ln w="3175">
            <a:solidFill>
              <a:srgbClr val="FFFFFF"/>
            </a:solidFill>
          </a:ln>
        </p:spPr>
        <p:txBody>
          <a:bodyPr wrap="square" lIns="0" tIns="0" rIns="0" bIns="0" rtlCol="0"/>
          <a:lstStyle/>
          <a:p>
            <a:endParaRPr/>
          </a:p>
        </p:txBody>
      </p:sp>
      <p:sp>
        <p:nvSpPr>
          <p:cNvPr id="7" name="object 7"/>
          <p:cNvSpPr/>
          <p:nvPr/>
        </p:nvSpPr>
        <p:spPr>
          <a:xfrm>
            <a:off x="211833" y="5353813"/>
            <a:ext cx="8723630" cy="1332230"/>
          </a:xfrm>
          <a:custGeom>
            <a:avLst/>
            <a:gdLst/>
            <a:ahLst/>
            <a:cxnLst/>
            <a:rect l="l" t="t" r="r" b="b"/>
            <a:pathLst>
              <a:path w="8723630" h="1332229">
                <a:moveTo>
                  <a:pt x="1556080" y="0"/>
                </a:moveTo>
                <a:lnTo>
                  <a:pt x="1402803" y="0"/>
                </a:lnTo>
                <a:lnTo>
                  <a:pt x="1258061" y="4470"/>
                </a:lnTo>
                <a:lnTo>
                  <a:pt x="1121829" y="11175"/>
                </a:lnTo>
                <a:lnTo>
                  <a:pt x="874890" y="33515"/>
                </a:lnTo>
                <a:lnTo>
                  <a:pt x="762076" y="49161"/>
                </a:lnTo>
                <a:lnTo>
                  <a:pt x="659891" y="64808"/>
                </a:lnTo>
                <a:lnTo>
                  <a:pt x="564108" y="82689"/>
                </a:lnTo>
                <a:lnTo>
                  <a:pt x="478955" y="102806"/>
                </a:lnTo>
                <a:lnTo>
                  <a:pt x="398068" y="120675"/>
                </a:lnTo>
                <a:lnTo>
                  <a:pt x="327825" y="140792"/>
                </a:lnTo>
                <a:lnTo>
                  <a:pt x="206489" y="178790"/>
                </a:lnTo>
                <a:lnTo>
                  <a:pt x="157530" y="196672"/>
                </a:lnTo>
                <a:lnTo>
                  <a:pt x="51092" y="241363"/>
                </a:lnTo>
                <a:lnTo>
                  <a:pt x="0" y="268185"/>
                </a:lnTo>
                <a:lnTo>
                  <a:pt x="0" y="1331975"/>
                </a:lnTo>
                <a:lnTo>
                  <a:pt x="8719121" y="1331975"/>
                </a:lnTo>
                <a:lnTo>
                  <a:pt x="8723376" y="1325270"/>
                </a:lnTo>
                <a:lnTo>
                  <a:pt x="8723376" y="851484"/>
                </a:lnTo>
                <a:lnTo>
                  <a:pt x="7182205" y="851484"/>
                </a:lnTo>
                <a:lnTo>
                  <a:pt x="7043839" y="849248"/>
                </a:lnTo>
                <a:lnTo>
                  <a:pt x="6899084" y="844778"/>
                </a:lnTo>
                <a:lnTo>
                  <a:pt x="6750088" y="838072"/>
                </a:lnTo>
                <a:lnTo>
                  <a:pt x="6594690" y="826896"/>
                </a:lnTo>
                <a:lnTo>
                  <a:pt x="6260477" y="793368"/>
                </a:lnTo>
                <a:lnTo>
                  <a:pt x="5900737" y="746442"/>
                </a:lnTo>
                <a:lnTo>
                  <a:pt x="5709158" y="717384"/>
                </a:lnTo>
                <a:lnTo>
                  <a:pt x="5509056" y="683869"/>
                </a:lnTo>
                <a:lnTo>
                  <a:pt x="5302567" y="645871"/>
                </a:lnTo>
                <a:lnTo>
                  <a:pt x="4861928" y="558711"/>
                </a:lnTo>
                <a:lnTo>
                  <a:pt x="4387240" y="453669"/>
                </a:lnTo>
                <a:lnTo>
                  <a:pt x="4136047" y="395566"/>
                </a:lnTo>
                <a:lnTo>
                  <a:pt x="3614521" y="268185"/>
                </a:lnTo>
                <a:lnTo>
                  <a:pt x="3122790" y="165379"/>
                </a:lnTo>
                <a:lnTo>
                  <a:pt x="2892894" y="125145"/>
                </a:lnTo>
                <a:lnTo>
                  <a:pt x="2673642" y="91630"/>
                </a:lnTo>
                <a:lnTo>
                  <a:pt x="2462898" y="62572"/>
                </a:lnTo>
                <a:lnTo>
                  <a:pt x="2262797" y="40220"/>
                </a:lnTo>
                <a:lnTo>
                  <a:pt x="2073351" y="22351"/>
                </a:lnTo>
                <a:lnTo>
                  <a:pt x="1719986" y="2235"/>
                </a:lnTo>
                <a:lnTo>
                  <a:pt x="1556080" y="0"/>
                </a:lnTo>
                <a:close/>
              </a:path>
              <a:path w="8723630" h="1332229">
                <a:moveTo>
                  <a:pt x="8723376" y="569887"/>
                </a:moveTo>
                <a:lnTo>
                  <a:pt x="8638235" y="605650"/>
                </a:lnTo>
                <a:lnTo>
                  <a:pt x="8557336" y="636930"/>
                </a:lnTo>
                <a:lnTo>
                  <a:pt x="8472195" y="665987"/>
                </a:lnTo>
                <a:lnTo>
                  <a:pt x="8295512" y="719620"/>
                </a:lnTo>
                <a:lnTo>
                  <a:pt x="8201850" y="744207"/>
                </a:lnTo>
                <a:lnTo>
                  <a:pt x="8006003" y="784428"/>
                </a:lnTo>
                <a:lnTo>
                  <a:pt x="7901698" y="802309"/>
                </a:lnTo>
                <a:lnTo>
                  <a:pt x="7680325" y="829132"/>
                </a:lnTo>
                <a:lnTo>
                  <a:pt x="7441907" y="847013"/>
                </a:lnTo>
                <a:lnTo>
                  <a:pt x="7314183" y="851484"/>
                </a:lnTo>
                <a:lnTo>
                  <a:pt x="8723376" y="851484"/>
                </a:lnTo>
                <a:lnTo>
                  <a:pt x="8723376" y="569887"/>
                </a:lnTo>
                <a:close/>
              </a:path>
            </a:pathLst>
          </a:custGeom>
          <a:solidFill>
            <a:srgbClr val="FFFFFF"/>
          </a:solidFill>
        </p:spPr>
        <p:txBody>
          <a:bodyPr wrap="square" lIns="0" tIns="0" rIns="0" bIns="0" rtlCol="0"/>
          <a:lstStyle/>
          <a:p>
            <a:endParaRPr/>
          </a:p>
        </p:txBody>
      </p:sp>
      <p:sp>
        <p:nvSpPr>
          <p:cNvPr id="8" name="object 8"/>
          <p:cNvSpPr txBox="1"/>
          <p:nvPr/>
        </p:nvSpPr>
        <p:spPr>
          <a:xfrm>
            <a:off x="1056260" y="2438400"/>
            <a:ext cx="7252334" cy="1841530"/>
          </a:xfrm>
          <a:prstGeom prst="rect">
            <a:avLst/>
          </a:prstGeom>
        </p:spPr>
        <p:txBody>
          <a:bodyPr vert="horz" wrap="square" lIns="0" tIns="0" rIns="0" bIns="0" rtlCol="0">
            <a:spAutoFit/>
          </a:bodyPr>
          <a:lstStyle/>
          <a:p>
            <a:pPr marL="12700" marR="5080" algn="ctr">
              <a:lnSpc>
                <a:spcPct val="100000"/>
              </a:lnSpc>
            </a:pPr>
            <a:r>
              <a:rPr sz="3600" b="1" spc="-5" dirty="0">
                <a:latin typeface="Tahoma" panose="020B0604030504040204" pitchFamily="34" charset="0"/>
                <a:ea typeface="Tahoma" panose="020B0604030504040204" pitchFamily="34" charset="0"/>
                <a:cs typeface="Tahoma" panose="020B0604030504040204" pitchFamily="34" charset="0"/>
              </a:rPr>
              <a:t>PRINCIPIOS </a:t>
            </a:r>
            <a:r>
              <a:rPr sz="3600" b="1" dirty="0">
                <a:latin typeface="Tahoma" panose="020B0604030504040204" pitchFamily="34" charset="0"/>
                <a:ea typeface="Tahoma" panose="020B0604030504040204" pitchFamily="34" charset="0"/>
                <a:cs typeface="Tahoma" panose="020B0604030504040204" pitchFamily="34" charset="0"/>
              </a:rPr>
              <a:t>DE LA</a:t>
            </a:r>
            <a:r>
              <a:rPr sz="3600" b="1" spc="-70" dirty="0">
                <a:latin typeface="Tahoma" panose="020B0604030504040204" pitchFamily="34" charset="0"/>
                <a:ea typeface="Tahoma" panose="020B0604030504040204" pitchFamily="34" charset="0"/>
                <a:cs typeface="Tahoma" panose="020B0604030504040204" pitchFamily="34" charset="0"/>
              </a:rPr>
              <a:t> </a:t>
            </a:r>
            <a:r>
              <a:rPr sz="3600" b="1" dirty="0">
                <a:latin typeface="Tahoma" panose="020B0604030504040204" pitchFamily="34" charset="0"/>
                <a:ea typeface="Tahoma" panose="020B0604030504040204" pitchFamily="34" charset="0"/>
                <a:cs typeface="Tahoma" panose="020B0604030504040204" pitchFamily="34" charset="0"/>
              </a:rPr>
              <a:t>LEY  DE </a:t>
            </a:r>
            <a:r>
              <a:rPr sz="3600" b="1" spc="-5" dirty="0">
                <a:latin typeface="Tahoma" panose="020B0604030504040204" pitchFamily="34" charset="0"/>
                <a:ea typeface="Tahoma" panose="020B0604030504040204" pitchFamily="34" charset="0"/>
                <a:cs typeface="Tahoma" panose="020B0604030504040204" pitchFamily="34" charset="0"/>
              </a:rPr>
              <a:t>COMPRAS  PÚBLICAS</a:t>
            </a:r>
            <a:endParaRPr sz="3600" dirty="0">
              <a:latin typeface="Tahoma" panose="020B0604030504040204" pitchFamily="34" charset="0"/>
              <a:ea typeface="Tahoma" panose="020B0604030504040204" pitchFamily="34" charset="0"/>
              <a:cs typeface="Tahoma" panose="020B0604030504040204" pitchFamily="34" charset="0"/>
            </a:endParaRPr>
          </a:p>
          <a:p>
            <a:pPr marL="1270" algn="ctr">
              <a:lnSpc>
                <a:spcPct val="100000"/>
              </a:lnSpc>
              <a:spcBef>
                <a:spcPts val="1440"/>
              </a:spcBef>
            </a:pPr>
            <a:r>
              <a:rPr sz="3600" b="1" spc="-5" dirty="0">
                <a:latin typeface="Tahoma" panose="020B0604030504040204" pitchFamily="34" charset="0"/>
                <a:ea typeface="Tahoma" panose="020B0604030504040204" pitchFamily="34" charset="0"/>
                <a:cs typeface="Tahoma" panose="020B0604030504040204" pitchFamily="34" charset="0"/>
              </a:rPr>
              <a:t>LEY19.886</a:t>
            </a:r>
            <a:endParaRPr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1828800"/>
            <a:ext cx="7676515" cy="4160113"/>
          </a:xfrm>
          <a:prstGeom prst="rect">
            <a:avLst/>
          </a:prstGeom>
        </p:spPr>
        <p:txBody>
          <a:bodyPr vert="horz" wrap="square" lIns="0" tIns="0" rIns="0" bIns="0" rtlCol="0">
            <a:spAutoFit/>
          </a:bodyPr>
          <a:lstStyle/>
          <a:p>
            <a:pPr marL="12700">
              <a:lnSpc>
                <a:spcPct val="100000"/>
              </a:lnSpc>
            </a:pPr>
            <a:r>
              <a:rPr sz="2000" b="1" i="1" dirty="0">
                <a:latin typeface="Tahoma" panose="020B0604030504040204" pitchFamily="34" charset="0"/>
                <a:ea typeface="Tahoma" panose="020B0604030504040204" pitchFamily="34" charset="0"/>
                <a:cs typeface="Tahoma" panose="020B0604030504040204" pitchFamily="34" charset="0"/>
              </a:rPr>
              <a:t>Artículo 9</a:t>
            </a:r>
            <a:r>
              <a:rPr sz="2000" b="1" i="1" spc="-114" dirty="0">
                <a:latin typeface="Tahoma" panose="020B0604030504040204" pitchFamily="34" charset="0"/>
                <a:ea typeface="Tahoma" panose="020B0604030504040204" pitchFamily="34" charset="0"/>
                <a:cs typeface="Tahoma" panose="020B0604030504040204" pitchFamily="34" charset="0"/>
              </a:rPr>
              <a:t> </a:t>
            </a:r>
            <a:r>
              <a:rPr sz="2000" b="1" i="1" dirty="0">
                <a:latin typeface="Tahoma" panose="020B0604030504040204" pitchFamily="34" charset="0"/>
                <a:ea typeface="Tahoma" panose="020B0604030504040204" pitchFamily="34" charset="0"/>
                <a:cs typeface="Tahoma" panose="020B0604030504040204" pitchFamily="34" charset="0"/>
              </a:rPr>
              <a:t>Ley18.575</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Ley Bases Generales </a:t>
            </a:r>
            <a:r>
              <a:rPr sz="2000" b="1" i="1" dirty="0">
                <a:latin typeface="Tahoma" panose="020B0604030504040204" pitchFamily="34" charset="0"/>
                <a:ea typeface="Tahoma" panose="020B0604030504040204" pitchFamily="34" charset="0"/>
                <a:cs typeface="Tahoma" panose="020B0604030504040204" pitchFamily="34" charset="0"/>
              </a:rPr>
              <a:t>de </a:t>
            </a:r>
            <a:r>
              <a:rPr sz="2000" b="1" i="1" spc="-5" dirty="0">
                <a:latin typeface="Tahoma" panose="020B0604030504040204" pitchFamily="34" charset="0"/>
                <a:ea typeface="Tahoma" panose="020B0604030504040204" pitchFamily="34" charset="0"/>
                <a:cs typeface="Tahoma" panose="020B0604030504040204" pitchFamily="34" charset="0"/>
              </a:rPr>
              <a:t>la Administración del</a:t>
            </a:r>
            <a:r>
              <a:rPr sz="2000" b="1" i="1" spc="40"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Estado.</a:t>
            </a: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nSpc>
                <a:spcPts val="2160"/>
              </a:lnSpc>
              <a:spcBef>
                <a:spcPts val="509"/>
              </a:spcBef>
              <a:buClr>
                <a:srgbClr val="94C600"/>
              </a:buClr>
              <a:tabLst>
                <a:tab pos="286385" algn="l"/>
                <a:tab pos="287655" algn="l"/>
              </a:tabLst>
            </a:pPr>
            <a:r>
              <a:rPr sz="2000" dirty="0">
                <a:latin typeface="Tahoma" panose="020B0604030504040204" pitchFamily="34" charset="0"/>
                <a:ea typeface="Tahoma" panose="020B0604030504040204" pitchFamily="34" charset="0"/>
                <a:cs typeface="Tahoma" panose="020B0604030504040204" pitchFamily="34" charset="0"/>
              </a:rPr>
              <a:t>Los </a:t>
            </a:r>
            <a:r>
              <a:rPr sz="2000" spc="-5" dirty="0">
                <a:latin typeface="Tahoma" panose="020B0604030504040204" pitchFamily="34" charset="0"/>
                <a:ea typeface="Tahoma" panose="020B0604030504040204" pitchFamily="34" charset="0"/>
                <a:cs typeface="Tahoma" panose="020B0604030504040204" pitchFamily="34" charset="0"/>
              </a:rPr>
              <a:t>contratos administrativos </a:t>
            </a:r>
            <a:r>
              <a:rPr sz="2000" dirty="0">
                <a:latin typeface="Tahoma" panose="020B0604030504040204" pitchFamily="34" charset="0"/>
                <a:ea typeface="Tahoma" panose="020B0604030504040204" pitchFamily="34" charset="0"/>
                <a:cs typeface="Tahoma" panose="020B0604030504040204" pitchFamily="34" charset="0"/>
              </a:rPr>
              <a:t>se </a:t>
            </a:r>
            <a:r>
              <a:rPr sz="2000" spc="-5" dirty="0">
                <a:latin typeface="Tahoma" panose="020B0604030504040204" pitchFamily="34" charset="0"/>
                <a:ea typeface="Tahoma" panose="020B0604030504040204" pitchFamily="34" charset="0"/>
                <a:cs typeface="Tahoma" panose="020B0604030504040204" pitchFamily="34" charset="0"/>
              </a:rPr>
              <a:t>celebrarán previa propuesta  pública, </a:t>
            </a:r>
            <a:r>
              <a:rPr sz="2000" dirty="0">
                <a:latin typeface="Tahoma" panose="020B0604030504040204" pitchFamily="34" charset="0"/>
                <a:ea typeface="Tahoma" panose="020B0604030504040204" pitchFamily="34" charset="0"/>
                <a:cs typeface="Tahoma" panose="020B0604030504040204" pitchFamily="34" charset="0"/>
              </a:rPr>
              <a:t>en </a:t>
            </a:r>
            <a:r>
              <a:rPr sz="2000" spc="-5" dirty="0">
                <a:latin typeface="Tahoma" panose="020B0604030504040204" pitchFamily="34" charset="0"/>
                <a:ea typeface="Tahoma" panose="020B0604030504040204" pitchFamily="34" charset="0"/>
                <a:cs typeface="Tahoma" panose="020B0604030504040204" pitchFamily="34" charset="0"/>
              </a:rPr>
              <a:t>conformidad </a:t>
            </a:r>
            <a:r>
              <a:rPr sz="2000" dirty="0">
                <a:latin typeface="Tahoma" panose="020B0604030504040204" pitchFamily="34" charset="0"/>
                <a:ea typeface="Tahoma" panose="020B0604030504040204" pitchFamily="34" charset="0"/>
                <a:cs typeface="Tahoma" panose="020B0604030504040204" pitchFamily="34" charset="0"/>
              </a:rPr>
              <a:t>a </a:t>
            </a:r>
            <a:r>
              <a:rPr sz="2000" spc="-5" dirty="0">
                <a:latin typeface="Tahoma" panose="020B0604030504040204" pitchFamily="34" charset="0"/>
                <a:ea typeface="Tahoma" panose="020B0604030504040204" pitchFamily="34" charset="0"/>
                <a:cs typeface="Tahoma" panose="020B0604030504040204" pitchFamily="34" charset="0"/>
              </a:rPr>
              <a:t>la </a:t>
            </a:r>
            <a:r>
              <a:rPr sz="2000" dirty="0">
                <a:latin typeface="Tahoma" panose="020B0604030504040204" pitchFamily="34" charset="0"/>
                <a:ea typeface="Tahoma" panose="020B0604030504040204" pitchFamily="34" charset="0"/>
                <a:cs typeface="Tahoma" panose="020B0604030504040204" pitchFamily="34" charset="0"/>
              </a:rPr>
              <a:t>ley. El </a:t>
            </a:r>
            <a:r>
              <a:rPr sz="2000" spc="-5" dirty="0">
                <a:latin typeface="Tahoma" panose="020B0604030504040204" pitchFamily="34" charset="0"/>
                <a:ea typeface="Tahoma" panose="020B0604030504040204" pitchFamily="34" charset="0"/>
                <a:cs typeface="Tahoma" panose="020B0604030504040204" pitchFamily="34" charset="0"/>
              </a:rPr>
              <a:t>procedimiento concursal </a:t>
            </a:r>
            <a:r>
              <a:rPr sz="2000" dirty="0">
                <a:latin typeface="Tahoma" panose="020B0604030504040204" pitchFamily="34" charset="0"/>
                <a:ea typeface="Tahoma" panose="020B0604030504040204" pitchFamily="34" charset="0"/>
                <a:cs typeface="Tahoma" panose="020B0604030504040204" pitchFamily="34" charset="0"/>
              </a:rPr>
              <a:t>se </a:t>
            </a:r>
            <a:r>
              <a:rPr sz="2000" spc="-5" dirty="0">
                <a:latin typeface="Tahoma" panose="020B0604030504040204" pitchFamily="34" charset="0"/>
                <a:ea typeface="Tahoma" panose="020B0604030504040204" pitchFamily="34" charset="0"/>
                <a:cs typeface="Tahoma" panose="020B0604030504040204" pitchFamily="34" charset="0"/>
              </a:rPr>
              <a:t>regirá  </a:t>
            </a:r>
            <a:r>
              <a:rPr sz="2000" dirty="0">
                <a:latin typeface="Tahoma" panose="020B0604030504040204" pitchFamily="34" charset="0"/>
                <a:ea typeface="Tahoma" panose="020B0604030504040204" pitchFamily="34" charset="0"/>
                <a:cs typeface="Tahoma" panose="020B0604030504040204" pitchFamily="34" charset="0"/>
              </a:rPr>
              <a:t>por </a:t>
            </a:r>
            <a:r>
              <a:rPr sz="2000" spc="-5" dirty="0">
                <a:latin typeface="Tahoma" panose="020B0604030504040204" pitchFamily="34" charset="0"/>
                <a:ea typeface="Tahoma" panose="020B0604030504040204" pitchFamily="34" charset="0"/>
                <a:cs typeface="Tahoma" panose="020B0604030504040204" pitchFamily="34" charset="0"/>
              </a:rPr>
              <a:t>los principios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libre concurrencia </a:t>
            </a:r>
            <a:r>
              <a:rPr sz="2000" dirty="0">
                <a:latin typeface="Tahoma" panose="020B0604030504040204" pitchFamily="34" charset="0"/>
                <a:ea typeface="Tahoma" panose="020B0604030504040204" pitchFamily="34" charset="0"/>
                <a:cs typeface="Tahoma" panose="020B0604030504040204" pitchFamily="34" charset="0"/>
              </a:rPr>
              <a:t>de </a:t>
            </a:r>
            <a:r>
              <a:rPr sz="2000" spc="-5" dirty="0">
                <a:latin typeface="Tahoma" panose="020B0604030504040204" pitchFamily="34" charset="0"/>
                <a:ea typeface="Tahoma" panose="020B0604030504040204" pitchFamily="34" charset="0"/>
                <a:cs typeface="Tahoma" panose="020B0604030504040204" pitchFamily="34" charset="0"/>
              </a:rPr>
              <a:t>los </a:t>
            </a:r>
            <a:r>
              <a:rPr sz="2000" dirty="0">
                <a:latin typeface="Tahoma" panose="020B0604030504040204" pitchFamily="34" charset="0"/>
                <a:ea typeface="Tahoma" panose="020B0604030504040204" pitchFamily="34" charset="0"/>
                <a:cs typeface="Tahoma" panose="020B0604030504040204" pitchFamily="34" charset="0"/>
              </a:rPr>
              <a:t>oferentes al llamado  </a:t>
            </a:r>
            <a:r>
              <a:rPr sz="2000" spc="-5" dirty="0">
                <a:latin typeface="Tahoma" panose="020B0604030504040204" pitchFamily="34" charset="0"/>
                <a:ea typeface="Tahoma" panose="020B0604030504040204" pitchFamily="34" charset="0"/>
                <a:cs typeface="Tahoma" panose="020B0604030504040204" pitchFamily="34" charset="0"/>
              </a:rPr>
              <a:t>administrativo </a:t>
            </a:r>
            <a:r>
              <a:rPr sz="2000" dirty="0">
                <a:latin typeface="Tahoma" panose="020B0604030504040204" pitchFamily="34" charset="0"/>
                <a:ea typeface="Tahoma" panose="020B0604030504040204" pitchFamily="34" charset="0"/>
                <a:cs typeface="Tahoma" panose="020B0604030504040204" pitchFamily="34" charset="0"/>
              </a:rPr>
              <a:t>y de </a:t>
            </a:r>
            <a:r>
              <a:rPr sz="2000" spc="-5" dirty="0">
                <a:latin typeface="Tahoma" panose="020B0604030504040204" pitchFamily="34" charset="0"/>
                <a:ea typeface="Tahoma" panose="020B0604030504040204" pitchFamily="34" charset="0"/>
                <a:cs typeface="Tahoma" panose="020B0604030504040204" pitchFamily="34" charset="0"/>
              </a:rPr>
              <a:t>igualdad ante las </a:t>
            </a:r>
            <a:r>
              <a:rPr sz="2000" dirty="0">
                <a:latin typeface="Tahoma" panose="020B0604030504040204" pitchFamily="34" charset="0"/>
                <a:ea typeface="Tahoma" panose="020B0604030504040204" pitchFamily="34" charset="0"/>
                <a:cs typeface="Tahoma" panose="020B0604030504040204" pitchFamily="34" charset="0"/>
              </a:rPr>
              <a:t>bases </a:t>
            </a:r>
            <a:r>
              <a:rPr sz="2000" spc="-5" dirty="0">
                <a:latin typeface="Tahoma" panose="020B0604030504040204" pitchFamily="34" charset="0"/>
                <a:ea typeface="Tahoma" panose="020B0604030504040204" pitchFamily="34" charset="0"/>
                <a:cs typeface="Tahoma" panose="020B0604030504040204" pitchFamily="34" charset="0"/>
              </a:rPr>
              <a:t>que rigen </a:t>
            </a:r>
            <a:r>
              <a:rPr sz="2000" dirty="0">
                <a:latin typeface="Tahoma" panose="020B0604030504040204" pitchFamily="34" charset="0"/>
                <a:ea typeface="Tahoma" panose="020B0604030504040204" pitchFamily="34" charset="0"/>
                <a:cs typeface="Tahoma" panose="020B0604030504040204" pitchFamily="34" charset="0"/>
              </a:rPr>
              <a:t>el</a:t>
            </a:r>
            <a:r>
              <a:rPr sz="2000" spc="14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contrato.</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30"/>
              </a:spcBef>
              <a:buClr>
                <a:srgbClr val="94C600"/>
              </a:buClr>
              <a:buFont typeface="Symbol"/>
              <a:buChar char=""/>
            </a:pP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Lo</a:t>
            </a:r>
            <a:r>
              <a:rPr sz="2000" b="1" i="1" spc="-4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infringen:</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235"/>
              </a:spcBef>
              <a:buClr>
                <a:srgbClr val="94C600"/>
              </a:buClr>
              <a:tabLst>
                <a:tab pos="286385" algn="l"/>
                <a:tab pos="287655" algn="l"/>
              </a:tabLst>
            </a:pPr>
            <a:r>
              <a:rPr sz="2000" dirty="0">
                <a:latin typeface="Tahoma" panose="020B0604030504040204" pitchFamily="34" charset="0"/>
                <a:ea typeface="Tahoma" panose="020B0604030504040204" pitchFamily="34" charset="0"/>
                <a:cs typeface="Tahoma" panose="020B0604030504040204" pitchFamily="34" charset="0"/>
              </a:rPr>
              <a:t>•Las </a:t>
            </a:r>
            <a:r>
              <a:rPr sz="2000" spc="-5" dirty="0">
                <a:latin typeface="Tahoma" panose="020B0604030504040204" pitchFamily="34" charset="0"/>
                <a:ea typeface="Tahoma" panose="020B0604030504040204" pitchFamily="34" charset="0"/>
                <a:cs typeface="Tahoma" panose="020B0604030504040204" pitchFamily="34" charset="0"/>
              </a:rPr>
              <a:t>renovaciones automáticas </a:t>
            </a:r>
            <a:r>
              <a:rPr sz="2000" dirty="0">
                <a:latin typeface="Tahoma" panose="020B0604030504040204" pitchFamily="34" charset="0"/>
                <a:ea typeface="Tahoma" panose="020B0604030504040204" pitchFamily="34" charset="0"/>
                <a:cs typeface="Tahoma" panose="020B0604030504040204" pitchFamily="34" charset="0"/>
              </a:rPr>
              <a:t>de</a:t>
            </a:r>
            <a:r>
              <a:rPr sz="2000" spc="2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contrato</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235"/>
              </a:spcBef>
              <a:buClr>
                <a:srgbClr val="94C600"/>
              </a:buClr>
              <a:tabLst>
                <a:tab pos="286385" algn="l"/>
                <a:tab pos="287655" algn="l"/>
              </a:tabLst>
            </a:pPr>
            <a:r>
              <a:rPr sz="2000" dirty="0">
                <a:latin typeface="Tahoma" panose="020B0604030504040204" pitchFamily="34" charset="0"/>
                <a:ea typeface="Tahoma" panose="020B0604030504040204" pitchFamily="34" charset="0"/>
                <a:cs typeface="Tahoma" panose="020B0604030504040204" pitchFamily="34" charset="0"/>
              </a:rPr>
              <a:t>•Las </a:t>
            </a:r>
            <a:r>
              <a:rPr sz="2000" spc="-5" dirty="0">
                <a:latin typeface="Tahoma" panose="020B0604030504040204" pitchFamily="34" charset="0"/>
                <a:ea typeface="Tahoma" panose="020B0604030504040204" pitchFamily="34" charset="0"/>
                <a:cs typeface="Tahoma" panose="020B0604030504040204" pitchFamily="34" charset="0"/>
              </a:rPr>
              <a:t>garantías desproporcionadas como “barreras </a:t>
            </a:r>
            <a:r>
              <a:rPr sz="2000" dirty="0">
                <a:latin typeface="Tahoma" panose="020B0604030504040204" pitchFamily="34" charset="0"/>
                <a:ea typeface="Tahoma" panose="020B0604030504040204" pitchFamily="34" charset="0"/>
                <a:cs typeface="Tahoma" panose="020B0604030504040204" pitchFamily="34" charset="0"/>
              </a:rPr>
              <a:t>de</a:t>
            </a:r>
            <a:r>
              <a:rPr sz="2000" spc="90"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entrada”</a:t>
            </a:r>
          </a:p>
          <a:p>
            <a:pPr marL="12700">
              <a:lnSpc>
                <a:spcPct val="100000"/>
              </a:lnSpc>
              <a:spcBef>
                <a:spcPts val="235"/>
              </a:spcBef>
              <a:buClr>
                <a:srgbClr val="94C600"/>
              </a:buClr>
              <a:tabLst>
                <a:tab pos="286385" algn="l"/>
                <a:tab pos="287655" algn="l"/>
              </a:tabLst>
            </a:pPr>
            <a:r>
              <a:rPr sz="2000" dirty="0">
                <a:latin typeface="Tahoma" panose="020B0604030504040204" pitchFamily="34" charset="0"/>
                <a:ea typeface="Tahoma" panose="020B0604030504040204" pitchFamily="34" charset="0"/>
                <a:cs typeface="Tahoma" panose="020B0604030504040204" pitchFamily="34" charset="0"/>
              </a:rPr>
              <a:t>•Las </a:t>
            </a:r>
            <a:r>
              <a:rPr sz="2000" spc="-5" dirty="0">
                <a:latin typeface="Tahoma" panose="020B0604030504040204" pitchFamily="34" charset="0"/>
                <a:ea typeface="Tahoma" panose="020B0604030504040204" pitchFamily="34" charset="0"/>
                <a:cs typeface="Tahoma" panose="020B0604030504040204" pitchFamily="34" charset="0"/>
              </a:rPr>
              <a:t>inhabilidades no incluidas </a:t>
            </a:r>
            <a:r>
              <a:rPr sz="2000" dirty="0">
                <a:latin typeface="Tahoma" panose="020B0604030504040204" pitchFamily="34" charset="0"/>
                <a:ea typeface="Tahoma" panose="020B0604030504040204" pitchFamily="34" charset="0"/>
                <a:cs typeface="Tahoma" panose="020B0604030504040204" pitchFamily="34" charset="0"/>
              </a:rPr>
              <a:t>en Art. </a:t>
            </a:r>
            <a:r>
              <a:rPr sz="2000" spc="-5" dirty="0">
                <a:latin typeface="Tahoma" panose="020B0604030504040204" pitchFamily="34" charset="0"/>
                <a:ea typeface="Tahoma" panose="020B0604030504040204" pitchFamily="34" charset="0"/>
                <a:cs typeface="Tahoma" panose="020B0604030504040204" pitchFamily="34" charset="0"/>
              </a:rPr>
              <a:t>4°</a:t>
            </a:r>
            <a:r>
              <a:rPr sz="2000" spc="9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Ley19.886.</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1524000" y="838200"/>
            <a:ext cx="6417310" cy="507831"/>
          </a:xfrm>
          <a:prstGeom prst="rect">
            <a:avLst/>
          </a:prstGeom>
        </p:spPr>
        <p:txBody>
          <a:bodyPr vert="horz" wrap="square" lIns="0" tIns="0" rIns="0" bIns="0" rtlCol="0">
            <a:spAutoFit/>
          </a:bodyPr>
          <a:lstStyle/>
          <a:p>
            <a:pPr marL="12700">
              <a:lnSpc>
                <a:spcPct val="100000"/>
              </a:lnSpc>
            </a:pPr>
            <a:r>
              <a:rPr b="1" spc="-5" dirty="0">
                <a:latin typeface="Tahoma" panose="020B0604030504040204" pitchFamily="34" charset="0"/>
                <a:ea typeface="Tahoma" panose="020B0604030504040204" pitchFamily="34" charset="0"/>
                <a:cs typeface="Tahoma" panose="020B0604030504040204" pitchFamily="34" charset="0"/>
              </a:rPr>
              <a:t>Libre </a:t>
            </a:r>
            <a:r>
              <a:rPr b="1" spc="-10" dirty="0">
                <a:latin typeface="Tahoma" panose="020B0604030504040204" pitchFamily="34" charset="0"/>
                <a:ea typeface="Tahoma" panose="020B0604030504040204" pitchFamily="34" charset="0"/>
                <a:cs typeface="Tahoma" panose="020B0604030504040204" pitchFamily="34" charset="0"/>
              </a:rPr>
              <a:t>concurrencia </a:t>
            </a:r>
            <a:r>
              <a:rPr b="1" spc="-5" dirty="0">
                <a:latin typeface="Tahoma" panose="020B0604030504040204" pitchFamily="34" charset="0"/>
                <a:ea typeface="Tahoma" panose="020B0604030504040204" pitchFamily="34" charset="0"/>
                <a:cs typeface="Tahoma" panose="020B0604030504040204" pitchFamily="34" charset="0"/>
              </a:rPr>
              <a:t>al</a:t>
            </a:r>
            <a:r>
              <a:rPr b="1" spc="40" dirty="0">
                <a:latin typeface="Tahoma" panose="020B0604030504040204" pitchFamily="34" charset="0"/>
                <a:ea typeface="Tahoma" panose="020B0604030504040204" pitchFamily="34" charset="0"/>
                <a:cs typeface="Tahoma" panose="020B0604030504040204" pitchFamily="34" charset="0"/>
              </a:rPr>
              <a:t> </a:t>
            </a:r>
            <a:r>
              <a:rPr b="1" spc="-5" dirty="0">
                <a:latin typeface="Tahoma" panose="020B0604030504040204" pitchFamily="34" charset="0"/>
                <a:ea typeface="Tahoma" panose="020B0604030504040204" pitchFamily="34" charset="0"/>
                <a:cs typeface="Tahoma" panose="020B0604030504040204" pitchFamily="34" charset="0"/>
              </a:rPr>
              <a:t>llamado</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2267" y="2050179"/>
            <a:ext cx="8146415" cy="3275320"/>
          </a:xfrm>
          <a:prstGeom prst="rect">
            <a:avLst/>
          </a:prstGeom>
        </p:spPr>
        <p:txBody>
          <a:bodyPr vert="horz" wrap="square" lIns="0" tIns="0" rIns="0" bIns="0" rtlCol="0">
            <a:spAutoFit/>
          </a:bodyPr>
          <a:lstStyle/>
          <a:p>
            <a:pPr marL="12700">
              <a:lnSpc>
                <a:spcPct val="100000"/>
              </a:lnSpc>
            </a:pPr>
            <a:r>
              <a:rPr sz="2000" b="1" i="1" dirty="0">
                <a:latin typeface="Tahoma" panose="020B0604030504040204" pitchFamily="34" charset="0"/>
                <a:ea typeface="Tahoma" panose="020B0604030504040204" pitchFamily="34" charset="0"/>
                <a:cs typeface="Tahoma" panose="020B0604030504040204" pitchFamily="34" charset="0"/>
              </a:rPr>
              <a:t>Artículo 9° </a:t>
            </a:r>
            <a:r>
              <a:rPr sz="2000" b="1" i="1" spc="-5" dirty="0">
                <a:latin typeface="Tahoma" panose="020B0604030504040204" pitchFamily="34" charset="0"/>
                <a:ea typeface="Tahoma" panose="020B0604030504040204" pitchFamily="34" charset="0"/>
                <a:cs typeface="Tahoma" panose="020B0604030504040204" pitchFamily="34" charset="0"/>
              </a:rPr>
              <a:t>Ley</a:t>
            </a:r>
            <a:r>
              <a:rPr sz="2000" b="1" i="1" spc="-100"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18.575</a:t>
            </a:r>
            <a:endParaRPr sz="2000" dirty="0">
              <a:latin typeface="Tahoma" panose="020B0604030504040204" pitchFamily="34" charset="0"/>
              <a:ea typeface="Tahoma" panose="020B0604030504040204" pitchFamily="34" charset="0"/>
              <a:cs typeface="Tahoma" panose="020B0604030504040204" pitchFamily="34" charset="0"/>
            </a:endParaRPr>
          </a:p>
          <a:p>
            <a:pPr marL="12700" marR="1158875">
              <a:lnSpc>
                <a:spcPct val="110000"/>
              </a:lnSpc>
            </a:pPr>
            <a:r>
              <a:rPr sz="2000" b="1" i="1" spc="-5" dirty="0">
                <a:latin typeface="Tahoma" panose="020B0604030504040204" pitchFamily="34" charset="0"/>
                <a:ea typeface="Tahoma" panose="020B0604030504040204" pitchFamily="34" charset="0"/>
                <a:cs typeface="Tahoma" panose="020B0604030504040204" pitchFamily="34" charset="0"/>
              </a:rPr>
              <a:t>Ley </a:t>
            </a:r>
            <a:r>
              <a:rPr sz="2000" b="1" i="1" dirty="0">
                <a:latin typeface="Tahoma" panose="020B0604030504040204" pitchFamily="34" charset="0"/>
                <a:ea typeface="Tahoma" panose="020B0604030504040204" pitchFamily="34" charset="0"/>
                <a:cs typeface="Tahoma" panose="020B0604030504040204" pitchFamily="34" charset="0"/>
              </a:rPr>
              <a:t>de </a:t>
            </a:r>
            <a:r>
              <a:rPr sz="2000" b="1" i="1" spc="-5" dirty="0">
                <a:latin typeface="Tahoma" panose="020B0604030504040204" pitchFamily="34" charset="0"/>
                <a:ea typeface="Tahoma" panose="020B0604030504040204" pitchFamily="34" charset="0"/>
                <a:cs typeface="Tahoma" panose="020B0604030504040204" pitchFamily="34" charset="0"/>
              </a:rPr>
              <a:t>bases generales </a:t>
            </a:r>
            <a:r>
              <a:rPr sz="2000" b="1" i="1" dirty="0">
                <a:latin typeface="Tahoma" panose="020B0604030504040204" pitchFamily="34" charset="0"/>
                <a:ea typeface="Tahoma" panose="020B0604030504040204" pitchFamily="34" charset="0"/>
                <a:cs typeface="Tahoma" panose="020B0604030504040204" pitchFamily="34" charset="0"/>
              </a:rPr>
              <a:t>de la </a:t>
            </a:r>
            <a:r>
              <a:rPr sz="2000" b="1" i="1" spc="-5" dirty="0">
                <a:latin typeface="Tahoma" panose="020B0604030504040204" pitchFamily="34" charset="0"/>
                <a:ea typeface="Tahoma" panose="020B0604030504040204" pitchFamily="34" charset="0"/>
                <a:cs typeface="Tahoma" panose="020B0604030504040204" pitchFamily="34" charset="0"/>
              </a:rPr>
              <a:t>administración del estado.  </a:t>
            </a:r>
            <a:r>
              <a:rPr sz="2000" b="1" i="1" dirty="0">
                <a:latin typeface="Tahoma" panose="020B0604030504040204" pitchFamily="34" charset="0"/>
                <a:ea typeface="Tahoma" panose="020B0604030504040204" pitchFamily="34" charset="0"/>
                <a:cs typeface="Tahoma" panose="020B0604030504040204" pitchFamily="34" charset="0"/>
              </a:rPr>
              <a:t>Artículo</a:t>
            </a:r>
            <a:r>
              <a:rPr sz="2000" b="1" i="1" spc="-100"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20</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285"/>
              </a:spcBef>
            </a:pPr>
            <a:r>
              <a:rPr sz="2000" b="1" i="1" spc="-5" dirty="0">
                <a:latin typeface="Tahoma" panose="020B0604030504040204" pitchFamily="34" charset="0"/>
                <a:ea typeface="Tahoma" panose="020B0604030504040204" pitchFamily="34" charset="0"/>
                <a:cs typeface="Tahoma" panose="020B0604030504040204" pitchFamily="34" charset="0"/>
              </a:rPr>
              <a:t>Reglamento 250 </a:t>
            </a:r>
            <a:r>
              <a:rPr sz="2000" b="1" i="1" dirty="0">
                <a:latin typeface="Tahoma" panose="020B0604030504040204" pitchFamily="34" charset="0"/>
                <a:ea typeface="Tahoma" panose="020B0604030504040204" pitchFamily="34" charset="0"/>
                <a:cs typeface="Tahoma" panose="020B0604030504040204" pitchFamily="34" charset="0"/>
              </a:rPr>
              <a:t>de </a:t>
            </a:r>
            <a:r>
              <a:rPr sz="2000" b="1" i="1" spc="-5" dirty="0">
                <a:latin typeface="Tahoma" panose="020B0604030504040204" pitchFamily="34" charset="0"/>
                <a:ea typeface="Tahoma" panose="020B0604030504040204" pitchFamily="34" charset="0"/>
                <a:cs typeface="Tahoma" panose="020B0604030504040204" pitchFamily="34" charset="0"/>
              </a:rPr>
              <a:t>Compras</a:t>
            </a:r>
            <a:r>
              <a:rPr sz="2000" b="1" i="1" spc="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Públicas.</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4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nSpc>
                <a:spcPts val="2590"/>
              </a:lnSpc>
            </a:pPr>
            <a:r>
              <a:rPr sz="2000" spc="-5" dirty="0">
                <a:latin typeface="Tahoma" panose="020B0604030504040204" pitchFamily="34" charset="0"/>
                <a:ea typeface="Tahoma" panose="020B0604030504040204" pitchFamily="34" charset="0"/>
                <a:cs typeface="Tahoma" panose="020B0604030504040204" pitchFamily="34" charset="0"/>
              </a:rPr>
              <a:t>Las condiciones de las licitaciones no podrán afectar </a:t>
            </a:r>
            <a:r>
              <a:rPr sz="2000" dirty="0">
                <a:latin typeface="Tahoma" panose="020B0604030504040204" pitchFamily="34" charset="0"/>
                <a:ea typeface="Tahoma" panose="020B0604030504040204" pitchFamily="34" charset="0"/>
                <a:cs typeface="Tahoma" panose="020B0604030504040204" pitchFamily="34" charset="0"/>
              </a:rPr>
              <a:t>el </a:t>
            </a:r>
            <a:r>
              <a:rPr sz="2000" spc="-5" dirty="0">
                <a:latin typeface="Tahoma" panose="020B0604030504040204" pitchFamily="34" charset="0"/>
                <a:ea typeface="Tahoma" panose="020B0604030504040204" pitchFamily="34" charset="0"/>
                <a:cs typeface="Tahoma" panose="020B0604030504040204" pitchFamily="34" charset="0"/>
              </a:rPr>
              <a:t>trato  </a:t>
            </a:r>
            <a:r>
              <a:rPr sz="2000" dirty="0">
                <a:latin typeface="Tahoma" panose="020B0604030504040204" pitchFamily="34" charset="0"/>
                <a:ea typeface="Tahoma" panose="020B0604030504040204" pitchFamily="34" charset="0"/>
                <a:cs typeface="Tahoma" panose="020B0604030504040204" pitchFamily="34" charset="0"/>
              </a:rPr>
              <a:t>igualitario </a:t>
            </a:r>
            <a:r>
              <a:rPr sz="2000" spc="-5" dirty="0">
                <a:latin typeface="Tahoma" panose="020B0604030504040204" pitchFamily="34" charset="0"/>
                <a:ea typeface="Tahoma" panose="020B0604030504040204" pitchFamily="34" charset="0"/>
                <a:cs typeface="Tahoma" panose="020B0604030504040204" pitchFamily="34" charset="0"/>
              </a:rPr>
              <a:t>que las entidades deben dar </a:t>
            </a:r>
            <a:r>
              <a:rPr sz="2000" dirty="0">
                <a:latin typeface="Tahoma" panose="020B0604030504040204" pitchFamily="34" charset="0"/>
                <a:ea typeface="Tahoma" panose="020B0604030504040204" pitchFamily="34" charset="0"/>
                <a:cs typeface="Tahoma" panose="020B0604030504040204" pitchFamily="34" charset="0"/>
              </a:rPr>
              <a:t>a todos los </a:t>
            </a:r>
            <a:r>
              <a:rPr sz="2000" spc="-5" dirty="0">
                <a:latin typeface="Tahoma" panose="020B0604030504040204" pitchFamily="34" charset="0"/>
                <a:ea typeface="Tahoma" panose="020B0604030504040204" pitchFamily="34" charset="0"/>
                <a:cs typeface="Tahoma" panose="020B0604030504040204" pitchFamily="34" charset="0"/>
              </a:rPr>
              <a:t>oferentes ,ni  establecer diferencias arbitrarias entre </a:t>
            </a:r>
            <a:r>
              <a:rPr sz="2000" dirty="0">
                <a:latin typeface="Tahoma" panose="020B0604030504040204" pitchFamily="34" charset="0"/>
                <a:ea typeface="Tahoma" panose="020B0604030504040204" pitchFamily="34" charset="0"/>
                <a:cs typeface="Tahoma" panose="020B0604030504040204" pitchFamily="34" charset="0"/>
              </a:rPr>
              <a:t>éstos, </a:t>
            </a:r>
            <a:r>
              <a:rPr sz="2000" spc="-5" dirty="0">
                <a:latin typeface="Tahoma" panose="020B0604030504040204" pitchFamily="34" charset="0"/>
                <a:ea typeface="Tahoma" panose="020B0604030504040204" pitchFamily="34" charset="0"/>
                <a:cs typeface="Tahoma" panose="020B0604030504040204" pitchFamily="34" charset="0"/>
              </a:rPr>
              <a:t>como asimismo,  deberán proporcionar </a:t>
            </a:r>
            <a:r>
              <a:rPr sz="2000" dirty="0">
                <a:latin typeface="Tahoma" panose="020B0604030504040204" pitchFamily="34" charset="0"/>
                <a:ea typeface="Tahoma" panose="020B0604030504040204" pitchFamily="34" charset="0"/>
                <a:cs typeface="Tahoma" panose="020B0604030504040204" pitchFamily="34" charset="0"/>
              </a:rPr>
              <a:t>la máxima </a:t>
            </a:r>
            <a:r>
              <a:rPr sz="2000" spc="-5" dirty="0">
                <a:latin typeface="Tahoma" panose="020B0604030504040204" pitchFamily="34" charset="0"/>
                <a:ea typeface="Tahoma" panose="020B0604030504040204" pitchFamily="34" charset="0"/>
                <a:cs typeface="Tahoma" panose="020B0604030504040204" pitchFamily="34" charset="0"/>
              </a:rPr>
              <a:t>información </a:t>
            </a:r>
            <a:r>
              <a:rPr sz="2000" dirty="0">
                <a:latin typeface="Tahoma" panose="020B0604030504040204" pitchFamily="34" charset="0"/>
                <a:ea typeface="Tahoma" panose="020B0604030504040204" pitchFamily="34" charset="0"/>
                <a:cs typeface="Tahoma" panose="020B0604030504040204" pitchFamily="34" charset="0"/>
              </a:rPr>
              <a:t>a los  </a:t>
            </a:r>
            <a:r>
              <a:rPr sz="2000" spc="-5" dirty="0">
                <a:latin typeface="Tahoma" panose="020B0604030504040204" pitchFamily="34" charset="0"/>
                <a:ea typeface="Tahoma" panose="020B0604030504040204" pitchFamily="34" charset="0"/>
                <a:cs typeface="Tahoma" panose="020B0604030504040204" pitchFamily="34" charset="0"/>
              </a:rPr>
              <a:t>proveedores, contemplar </a:t>
            </a:r>
            <a:r>
              <a:rPr sz="2000" dirty="0">
                <a:latin typeface="Tahoma" panose="020B0604030504040204" pitchFamily="34" charset="0"/>
                <a:ea typeface="Tahoma" panose="020B0604030504040204" pitchFamily="34" charset="0"/>
                <a:cs typeface="Tahoma" panose="020B0604030504040204" pitchFamily="34" charset="0"/>
              </a:rPr>
              <a:t>tiempos </a:t>
            </a:r>
            <a:r>
              <a:rPr sz="2000" spc="-5" dirty="0">
                <a:latin typeface="Tahoma" panose="020B0604030504040204" pitchFamily="34" charset="0"/>
                <a:ea typeface="Tahoma" panose="020B0604030504040204" pitchFamily="34" charset="0"/>
                <a:cs typeface="Tahoma" panose="020B0604030504040204" pitchFamily="34" charset="0"/>
              </a:rPr>
              <a:t>oportunos para todas las  etapas de </a:t>
            </a:r>
            <a:r>
              <a:rPr sz="2000" dirty="0">
                <a:latin typeface="Tahoma" panose="020B0604030504040204" pitchFamily="34" charset="0"/>
                <a:ea typeface="Tahoma" panose="020B0604030504040204" pitchFamily="34" charset="0"/>
                <a:cs typeface="Tahoma" panose="020B0604030504040204" pitchFamily="34" charset="0"/>
              </a:rPr>
              <a:t>la</a:t>
            </a:r>
            <a:r>
              <a:rPr sz="2000" spc="-65"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licitación</a:t>
            </a:r>
          </a:p>
        </p:txBody>
      </p:sp>
      <p:sp>
        <p:nvSpPr>
          <p:cNvPr id="3" name="object 3"/>
          <p:cNvSpPr txBox="1">
            <a:spLocks noGrp="1"/>
          </p:cNvSpPr>
          <p:nvPr>
            <p:ph type="title"/>
          </p:nvPr>
        </p:nvSpPr>
        <p:spPr>
          <a:xfrm>
            <a:off x="633845" y="493882"/>
            <a:ext cx="7886700" cy="1069317"/>
          </a:xfrm>
          <a:prstGeom prst="rect">
            <a:avLst/>
          </a:prstGeom>
        </p:spPr>
        <p:txBody>
          <a:bodyPr vert="horz" wrap="square" lIns="0" tIns="53135" rIns="0" bIns="0" rtlCol="0">
            <a:spAutoFit/>
          </a:bodyPr>
          <a:lstStyle/>
          <a:p>
            <a:pPr marL="1275715" marR="5080" indent="-349250">
              <a:lnSpc>
                <a:spcPct val="100000"/>
              </a:lnSpc>
            </a:pPr>
            <a:r>
              <a:rPr b="1" spc="-5" dirty="0">
                <a:latin typeface="Tahoma" panose="020B0604030504040204" pitchFamily="34" charset="0"/>
                <a:ea typeface="Tahoma" panose="020B0604030504040204" pitchFamily="34" charset="0"/>
                <a:cs typeface="Tahoma" panose="020B0604030504040204" pitchFamily="34" charset="0"/>
              </a:rPr>
              <a:t>Igualdad ante las bases y</a:t>
            </a:r>
            <a:r>
              <a:rPr b="1" spc="-75" dirty="0">
                <a:latin typeface="Tahoma" panose="020B0604030504040204" pitchFamily="34" charset="0"/>
                <a:ea typeface="Tahoma" panose="020B0604030504040204" pitchFamily="34" charset="0"/>
                <a:cs typeface="Tahoma" panose="020B0604030504040204" pitchFamily="34" charset="0"/>
              </a:rPr>
              <a:t> </a:t>
            </a:r>
            <a:r>
              <a:rPr b="1" spc="-5" dirty="0">
                <a:latin typeface="Tahoma" panose="020B0604030504040204" pitchFamily="34" charset="0"/>
                <a:ea typeface="Tahoma" panose="020B0604030504040204" pitchFamily="34" charset="0"/>
                <a:cs typeface="Tahoma" panose="020B0604030504040204" pitchFamily="34" charset="0"/>
              </a:rPr>
              <a:t>no  discriminación</a:t>
            </a:r>
            <a:r>
              <a:rPr b="1" spc="-15" dirty="0">
                <a:latin typeface="Tahoma" panose="020B0604030504040204" pitchFamily="34" charset="0"/>
                <a:ea typeface="Tahoma" panose="020B0604030504040204" pitchFamily="34" charset="0"/>
                <a:cs typeface="Tahoma" panose="020B0604030504040204" pitchFamily="34" charset="0"/>
              </a:rPr>
              <a:t> </a:t>
            </a:r>
            <a:r>
              <a:rPr b="1" spc="-5" dirty="0">
                <a:latin typeface="Tahoma" panose="020B0604030504040204" pitchFamily="34" charset="0"/>
                <a:ea typeface="Tahoma" panose="020B0604030504040204" pitchFamily="34" charset="0"/>
                <a:cs typeface="Tahoma" panose="020B0604030504040204" pitchFamily="34" charset="0"/>
              </a:rPr>
              <a:t>arbitraria</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4669" y="1905000"/>
            <a:ext cx="7053580" cy="2616101"/>
          </a:xfrm>
          <a:prstGeom prst="rect">
            <a:avLst/>
          </a:prstGeom>
        </p:spPr>
        <p:txBody>
          <a:bodyPr vert="horz" wrap="square" lIns="0" tIns="0" rIns="0" bIns="0" rtlCol="0">
            <a:spAutoFit/>
          </a:bodyPr>
          <a:lstStyle/>
          <a:p>
            <a:pPr marL="12700" algn="just">
              <a:lnSpc>
                <a:spcPct val="100000"/>
              </a:lnSpc>
            </a:pPr>
            <a:r>
              <a:rPr sz="2000" b="1" i="1" dirty="0">
                <a:latin typeface="Tahoma" panose="020B0604030504040204" pitchFamily="34" charset="0"/>
                <a:ea typeface="Tahoma" panose="020B0604030504040204" pitchFamily="34" charset="0"/>
                <a:cs typeface="Tahoma" panose="020B0604030504040204" pitchFamily="34" charset="0"/>
              </a:rPr>
              <a:t>Articulo 10 </a:t>
            </a:r>
            <a:r>
              <a:rPr sz="2000" b="1" i="1" spc="-5" dirty="0">
                <a:latin typeface="Tahoma" panose="020B0604030504040204" pitchFamily="34" charset="0"/>
                <a:ea typeface="Tahoma" panose="020B0604030504040204" pitchFamily="34" charset="0"/>
                <a:cs typeface="Tahoma" panose="020B0604030504040204" pitchFamily="34" charset="0"/>
              </a:rPr>
              <a:t>Ley</a:t>
            </a:r>
            <a:r>
              <a:rPr sz="2000" b="1" i="1" spc="-8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19.886</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75"/>
              </a:spcBef>
            </a:pPr>
            <a:r>
              <a:rPr sz="2000" b="1" i="1" spc="-5" dirty="0">
                <a:latin typeface="Tahoma" panose="020B0604030504040204" pitchFamily="34" charset="0"/>
                <a:ea typeface="Tahoma" panose="020B0604030504040204" pitchFamily="34" charset="0"/>
                <a:cs typeface="Tahoma" panose="020B0604030504040204" pitchFamily="34" charset="0"/>
              </a:rPr>
              <a:t>Ley </a:t>
            </a:r>
            <a:r>
              <a:rPr sz="2000" b="1" i="1" dirty="0">
                <a:latin typeface="Tahoma" panose="020B0604030504040204" pitchFamily="34" charset="0"/>
                <a:ea typeface="Tahoma" panose="020B0604030504040204" pitchFamily="34" charset="0"/>
                <a:cs typeface="Tahoma" panose="020B0604030504040204" pitchFamily="34" charset="0"/>
              </a:rPr>
              <a:t>de </a:t>
            </a:r>
            <a:r>
              <a:rPr sz="2000" b="1" i="1" spc="-5" dirty="0">
                <a:latin typeface="Tahoma" panose="020B0604030504040204" pitchFamily="34" charset="0"/>
                <a:ea typeface="Tahoma" panose="020B0604030504040204" pitchFamily="34" charset="0"/>
                <a:cs typeface="Tahoma" panose="020B0604030504040204" pitchFamily="34" charset="0"/>
              </a:rPr>
              <a:t>Compras </a:t>
            </a:r>
            <a:r>
              <a:rPr sz="2000" b="1" i="1" dirty="0">
                <a:latin typeface="Tahoma" panose="020B0604030504040204" pitchFamily="34" charset="0"/>
                <a:ea typeface="Tahoma" panose="020B0604030504040204" pitchFamily="34" charset="0"/>
                <a:cs typeface="Tahoma" panose="020B0604030504040204" pitchFamily="34" charset="0"/>
              </a:rPr>
              <a:t>y </a:t>
            </a:r>
            <a:r>
              <a:rPr sz="2000" b="1" i="1" spc="-5" dirty="0">
                <a:latin typeface="Tahoma" panose="020B0604030504040204" pitchFamily="34" charset="0"/>
                <a:ea typeface="Tahoma" panose="020B0604030504040204" pitchFamily="34" charset="0"/>
                <a:cs typeface="Tahoma" panose="020B0604030504040204" pitchFamily="34" charset="0"/>
              </a:rPr>
              <a:t>Contrataciones Públicas.</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304800" algn="just">
              <a:lnSpc>
                <a:spcPct val="100000"/>
              </a:lnSpc>
            </a:pPr>
            <a:r>
              <a:rPr sz="2000" dirty="0">
                <a:latin typeface="Tahoma" panose="020B0604030504040204" pitchFamily="34" charset="0"/>
                <a:ea typeface="Tahoma" panose="020B0604030504040204" pitchFamily="34" charset="0"/>
                <a:cs typeface="Tahoma" panose="020B0604030504040204" pitchFamily="34" charset="0"/>
              </a:rPr>
              <a:t>Los </a:t>
            </a:r>
            <a:r>
              <a:rPr sz="2000" spc="-5" dirty="0">
                <a:latin typeface="Tahoma" panose="020B0604030504040204" pitchFamily="34" charset="0"/>
                <a:ea typeface="Tahoma" panose="020B0604030504040204" pitchFamily="34" charset="0"/>
                <a:cs typeface="Tahoma" panose="020B0604030504040204" pitchFamily="34" charset="0"/>
              </a:rPr>
              <a:t>procedimientos de </a:t>
            </a:r>
            <a:r>
              <a:rPr sz="2000" dirty="0">
                <a:latin typeface="Tahoma" panose="020B0604030504040204" pitchFamily="34" charset="0"/>
                <a:ea typeface="Tahoma" panose="020B0604030504040204" pitchFamily="34" charset="0"/>
                <a:cs typeface="Tahoma" panose="020B0604030504040204" pitchFamily="34" charset="0"/>
              </a:rPr>
              <a:t>licitación se </a:t>
            </a:r>
            <a:r>
              <a:rPr sz="2000" spc="-5" dirty="0">
                <a:latin typeface="Tahoma" panose="020B0604030504040204" pitchFamily="34" charset="0"/>
                <a:ea typeface="Tahoma" panose="020B0604030504040204" pitchFamily="34" charset="0"/>
                <a:cs typeface="Tahoma" panose="020B0604030504040204" pitchFamily="34" charset="0"/>
              </a:rPr>
              <a:t>realizarán con  estricta sujeción, de </a:t>
            </a:r>
            <a:r>
              <a:rPr sz="2000" dirty="0">
                <a:latin typeface="Tahoma" panose="020B0604030504040204" pitchFamily="34" charset="0"/>
                <a:ea typeface="Tahoma" panose="020B0604030504040204" pitchFamily="34" charset="0"/>
                <a:cs typeface="Tahoma" panose="020B0604030504040204" pitchFamily="34" charset="0"/>
              </a:rPr>
              <a:t>los </a:t>
            </a:r>
            <a:r>
              <a:rPr sz="2000" spc="-5" dirty="0">
                <a:latin typeface="Tahoma" panose="020B0604030504040204" pitchFamily="34" charset="0"/>
                <a:ea typeface="Tahoma" panose="020B0604030504040204" pitchFamily="34" charset="0"/>
                <a:cs typeface="Tahoma" panose="020B0604030504040204" pitchFamily="34" charset="0"/>
              </a:rPr>
              <a:t>participantes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de </a:t>
            </a:r>
            <a:r>
              <a:rPr sz="2000" dirty="0">
                <a:latin typeface="Tahoma" panose="020B0604030504040204" pitchFamily="34" charset="0"/>
                <a:ea typeface="Tahoma" panose="020B0604030504040204" pitchFamily="34" charset="0"/>
                <a:cs typeface="Tahoma" panose="020B0604030504040204" pitchFamily="34" charset="0"/>
              </a:rPr>
              <a:t>la </a:t>
            </a:r>
            <a:r>
              <a:rPr sz="2000" spc="-5" dirty="0">
                <a:latin typeface="Tahoma" panose="020B0604030504040204" pitchFamily="34" charset="0"/>
                <a:ea typeface="Tahoma" panose="020B0604030504040204" pitchFamily="34" charset="0"/>
                <a:cs typeface="Tahoma" panose="020B0604030504040204" pitchFamily="34" charset="0"/>
              </a:rPr>
              <a:t>entidad  licitante, </a:t>
            </a:r>
            <a:r>
              <a:rPr sz="2000" dirty="0">
                <a:latin typeface="Tahoma" panose="020B0604030504040204" pitchFamily="34" charset="0"/>
                <a:ea typeface="Tahoma" panose="020B0604030504040204" pitchFamily="34" charset="0"/>
                <a:cs typeface="Tahoma" panose="020B0604030504040204" pitchFamily="34" charset="0"/>
              </a:rPr>
              <a:t>a </a:t>
            </a:r>
            <a:r>
              <a:rPr sz="2000" spc="-5" dirty="0">
                <a:latin typeface="Tahoma" panose="020B0604030504040204" pitchFamily="34" charset="0"/>
                <a:ea typeface="Tahoma" panose="020B0604030504040204" pitchFamily="34" charset="0"/>
                <a:cs typeface="Tahoma" panose="020B0604030504040204" pitchFamily="34" charset="0"/>
              </a:rPr>
              <a:t>las bases administrativas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técnicas que </a:t>
            </a:r>
            <a:r>
              <a:rPr sz="2000" dirty="0">
                <a:latin typeface="Tahoma" panose="020B0604030504040204" pitchFamily="34" charset="0"/>
                <a:ea typeface="Tahoma" panose="020B0604030504040204" pitchFamily="34" charset="0"/>
                <a:cs typeface="Tahoma" panose="020B0604030504040204" pitchFamily="34" charset="0"/>
              </a:rPr>
              <a:t>la  </a:t>
            </a:r>
            <a:r>
              <a:rPr sz="2000" spc="-5" dirty="0">
                <a:latin typeface="Tahoma" panose="020B0604030504040204" pitchFamily="34" charset="0"/>
                <a:ea typeface="Tahoma" panose="020B0604030504040204" pitchFamily="34" charset="0"/>
                <a:cs typeface="Tahoma" panose="020B0604030504040204" pitchFamily="34" charset="0"/>
              </a:rPr>
              <a:t>regulen.</a:t>
            </a: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0000"/>
              </a:lnSpc>
              <a:spcBef>
                <a:spcPts val="575"/>
              </a:spcBef>
            </a:pPr>
            <a:r>
              <a:rPr sz="2000" spc="-5" dirty="0">
                <a:latin typeface="Tahoma" panose="020B0604030504040204" pitchFamily="34" charset="0"/>
                <a:ea typeface="Tahoma" panose="020B0604030504040204" pitchFamily="34" charset="0"/>
                <a:cs typeface="Tahoma" panose="020B0604030504040204" pitchFamily="34" charset="0"/>
              </a:rPr>
              <a:t>Las bases serán </a:t>
            </a:r>
            <a:r>
              <a:rPr sz="2000" dirty="0">
                <a:latin typeface="Tahoma" panose="020B0604030504040204" pitchFamily="34" charset="0"/>
                <a:ea typeface="Tahoma" panose="020B0604030504040204" pitchFamily="34" charset="0"/>
                <a:cs typeface="Tahoma" panose="020B0604030504040204" pitchFamily="34" charset="0"/>
              </a:rPr>
              <a:t>siempre </a:t>
            </a:r>
            <a:r>
              <a:rPr sz="2000" spc="-5" dirty="0">
                <a:latin typeface="Tahoma" panose="020B0604030504040204" pitchFamily="34" charset="0"/>
                <a:ea typeface="Tahoma" panose="020B0604030504040204" pitchFamily="34" charset="0"/>
                <a:cs typeface="Tahoma" panose="020B0604030504040204" pitchFamily="34" charset="0"/>
              </a:rPr>
              <a:t>aprobadas previamente por </a:t>
            </a:r>
            <a:r>
              <a:rPr sz="2000" dirty="0">
                <a:latin typeface="Tahoma" panose="020B0604030504040204" pitchFamily="34" charset="0"/>
                <a:ea typeface="Tahoma" panose="020B0604030504040204" pitchFamily="34" charset="0"/>
                <a:cs typeface="Tahoma" panose="020B0604030504040204" pitchFamily="34" charset="0"/>
              </a:rPr>
              <a:t>la  </a:t>
            </a:r>
            <a:r>
              <a:rPr sz="2000" spc="-5" dirty="0">
                <a:latin typeface="Tahoma" panose="020B0604030504040204" pitchFamily="34" charset="0"/>
                <a:ea typeface="Tahoma" panose="020B0604030504040204" pitchFamily="34" charset="0"/>
                <a:cs typeface="Tahoma" panose="020B0604030504040204" pitchFamily="34" charset="0"/>
              </a:rPr>
              <a:t>autoridad</a:t>
            </a:r>
            <a:r>
              <a:rPr sz="2000" spc="-3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competente.</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1044669" y="838200"/>
            <a:ext cx="6563995" cy="553998"/>
          </a:xfrm>
          <a:prstGeom prst="rect">
            <a:avLst/>
          </a:prstGeom>
        </p:spPr>
        <p:txBody>
          <a:bodyPr vert="horz" wrap="square" lIns="0" tIns="0" rIns="0" bIns="0" rtlCol="0">
            <a:spAutoFit/>
          </a:bodyPr>
          <a:lstStyle/>
          <a:p>
            <a:pPr marL="12700">
              <a:lnSpc>
                <a:spcPct val="100000"/>
              </a:lnSpc>
            </a:pPr>
            <a:r>
              <a:rPr sz="3600" b="1" spc="-5" dirty="0">
                <a:latin typeface="Tahoma" panose="020B0604030504040204" pitchFamily="34" charset="0"/>
                <a:ea typeface="Tahoma" panose="020B0604030504040204" pitchFamily="34" charset="0"/>
                <a:cs typeface="Tahoma" panose="020B0604030504040204" pitchFamily="34" charset="0"/>
              </a:rPr>
              <a:t>Estricta sujeción </a:t>
            </a:r>
            <a:r>
              <a:rPr sz="3600" b="1" dirty="0">
                <a:latin typeface="Tahoma" panose="020B0604030504040204" pitchFamily="34" charset="0"/>
                <a:ea typeface="Tahoma" panose="020B0604030504040204" pitchFamily="34" charset="0"/>
                <a:cs typeface="Tahoma" panose="020B0604030504040204" pitchFamily="34" charset="0"/>
              </a:rPr>
              <a:t>a </a:t>
            </a:r>
            <a:r>
              <a:rPr sz="3600" b="1" spc="-5" dirty="0">
                <a:latin typeface="Tahoma" panose="020B0604030504040204" pitchFamily="34" charset="0"/>
                <a:ea typeface="Tahoma" panose="020B0604030504040204" pitchFamily="34" charset="0"/>
                <a:cs typeface="Tahoma" panose="020B0604030504040204" pitchFamily="34" charset="0"/>
              </a:rPr>
              <a:t>las </a:t>
            </a:r>
            <a:r>
              <a:rPr sz="3600" b="1" dirty="0">
                <a:latin typeface="Tahoma" panose="020B0604030504040204" pitchFamily="34" charset="0"/>
                <a:ea typeface="Tahoma" panose="020B0604030504040204" pitchFamily="34" charset="0"/>
                <a:cs typeface="Tahoma" panose="020B0604030504040204" pitchFamily="34" charset="0"/>
              </a:rPr>
              <a:t>bases</a:t>
            </a:r>
            <a:endParaRPr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300" y="1905000"/>
            <a:ext cx="7691700" cy="3795911"/>
          </a:xfrm>
          <a:prstGeom prst="rect">
            <a:avLst/>
          </a:prstGeom>
        </p:spPr>
        <p:txBody>
          <a:bodyPr vert="horz" wrap="square" lIns="0" tIns="0" rIns="0" bIns="0" rtlCol="0">
            <a:spAutoFit/>
          </a:bodyPr>
          <a:lstStyle/>
          <a:p>
            <a:pPr marL="12700" marR="57150" algn="just">
              <a:lnSpc>
                <a:spcPct val="100000"/>
              </a:lnSpc>
              <a:buClr>
                <a:srgbClr val="94C600"/>
              </a:buClr>
              <a:tabLst>
                <a:tab pos="286385" algn="l"/>
                <a:tab pos="287020" algn="l"/>
              </a:tabLst>
            </a:pPr>
            <a:r>
              <a:rPr sz="2200" b="1" i="1" spc="-5" dirty="0">
                <a:solidFill>
                  <a:srgbClr val="3E3D2D"/>
                </a:solidFill>
                <a:latin typeface="Tahoma" panose="020B0604030504040204" pitchFamily="34" charset="0"/>
                <a:ea typeface="Tahoma" panose="020B0604030504040204" pitchFamily="34" charset="0"/>
                <a:cs typeface="Tahoma" panose="020B0604030504040204" pitchFamily="34" charset="0"/>
              </a:rPr>
              <a:t>Activa</a:t>
            </a: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 Es la obligación de los órganos del estado de  mantener a disposición del público por medio de sus sitios  electrónicos, los antecedentes actualizados una vez al</a:t>
            </a:r>
            <a:r>
              <a:rPr sz="2200" spc="-10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mes:</a:t>
            </a:r>
            <a:endParaRPr sz="22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15"/>
              </a:spcBef>
              <a:buClr>
                <a:srgbClr val="94C600"/>
              </a:buClr>
              <a:buFont typeface="Symbol"/>
              <a:buChar char=""/>
            </a:pPr>
            <a:endParaRPr sz="32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•Estructura orgánica.  Facultades, funciones y</a:t>
            </a:r>
            <a:r>
              <a:rPr sz="2200" spc="-6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atribuciones.</a:t>
            </a:r>
            <a:endParaRPr sz="22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25"/>
              </a:spcBef>
              <a:buClr>
                <a:srgbClr val="94C600"/>
              </a:buClr>
              <a:tabLst>
                <a:tab pos="286385" algn="l"/>
                <a:tab pos="287020" algn="l"/>
              </a:tabLst>
            </a:pP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•Marco normativo. </a:t>
            </a:r>
            <a:r>
              <a:rPr sz="2200" spc="-10" dirty="0">
                <a:solidFill>
                  <a:srgbClr val="3E3D2D"/>
                </a:solidFill>
                <a:latin typeface="Tahoma" panose="020B0604030504040204" pitchFamily="34" charset="0"/>
                <a:ea typeface="Tahoma" panose="020B0604030504040204" pitchFamily="34" charset="0"/>
                <a:cs typeface="Tahoma" panose="020B0604030504040204" pitchFamily="34" charset="0"/>
              </a:rPr>
              <a:t>Transferencias </a:t>
            </a: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de</a:t>
            </a:r>
            <a:r>
              <a:rPr sz="2200" spc="-7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200" spc="-10" dirty="0">
                <a:solidFill>
                  <a:srgbClr val="3E3D2D"/>
                </a:solidFill>
                <a:latin typeface="Tahoma" panose="020B0604030504040204" pitchFamily="34" charset="0"/>
                <a:ea typeface="Tahoma" panose="020B0604030504040204" pitchFamily="34" charset="0"/>
                <a:cs typeface="Tahoma" panose="020B0604030504040204" pitchFamily="34" charset="0"/>
              </a:rPr>
              <a:t>fondos</a:t>
            </a:r>
            <a:endParaRPr sz="2200" dirty="0">
              <a:latin typeface="Tahoma" panose="020B0604030504040204" pitchFamily="34" charset="0"/>
              <a:ea typeface="Tahoma" panose="020B0604030504040204" pitchFamily="34" charset="0"/>
              <a:cs typeface="Tahoma" panose="020B0604030504040204" pitchFamily="34" charset="0"/>
            </a:endParaRPr>
          </a:p>
          <a:p>
            <a:pPr marL="12700" marR="1569085" algn="just">
              <a:lnSpc>
                <a:spcPct val="100000"/>
              </a:lnSpc>
              <a:spcBef>
                <a:spcPts val="525"/>
              </a:spcBef>
              <a:buClr>
                <a:srgbClr val="94C600"/>
              </a:buClr>
              <a:tabLst>
                <a:tab pos="286385" algn="l"/>
                <a:tab pos="287020" algn="l"/>
              </a:tabLst>
            </a:pP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•Planta de personal, contrata, honorario y</a:t>
            </a:r>
            <a:r>
              <a:rPr sz="2200" spc="-114"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sus  remuneraciones</a:t>
            </a:r>
            <a:endParaRPr sz="22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25"/>
              </a:spcBef>
              <a:buClr>
                <a:srgbClr val="94C600"/>
              </a:buClr>
              <a:tabLst>
                <a:tab pos="286385" algn="l"/>
                <a:tab pos="287020" algn="l"/>
              </a:tabLst>
            </a:pP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•Contrataciones de bienes muebles y</a:t>
            </a:r>
            <a:r>
              <a:rPr sz="2200" spc="-50"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servicios</a:t>
            </a:r>
            <a:endParaRPr sz="22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525"/>
              </a:spcBef>
              <a:buClr>
                <a:srgbClr val="94C600"/>
              </a:buClr>
              <a:tabLst>
                <a:tab pos="286385" algn="l"/>
                <a:tab pos="287020" algn="l"/>
              </a:tabLst>
            </a:pPr>
            <a:r>
              <a:rPr sz="2200" spc="-5" dirty="0">
                <a:solidFill>
                  <a:srgbClr val="3E3D2D"/>
                </a:solidFill>
                <a:latin typeface="Tahoma" panose="020B0604030504040204" pitchFamily="34" charset="0"/>
                <a:ea typeface="Tahoma" panose="020B0604030504040204" pitchFamily="34" charset="0"/>
                <a:cs typeface="Tahoma" panose="020B0604030504040204" pitchFamily="34" charset="0"/>
              </a:rPr>
              <a:t>•</a:t>
            </a:r>
            <a:r>
              <a:rPr sz="2200" b="1" spc="-5" dirty="0">
                <a:solidFill>
                  <a:srgbClr val="3E3D2D"/>
                </a:solidFill>
                <a:latin typeface="Tahoma" panose="020B0604030504040204" pitchFamily="34" charset="0"/>
                <a:ea typeface="Tahoma" panose="020B0604030504040204" pitchFamily="34" charset="0"/>
                <a:cs typeface="Tahoma" panose="020B0604030504040204" pitchFamily="34" charset="0"/>
              </a:rPr>
              <a:t>Información de presupuesto asignado y su</a:t>
            </a:r>
            <a:r>
              <a:rPr sz="2200" b="1" spc="-45" dirty="0">
                <a:solidFill>
                  <a:srgbClr val="3E3D2D"/>
                </a:solidFill>
                <a:latin typeface="Tahoma" panose="020B0604030504040204" pitchFamily="34" charset="0"/>
                <a:ea typeface="Tahoma" panose="020B0604030504040204" pitchFamily="34" charset="0"/>
                <a:cs typeface="Tahoma" panose="020B0604030504040204" pitchFamily="34" charset="0"/>
              </a:rPr>
              <a:t> </a:t>
            </a:r>
            <a:r>
              <a:rPr sz="2200" b="1" spc="-5" dirty="0">
                <a:solidFill>
                  <a:srgbClr val="3E3D2D"/>
                </a:solidFill>
                <a:latin typeface="Tahoma" panose="020B0604030504040204" pitchFamily="34" charset="0"/>
                <a:ea typeface="Tahoma" panose="020B0604030504040204" pitchFamily="34" charset="0"/>
                <a:cs typeface="Tahoma" panose="020B0604030504040204" pitchFamily="34" charset="0"/>
              </a:rPr>
              <a:t>ejecución</a:t>
            </a:r>
            <a:endParaRPr sz="2200" b="1"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1697894" y="405550"/>
            <a:ext cx="6280301" cy="1107996"/>
          </a:xfrm>
          <a:prstGeom prst="rect">
            <a:avLst/>
          </a:prstGeom>
        </p:spPr>
        <p:txBody>
          <a:bodyPr vert="horz" wrap="square" lIns="0" tIns="0" rIns="0" bIns="0" rtlCol="0">
            <a:spAutoFit/>
          </a:bodyPr>
          <a:lstStyle/>
          <a:p>
            <a:pPr marL="1805939" marR="5080" indent="-1793875">
              <a:lnSpc>
                <a:spcPct val="100000"/>
              </a:lnSpc>
            </a:pPr>
            <a:r>
              <a:rPr sz="3600" spc="-15" dirty="0">
                <a:latin typeface="Tahoma" panose="020B0604030504040204" pitchFamily="34" charset="0"/>
                <a:ea typeface="Tahoma" panose="020B0604030504040204" pitchFamily="34" charset="0"/>
                <a:cs typeface="Tahoma" panose="020B0604030504040204" pitchFamily="34" charset="0"/>
              </a:rPr>
              <a:t>Transparencia: </a:t>
            </a:r>
            <a:r>
              <a:rPr sz="3600" spc="-5" dirty="0" err="1">
                <a:latin typeface="Tahoma" panose="020B0604030504040204" pitchFamily="34" charset="0"/>
                <a:ea typeface="Tahoma" panose="020B0604030504040204" pitchFamily="34" charset="0"/>
                <a:cs typeface="Tahoma" panose="020B0604030504040204" pitchFamily="34" charset="0"/>
              </a:rPr>
              <a:t>Activa</a:t>
            </a:r>
            <a:r>
              <a:rPr sz="3600" spc="-5" dirty="0">
                <a:latin typeface="Tahoma" panose="020B0604030504040204" pitchFamily="34" charset="0"/>
                <a:ea typeface="Tahoma" panose="020B0604030504040204" pitchFamily="34" charset="0"/>
                <a:cs typeface="Tahoma" panose="020B0604030504040204" pitchFamily="34" charset="0"/>
              </a:rPr>
              <a:t> </a:t>
            </a:r>
            <a:r>
              <a:rPr sz="3600" dirty="0">
                <a:latin typeface="Tahoma" panose="020B0604030504040204" pitchFamily="34" charset="0"/>
                <a:ea typeface="Tahoma" panose="020B0604030504040204" pitchFamily="34" charset="0"/>
                <a:cs typeface="Tahoma" panose="020B0604030504040204" pitchFamily="34" charset="0"/>
              </a:rPr>
              <a:t>y</a:t>
            </a:r>
            <a:r>
              <a:rPr lang="es-MX" sz="3600" dirty="0">
                <a:latin typeface="Tahoma" panose="020B0604030504040204" pitchFamily="34" charset="0"/>
                <a:ea typeface="Tahoma" panose="020B0604030504040204" pitchFamily="34" charset="0"/>
                <a:cs typeface="Tahoma" panose="020B0604030504040204" pitchFamily="34" charset="0"/>
              </a:rPr>
              <a:t> </a:t>
            </a:r>
            <a:r>
              <a:rPr sz="3600" spc="-5" dirty="0" err="1">
                <a:latin typeface="Tahoma" panose="020B0604030504040204" pitchFamily="34" charset="0"/>
                <a:ea typeface="Tahoma" panose="020B0604030504040204" pitchFamily="34" charset="0"/>
                <a:cs typeface="Tahoma" panose="020B0604030504040204" pitchFamily="34" charset="0"/>
              </a:rPr>
              <a:t>Pasiva</a:t>
            </a:r>
            <a:r>
              <a:rPr sz="3600" spc="-5" dirty="0">
                <a:latin typeface="Tahoma" panose="020B0604030504040204" pitchFamily="34" charset="0"/>
                <a:ea typeface="Tahoma" panose="020B0604030504040204" pitchFamily="34" charset="0"/>
                <a:cs typeface="Tahoma" panose="020B0604030504040204" pitchFamily="34" charset="0"/>
              </a:rPr>
              <a:t>  (Art </a:t>
            </a:r>
            <a:r>
              <a:rPr sz="3600" dirty="0">
                <a:latin typeface="Tahoma" panose="020B0604030504040204" pitchFamily="34" charset="0"/>
                <a:ea typeface="Tahoma" panose="020B0604030504040204" pitchFamily="34" charset="0"/>
                <a:cs typeface="Tahoma" panose="020B0604030504040204" pitchFamily="34" charset="0"/>
              </a:rPr>
              <a:t>7°</a:t>
            </a:r>
            <a:r>
              <a:rPr sz="3600" spc="-95" dirty="0">
                <a:latin typeface="Tahoma" panose="020B0604030504040204" pitchFamily="34" charset="0"/>
                <a:ea typeface="Tahoma" panose="020B0604030504040204" pitchFamily="34" charset="0"/>
                <a:cs typeface="Tahoma" panose="020B0604030504040204" pitchFamily="34" charset="0"/>
              </a:rPr>
              <a:t> </a:t>
            </a:r>
            <a:r>
              <a:rPr sz="3600" spc="-5" dirty="0">
                <a:latin typeface="Tahoma" panose="020B0604030504040204" pitchFamily="34" charset="0"/>
                <a:ea typeface="Tahoma" panose="020B0604030504040204" pitchFamily="34" charset="0"/>
                <a:cs typeface="Tahoma" panose="020B0604030504040204" pitchFamily="34" charset="0"/>
              </a:rPr>
              <a:t>Ley)</a:t>
            </a:r>
            <a:endParaRPr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133600"/>
            <a:ext cx="7086600" cy="2231380"/>
          </a:xfrm>
          <a:prstGeom prst="rect">
            <a:avLst/>
          </a:prstGeom>
        </p:spPr>
        <p:txBody>
          <a:bodyPr vert="horz" wrap="square" lIns="0" tIns="0" rIns="0" bIns="0" rtlCol="0">
            <a:spAutoFit/>
          </a:bodyPr>
          <a:lstStyle/>
          <a:p>
            <a:pPr marL="12700">
              <a:lnSpc>
                <a:spcPct val="100000"/>
              </a:lnSpc>
            </a:pPr>
            <a:r>
              <a:rPr sz="2000" b="1" i="1" dirty="0">
                <a:latin typeface="Tahoma" panose="020B0604030504040204" pitchFamily="34" charset="0"/>
                <a:ea typeface="Tahoma" panose="020B0604030504040204" pitchFamily="34" charset="0"/>
                <a:cs typeface="Tahoma" panose="020B0604030504040204" pitchFamily="34" charset="0"/>
              </a:rPr>
              <a:t>Artículo 13</a:t>
            </a:r>
            <a:r>
              <a:rPr sz="2000" b="1" i="1" spc="-7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Ley19.880</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575"/>
              </a:spcBef>
            </a:pPr>
            <a:r>
              <a:rPr sz="2000" b="1" i="1" spc="-5" dirty="0">
                <a:latin typeface="Tahoma" panose="020B0604030504040204" pitchFamily="34" charset="0"/>
                <a:ea typeface="Tahoma" panose="020B0604030504040204" pitchFamily="34" charset="0"/>
                <a:cs typeface="Tahoma" panose="020B0604030504040204" pitchFamily="34" charset="0"/>
              </a:rPr>
              <a:t>Bases </a:t>
            </a:r>
            <a:r>
              <a:rPr sz="2000" b="1" i="1" dirty="0">
                <a:latin typeface="Tahoma" panose="020B0604030504040204" pitchFamily="34" charset="0"/>
                <a:ea typeface="Tahoma" panose="020B0604030504040204" pitchFamily="34" charset="0"/>
                <a:cs typeface="Tahoma" panose="020B0604030504040204" pitchFamily="34" charset="0"/>
              </a:rPr>
              <a:t>de los </a:t>
            </a:r>
            <a:r>
              <a:rPr sz="2000" b="1" i="1" spc="-5" dirty="0">
                <a:latin typeface="Tahoma" panose="020B0604030504040204" pitchFamily="34" charset="0"/>
                <a:ea typeface="Tahoma" panose="020B0604030504040204" pitchFamily="34" charset="0"/>
                <a:cs typeface="Tahoma" panose="020B0604030504040204" pitchFamily="34" charset="0"/>
              </a:rPr>
              <a:t>Procedimientos</a:t>
            </a:r>
            <a:r>
              <a:rPr sz="2000" b="1" i="1" spc="10"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Administrativos</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El procedimiento debe desarrollarse con sencillez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eficacia, de </a:t>
            </a:r>
            <a:r>
              <a:rPr sz="2000" dirty="0">
                <a:latin typeface="Tahoma" panose="020B0604030504040204" pitchFamily="34" charset="0"/>
                <a:ea typeface="Tahoma" panose="020B0604030504040204" pitchFamily="34" charset="0"/>
                <a:cs typeface="Tahoma" panose="020B0604030504040204" pitchFamily="34" charset="0"/>
              </a:rPr>
              <a:t>modo </a:t>
            </a:r>
            <a:r>
              <a:rPr sz="2000" spc="-5" dirty="0">
                <a:latin typeface="Tahoma" panose="020B0604030504040204" pitchFamily="34" charset="0"/>
                <a:ea typeface="Tahoma" panose="020B0604030504040204" pitchFamily="34" charset="0"/>
                <a:cs typeface="Tahoma" panose="020B0604030504040204" pitchFamily="34" charset="0"/>
              </a:rPr>
              <a:t>que las formalidades que </a:t>
            </a:r>
            <a:r>
              <a:rPr sz="2000" dirty="0">
                <a:latin typeface="Tahoma" panose="020B0604030504040204" pitchFamily="34" charset="0"/>
                <a:ea typeface="Tahoma" panose="020B0604030504040204" pitchFamily="34" charset="0"/>
                <a:cs typeface="Tahoma" panose="020B0604030504040204" pitchFamily="34" charset="0"/>
              </a:rPr>
              <a:t>se exijan  </a:t>
            </a:r>
            <a:r>
              <a:rPr sz="2000" spc="-5" dirty="0">
                <a:latin typeface="Tahoma" panose="020B0604030504040204" pitchFamily="34" charset="0"/>
                <a:ea typeface="Tahoma" panose="020B0604030504040204" pitchFamily="34" charset="0"/>
                <a:cs typeface="Tahoma" panose="020B0604030504040204" pitchFamily="34" charset="0"/>
              </a:rPr>
              <a:t>sean aquellas indispensables para dejar constancia  indubitada de </a:t>
            </a:r>
            <a:r>
              <a:rPr sz="2000" dirty="0">
                <a:latin typeface="Tahoma" panose="020B0604030504040204" pitchFamily="34" charset="0"/>
                <a:ea typeface="Tahoma" panose="020B0604030504040204" pitchFamily="34" charset="0"/>
                <a:cs typeface="Tahoma" panose="020B0604030504040204" pitchFamily="34" charset="0"/>
              </a:rPr>
              <a:t>lo </a:t>
            </a:r>
            <a:r>
              <a:rPr sz="2000" spc="-5" dirty="0">
                <a:latin typeface="Tahoma" panose="020B0604030504040204" pitchFamily="34" charset="0"/>
                <a:ea typeface="Tahoma" panose="020B0604030504040204" pitchFamily="34" charset="0"/>
                <a:cs typeface="Tahoma" panose="020B0604030504040204" pitchFamily="34" charset="0"/>
              </a:rPr>
              <a:t>actuado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evitar </a:t>
            </a:r>
            <a:r>
              <a:rPr sz="2000" dirty="0">
                <a:latin typeface="Tahoma" panose="020B0604030504040204" pitchFamily="34" charset="0"/>
                <a:ea typeface="Tahoma" panose="020B0604030504040204" pitchFamily="34" charset="0"/>
                <a:cs typeface="Tahoma" panose="020B0604030504040204" pitchFamily="34" charset="0"/>
              </a:rPr>
              <a:t>perjuicios a los  </a:t>
            </a:r>
            <a:r>
              <a:rPr sz="2000" spc="-5" dirty="0">
                <a:latin typeface="Tahoma" panose="020B0604030504040204" pitchFamily="34" charset="0"/>
                <a:ea typeface="Tahoma" panose="020B0604030504040204" pitchFamily="34" charset="0"/>
                <a:cs typeface="Tahoma" panose="020B0604030504040204" pitchFamily="34" charset="0"/>
              </a:rPr>
              <a:t>particulares.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838200" y="1112222"/>
            <a:ext cx="7915909" cy="492443"/>
          </a:xfrm>
          <a:prstGeom prst="rect">
            <a:avLst/>
          </a:prstGeom>
        </p:spPr>
        <p:txBody>
          <a:bodyPr vert="horz" wrap="square" lIns="0" tIns="0" rIns="0" bIns="0" rtlCol="0">
            <a:spAutoFit/>
          </a:bodyPr>
          <a:lstStyle/>
          <a:p>
            <a:pPr marL="12700">
              <a:lnSpc>
                <a:spcPct val="100000"/>
              </a:lnSpc>
            </a:pPr>
            <a:r>
              <a:rPr sz="3200" b="1" dirty="0">
                <a:latin typeface="Tahoma" panose="020B0604030504040204" pitchFamily="34" charset="0"/>
                <a:ea typeface="Tahoma" panose="020B0604030504040204" pitchFamily="34" charset="0"/>
                <a:cs typeface="Tahoma" panose="020B0604030504040204" pitchFamily="34" charset="0"/>
              </a:rPr>
              <a:t>No </a:t>
            </a:r>
            <a:r>
              <a:rPr sz="3200" b="1" spc="-5" dirty="0">
                <a:latin typeface="Tahoma" panose="020B0604030504040204" pitchFamily="34" charset="0"/>
                <a:ea typeface="Tahoma" panose="020B0604030504040204" pitchFamily="34" charset="0"/>
                <a:cs typeface="Tahoma" panose="020B0604030504040204" pitchFamily="34" charset="0"/>
              </a:rPr>
              <a:t>formalización </a:t>
            </a:r>
            <a:r>
              <a:rPr sz="3200" b="1" dirty="0">
                <a:latin typeface="Tahoma" panose="020B0604030504040204" pitchFamily="34" charset="0"/>
                <a:ea typeface="Tahoma" panose="020B0604030504040204" pitchFamily="34" charset="0"/>
                <a:cs typeface="Tahoma" panose="020B0604030504040204" pitchFamily="34" charset="0"/>
              </a:rPr>
              <a:t>de los</a:t>
            </a:r>
            <a:r>
              <a:rPr sz="3200" b="1" spc="-30" dirty="0">
                <a:latin typeface="Tahoma" panose="020B0604030504040204" pitchFamily="34" charset="0"/>
                <a:ea typeface="Tahoma" panose="020B0604030504040204" pitchFamily="34" charset="0"/>
                <a:cs typeface="Tahoma" panose="020B0604030504040204" pitchFamily="34" charset="0"/>
              </a:rPr>
              <a:t> </a:t>
            </a:r>
            <a:r>
              <a:rPr sz="3200" b="1" spc="-5" dirty="0">
                <a:latin typeface="Tahoma" panose="020B0604030504040204" pitchFamily="34" charset="0"/>
                <a:ea typeface="Tahoma" panose="020B0604030504040204" pitchFamily="34" charset="0"/>
                <a:cs typeface="Tahoma" panose="020B0604030504040204" pitchFamily="34" charset="0"/>
              </a:rPr>
              <a:t>procesos</a:t>
            </a:r>
            <a:endParaRPr sz="3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888" y="1600200"/>
            <a:ext cx="8377555" cy="4771884"/>
          </a:xfrm>
          <a:prstGeom prst="rect">
            <a:avLst/>
          </a:prstGeom>
        </p:spPr>
        <p:txBody>
          <a:bodyPr vert="horz" wrap="square" lIns="0" tIns="0" rIns="0" bIns="0" rtlCol="0">
            <a:spAutoFit/>
          </a:bodyPr>
          <a:lstStyle/>
          <a:p>
            <a:pPr marL="12700">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Articulo </a:t>
            </a:r>
            <a:r>
              <a:rPr sz="2000" b="1" i="1" dirty="0">
                <a:latin typeface="Tahoma" panose="020B0604030504040204" pitchFamily="34" charset="0"/>
                <a:ea typeface="Tahoma" panose="020B0604030504040204" pitchFamily="34" charset="0"/>
                <a:cs typeface="Tahoma" panose="020B0604030504040204" pitchFamily="34" charset="0"/>
              </a:rPr>
              <a:t>18</a:t>
            </a:r>
            <a:r>
              <a:rPr sz="2000" b="1" i="1" spc="-5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Ley</a:t>
            </a:r>
            <a:r>
              <a:rPr lang="es-ES" sz="2000" b="1" i="1" spc="-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19.886</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i="1" dirty="0">
                <a:latin typeface="Tahoma" panose="020B0604030504040204" pitchFamily="34" charset="0"/>
                <a:ea typeface="Tahoma" panose="020B0604030504040204" pitchFamily="34" charset="0"/>
                <a:cs typeface="Tahoma" panose="020B0604030504040204" pitchFamily="34" charset="0"/>
              </a:rPr>
              <a:t>Ley </a:t>
            </a:r>
            <a:r>
              <a:rPr sz="2000" b="1" i="1" spc="-5" dirty="0">
                <a:latin typeface="Tahoma" panose="020B0604030504040204" pitchFamily="34" charset="0"/>
                <a:ea typeface="Tahoma" panose="020B0604030504040204" pitchFamily="34" charset="0"/>
                <a:cs typeface="Tahoma" panose="020B0604030504040204" pitchFamily="34" charset="0"/>
              </a:rPr>
              <a:t>de Compras </a:t>
            </a:r>
            <a:r>
              <a:rPr sz="2000" b="1" i="1" dirty="0">
                <a:latin typeface="Tahoma" panose="020B0604030504040204" pitchFamily="34" charset="0"/>
                <a:ea typeface="Tahoma" panose="020B0604030504040204" pitchFamily="34" charset="0"/>
                <a:cs typeface="Tahoma" panose="020B0604030504040204" pitchFamily="34" charset="0"/>
              </a:rPr>
              <a:t>y </a:t>
            </a:r>
            <a:r>
              <a:rPr sz="2000" b="1" i="1" spc="-5" dirty="0">
                <a:latin typeface="Tahoma" panose="020B0604030504040204" pitchFamily="34" charset="0"/>
                <a:ea typeface="Tahoma" panose="020B0604030504040204" pitchFamily="34" charset="0"/>
                <a:cs typeface="Tahoma" panose="020B0604030504040204" pitchFamily="34" charset="0"/>
              </a:rPr>
              <a:t>Contrataciones</a:t>
            </a:r>
            <a:r>
              <a:rPr sz="2000" b="1" i="1"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Públicas</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2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212090" algn="just">
              <a:lnSpc>
                <a:spcPts val="1630"/>
              </a:lnSpc>
            </a:pPr>
            <a:r>
              <a:rPr sz="2000" dirty="0">
                <a:latin typeface="Tahoma" panose="020B0604030504040204" pitchFamily="34" charset="0"/>
                <a:ea typeface="Tahoma" panose="020B0604030504040204" pitchFamily="34" charset="0"/>
                <a:cs typeface="Tahoma" panose="020B0604030504040204" pitchFamily="34" charset="0"/>
              </a:rPr>
              <a:t>Los </a:t>
            </a:r>
            <a:r>
              <a:rPr sz="2000" spc="-5" dirty="0">
                <a:latin typeface="Tahoma" panose="020B0604030504040204" pitchFamily="34" charset="0"/>
                <a:ea typeface="Tahoma" panose="020B0604030504040204" pitchFamily="34" charset="0"/>
                <a:cs typeface="Tahoma" panose="020B0604030504040204" pitchFamily="34" charset="0"/>
              </a:rPr>
              <a:t>organismos </a:t>
            </a:r>
            <a:r>
              <a:rPr sz="2000" dirty="0">
                <a:latin typeface="Tahoma" panose="020B0604030504040204" pitchFamily="34" charset="0"/>
                <a:ea typeface="Tahoma" panose="020B0604030504040204" pitchFamily="34" charset="0"/>
                <a:cs typeface="Tahoma" panose="020B0604030504040204" pitchFamily="34" charset="0"/>
              </a:rPr>
              <a:t>públicos </a:t>
            </a:r>
            <a:r>
              <a:rPr sz="2000" spc="-5" dirty="0">
                <a:latin typeface="Tahoma" panose="020B0604030504040204" pitchFamily="34" charset="0"/>
                <a:ea typeface="Tahoma" panose="020B0604030504040204" pitchFamily="34" charset="0"/>
                <a:cs typeface="Tahoma" panose="020B0604030504040204" pitchFamily="34" charset="0"/>
              </a:rPr>
              <a:t>regidos </a:t>
            </a:r>
            <a:r>
              <a:rPr sz="2000" dirty="0">
                <a:latin typeface="Tahoma" panose="020B0604030504040204" pitchFamily="34" charset="0"/>
                <a:ea typeface="Tahoma" panose="020B0604030504040204" pitchFamily="34" charset="0"/>
                <a:cs typeface="Tahoma" panose="020B0604030504040204" pitchFamily="34" charset="0"/>
              </a:rPr>
              <a:t>por </a:t>
            </a:r>
            <a:r>
              <a:rPr sz="2000" spc="-5" dirty="0">
                <a:latin typeface="Tahoma" panose="020B0604030504040204" pitchFamily="34" charset="0"/>
                <a:ea typeface="Tahoma" panose="020B0604030504040204" pitchFamily="34" charset="0"/>
                <a:cs typeface="Tahoma" panose="020B0604030504040204" pitchFamily="34" charset="0"/>
              </a:rPr>
              <a:t>esta </a:t>
            </a:r>
            <a:r>
              <a:rPr sz="2000" dirty="0">
                <a:latin typeface="Tahoma" panose="020B0604030504040204" pitchFamily="34" charset="0"/>
                <a:ea typeface="Tahoma" panose="020B0604030504040204" pitchFamily="34" charset="0"/>
                <a:cs typeface="Tahoma" panose="020B0604030504040204" pitchFamily="34" charset="0"/>
              </a:rPr>
              <a:t>Ley deberán </a:t>
            </a:r>
            <a:r>
              <a:rPr sz="2000" spc="-5" dirty="0">
                <a:latin typeface="Tahoma" panose="020B0604030504040204" pitchFamily="34" charset="0"/>
                <a:ea typeface="Tahoma" panose="020B0604030504040204" pitchFamily="34" charset="0"/>
                <a:cs typeface="Tahoma" panose="020B0604030504040204" pitchFamily="34" charset="0"/>
              </a:rPr>
              <a:t>cotizar, </a:t>
            </a:r>
            <a:r>
              <a:rPr sz="2000" dirty="0">
                <a:latin typeface="Tahoma" panose="020B0604030504040204" pitchFamily="34" charset="0"/>
                <a:ea typeface="Tahoma" panose="020B0604030504040204" pitchFamily="34" charset="0"/>
                <a:cs typeface="Tahoma" panose="020B0604030504040204" pitchFamily="34" charset="0"/>
              </a:rPr>
              <a:t>licitar, </a:t>
            </a:r>
            <a:r>
              <a:rPr sz="2000" spc="-5" dirty="0">
                <a:latin typeface="Tahoma" panose="020B0604030504040204" pitchFamily="34" charset="0"/>
                <a:ea typeface="Tahoma" panose="020B0604030504040204" pitchFamily="34" charset="0"/>
                <a:cs typeface="Tahoma" panose="020B0604030504040204" pitchFamily="34" charset="0"/>
              </a:rPr>
              <a:t>contratar, adjudicar,  solicitar </a:t>
            </a:r>
            <a:r>
              <a:rPr sz="2000" dirty="0">
                <a:latin typeface="Tahoma" panose="020B0604030504040204" pitchFamily="34" charset="0"/>
                <a:ea typeface="Tahoma" panose="020B0604030504040204" pitchFamily="34" charset="0"/>
                <a:cs typeface="Tahoma" panose="020B0604030504040204" pitchFamily="34" charset="0"/>
              </a:rPr>
              <a:t>el </a:t>
            </a:r>
            <a:r>
              <a:rPr sz="2000" spc="-5" dirty="0">
                <a:latin typeface="Tahoma" panose="020B0604030504040204" pitchFamily="34" charset="0"/>
                <a:ea typeface="Tahoma" panose="020B0604030504040204" pitchFamily="34" charset="0"/>
                <a:cs typeface="Tahoma" panose="020B0604030504040204" pitchFamily="34" charset="0"/>
              </a:rPr>
              <a:t>despacho </a:t>
            </a:r>
            <a:r>
              <a:rPr sz="2000" dirty="0">
                <a:latin typeface="Tahoma" panose="020B0604030504040204" pitchFamily="34" charset="0"/>
                <a:ea typeface="Tahoma" panose="020B0604030504040204" pitchFamily="34" charset="0"/>
                <a:cs typeface="Tahoma" panose="020B0604030504040204" pitchFamily="34" charset="0"/>
              </a:rPr>
              <a:t>y, en general, </a:t>
            </a:r>
            <a:r>
              <a:rPr sz="2000" spc="-5" dirty="0">
                <a:latin typeface="Tahoma" panose="020B0604030504040204" pitchFamily="34" charset="0"/>
                <a:ea typeface="Tahoma" panose="020B0604030504040204" pitchFamily="34" charset="0"/>
                <a:cs typeface="Tahoma" panose="020B0604030504040204" pitchFamily="34" charset="0"/>
              </a:rPr>
              <a:t>desarrollar todos sus procesos de adquisición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contratación de </a:t>
            </a:r>
            <a:r>
              <a:rPr sz="2000" dirty="0">
                <a:latin typeface="Tahoma" panose="020B0604030504040204" pitchFamily="34" charset="0"/>
                <a:ea typeface="Tahoma" panose="020B0604030504040204" pitchFamily="34" charset="0"/>
                <a:cs typeface="Tahoma" panose="020B0604030504040204" pitchFamily="34" charset="0"/>
              </a:rPr>
              <a:t>bienes, </a:t>
            </a:r>
            <a:r>
              <a:rPr sz="2000" spc="-5" dirty="0">
                <a:latin typeface="Tahoma" panose="020B0604030504040204" pitchFamily="34" charset="0"/>
                <a:ea typeface="Tahoma" panose="020B0604030504040204" pitchFamily="34" charset="0"/>
                <a:cs typeface="Tahoma" panose="020B0604030504040204" pitchFamily="34" charset="0"/>
              </a:rPr>
              <a:t>servicios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obras </a:t>
            </a:r>
            <a:r>
              <a:rPr sz="2000" dirty="0">
                <a:latin typeface="Tahoma" panose="020B0604030504040204" pitchFamily="34" charset="0"/>
                <a:ea typeface="Tahoma" panose="020B0604030504040204" pitchFamily="34" charset="0"/>
                <a:cs typeface="Tahoma" panose="020B0604030504040204" pitchFamily="34" charset="0"/>
              </a:rPr>
              <a:t>a que alude la presente ley, utilizando solamente  los </a:t>
            </a:r>
            <a:r>
              <a:rPr sz="2000" spc="-5" dirty="0">
                <a:latin typeface="Tahoma" panose="020B0604030504040204" pitchFamily="34" charset="0"/>
                <a:ea typeface="Tahoma" panose="020B0604030504040204" pitchFamily="34" charset="0"/>
                <a:cs typeface="Tahoma" panose="020B0604030504040204" pitchFamily="34" charset="0"/>
              </a:rPr>
              <a:t>sistemas </a:t>
            </a:r>
            <a:r>
              <a:rPr sz="2000" dirty="0">
                <a:latin typeface="Tahoma" panose="020B0604030504040204" pitchFamily="34" charset="0"/>
                <a:ea typeface="Tahoma" panose="020B0604030504040204" pitchFamily="34" charset="0"/>
                <a:cs typeface="Tahoma" panose="020B0604030504040204" pitchFamily="34" charset="0"/>
              </a:rPr>
              <a:t>electrónicos o digitales que establezca al efecto la </a:t>
            </a:r>
            <a:r>
              <a:rPr sz="2000" spc="-5" dirty="0">
                <a:latin typeface="Tahoma" panose="020B0604030504040204" pitchFamily="34" charset="0"/>
                <a:ea typeface="Tahoma" panose="020B0604030504040204" pitchFamily="34" charset="0"/>
                <a:cs typeface="Tahoma" panose="020B0604030504040204" pitchFamily="34" charset="0"/>
              </a:rPr>
              <a:t>Dirección de </a:t>
            </a:r>
            <a:r>
              <a:rPr sz="2000" dirty="0">
                <a:latin typeface="Tahoma" panose="020B0604030504040204" pitchFamily="34" charset="0"/>
                <a:ea typeface="Tahoma" panose="020B0604030504040204" pitchFamily="34" charset="0"/>
                <a:cs typeface="Tahoma" panose="020B0604030504040204" pitchFamily="34" charset="0"/>
              </a:rPr>
              <a:t>Compras y  Contratación</a:t>
            </a:r>
            <a:r>
              <a:rPr sz="2000" spc="-7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Pública.</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4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Artículo </a:t>
            </a:r>
            <a:r>
              <a:rPr sz="2000" b="1" i="1" dirty="0">
                <a:latin typeface="Tahoma" panose="020B0604030504040204" pitchFamily="34" charset="0"/>
                <a:ea typeface="Tahoma" panose="020B0604030504040204" pitchFamily="34" charset="0"/>
                <a:cs typeface="Tahoma" panose="020B0604030504040204" pitchFamily="34" charset="0"/>
              </a:rPr>
              <a:t>7 </a:t>
            </a:r>
            <a:r>
              <a:rPr sz="2000" b="1" i="1" spc="-5" dirty="0">
                <a:latin typeface="Tahoma" panose="020B0604030504040204" pitchFamily="34" charset="0"/>
                <a:ea typeface="Tahoma" panose="020B0604030504040204" pitchFamily="34" charset="0"/>
                <a:cs typeface="Tahoma" panose="020B0604030504040204" pitchFamily="34" charset="0"/>
              </a:rPr>
              <a:t>Ley</a:t>
            </a:r>
            <a:r>
              <a:rPr lang="es-ES" sz="2000" b="1" i="1" spc="-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20.285  Sobre acceso </a:t>
            </a:r>
            <a:r>
              <a:rPr sz="2000" b="1" i="1" dirty="0">
                <a:latin typeface="Tahoma" panose="020B0604030504040204" pitchFamily="34" charset="0"/>
                <a:ea typeface="Tahoma" panose="020B0604030504040204" pitchFamily="34" charset="0"/>
                <a:cs typeface="Tahoma" panose="020B0604030504040204" pitchFamily="34" charset="0"/>
              </a:rPr>
              <a:t>a la</a:t>
            </a:r>
            <a:r>
              <a:rPr sz="2000" b="1" i="1" spc="5"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información</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2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1630"/>
              </a:lnSpc>
            </a:pPr>
            <a:r>
              <a:rPr sz="2000" dirty="0">
                <a:latin typeface="Tahoma" panose="020B0604030504040204" pitchFamily="34" charset="0"/>
                <a:ea typeface="Tahoma" panose="020B0604030504040204" pitchFamily="34" charset="0"/>
                <a:cs typeface="Tahoma" panose="020B0604030504040204" pitchFamily="34" charset="0"/>
              </a:rPr>
              <a:t>Los </a:t>
            </a:r>
            <a:r>
              <a:rPr sz="2000" spc="-5" dirty="0">
                <a:latin typeface="Tahoma" panose="020B0604030504040204" pitchFamily="34" charset="0"/>
                <a:ea typeface="Tahoma" panose="020B0604030504040204" pitchFamily="34" charset="0"/>
                <a:cs typeface="Tahoma" panose="020B0604030504040204" pitchFamily="34" charset="0"/>
              </a:rPr>
              <a:t>órganos de </a:t>
            </a:r>
            <a:r>
              <a:rPr sz="2000" dirty="0">
                <a:latin typeface="Tahoma" panose="020B0604030504040204" pitchFamily="34" charset="0"/>
                <a:ea typeface="Tahoma" panose="020B0604030504040204" pitchFamily="34" charset="0"/>
                <a:cs typeface="Tahoma" panose="020B0604030504040204" pitchFamily="34" charset="0"/>
              </a:rPr>
              <a:t>la </a:t>
            </a:r>
            <a:r>
              <a:rPr sz="2000" spc="-5" dirty="0">
                <a:latin typeface="Tahoma" panose="020B0604030504040204" pitchFamily="34" charset="0"/>
                <a:ea typeface="Tahoma" panose="020B0604030504040204" pitchFamily="34" charset="0"/>
                <a:cs typeface="Tahoma" panose="020B0604030504040204" pitchFamily="34" charset="0"/>
              </a:rPr>
              <a:t>Administración </a:t>
            </a:r>
            <a:r>
              <a:rPr sz="2000" dirty="0">
                <a:latin typeface="Tahoma" panose="020B0604030504040204" pitchFamily="34" charset="0"/>
                <a:ea typeface="Tahoma" panose="020B0604030504040204" pitchFamily="34" charset="0"/>
                <a:cs typeface="Tahoma" panose="020B0604030504040204" pitchFamily="34" charset="0"/>
              </a:rPr>
              <a:t>el </a:t>
            </a:r>
            <a:r>
              <a:rPr sz="2000" spc="-5" dirty="0">
                <a:latin typeface="Tahoma" panose="020B0604030504040204" pitchFamily="34" charset="0"/>
                <a:ea typeface="Tahoma" panose="020B0604030504040204" pitchFamily="34" charset="0"/>
                <a:cs typeface="Tahoma" panose="020B0604030504040204" pitchFamily="34" charset="0"/>
              </a:rPr>
              <a:t>Estado </a:t>
            </a:r>
            <a:r>
              <a:rPr sz="2000" dirty="0">
                <a:latin typeface="Tahoma" panose="020B0604030504040204" pitchFamily="34" charset="0"/>
                <a:ea typeface="Tahoma" panose="020B0604030504040204" pitchFamily="34" charset="0"/>
                <a:cs typeface="Tahoma" panose="020B0604030504040204" pitchFamily="34" charset="0"/>
              </a:rPr>
              <a:t>deberán mantener a </a:t>
            </a:r>
            <a:r>
              <a:rPr sz="2000" spc="-5" dirty="0">
                <a:latin typeface="Tahoma" panose="020B0604030504040204" pitchFamily="34" charset="0"/>
                <a:ea typeface="Tahoma" panose="020B0604030504040204" pitchFamily="34" charset="0"/>
                <a:cs typeface="Tahoma" panose="020B0604030504040204" pitchFamily="34" charset="0"/>
              </a:rPr>
              <a:t>disposición </a:t>
            </a:r>
            <a:r>
              <a:rPr sz="2000" dirty="0">
                <a:latin typeface="Tahoma" panose="020B0604030504040204" pitchFamily="34" charset="0"/>
                <a:ea typeface="Tahoma" panose="020B0604030504040204" pitchFamily="34" charset="0"/>
                <a:cs typeface="Tahoma" panose="020B0604030504040204" pitchFamily="34" charset="0"/>
              </a:rPr>
              <a:t>permanente del  público, a través </a:t>
            </a:r>
            <a:r>
              <a:rPr sz="2000" spc="-5" dirty="0">
                <a:latin typeface="Tahoma" panose="020B0604030504040204" pitchFamily="34" charset="0"/>
                <a:ea typeface="Tahoma" panose="020B0604030504040204" pitchFamily="34" charset="0"/>
                <a:cs typeface="Tahoma" panose="020B0604030504040204" pitchFamily="34" charset="0"/>
              </a:rPr>
              <a:t>de sus sitios</a:t>
            </a:r>
            <a:r>
              <a:rPr sz="2000" spc="-4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electrónicos:</a:t>
            </a:r>
            <a:endParaRPr sz="2000" dirty="0">
              <a:latin typeface="Tahoma" panose="020B0604030504040204" pitchFamily="34" charset="0"/>
              <a:ea typeface="Tahoma" panose="020B0604030504040204" pitchFamily="34" charset="0"/>
              <a:cs typeface="Tahoma" panose="020B0604030504040204" pitchFamily="34" charset="0"/>
            </a:endParaRPr>
          </a:p>
          <a:p>
            <a:pPr marL="12700" marR="602615" algn="just">
              <a:lnSpc>
                <a:spcPts val="1630"/>
              </a:lnSpc>
              <a:spcBef>
                <a:spcPts val="409"/>
              </a:spcBef>
            </a:pPr>
            <a:r>
              <a:rPr sz="2000" dirty="0">
                <a:latin typeface="Tahoma" panose="020B0604030504040204" pitchFamily="34" charset="0"/>
                <a:ea typeface="Tahoma" panose="020B0604030504040204" pitchFamily="34" charset="0"/>
                <a:cs typeface="Tahoma" panose="020B0604030504040204" pitchFamily="34" charset="0"/>
              </a:rPr>
              <a:t>e) Las contrataciones para el </a:t>
            </a:r>
            <a:r>
              <a:rPr sz="2000" spc="-5" dirty="0">
                <a:latin typeface="Tahoma" panose="020B0604030504040204" pitchFamily="34" charset="0"/>
                <a:ea typeface="Tahoma" panose="020B0604030504040204" pitchFamily="34" charset="0"/>
                <a:cs typeface="Tahoma" panose="020B0604030504040204" pitchFamily="34" charset="0"/>
              </a:rPr>
              <a:t>suministro de </a:t>
            </a:r>
            <a:r>
              <a:rPr sz="2000" dirty="0">
                <a:latin typeface="Tahoma" panose="020B0604030504040204" pitchFamily="34" charset="0"/>
                <a:ea typeface="Tahoma" panose="020B0604030504040204" pitchFamily="34" charset="0"/>
                <a:cs typeface="Tahoma" panose="020B0604030504040204" pitchFamily="34" charset="0"/>
              </a:rPr>
              <a:t>bienes muebles, </a:t>
            </a:r>
            <a:r>
              <a:rPr sz="2000" spc="-5" dirty="0">
                <a:latin typeface="Tahoma" panose="020B0604030504040204" pitchFamily="34" charset="0"/>
                <a:ea typeface="Tahoma" panose="020B0604030504040204" pitchFamily="34" charset="0"/>
                <a:cs typeface="Tahoma" panose="020B0604030504040204" pitchFamily="34" charset="0"/>
              </a:rPr>
              <a:t>prestación de servicios,  ejecución de </a:t>
            </a:r>
            <a:r>
              <a:rPr sz="2000" dirty="0">
                <a:latin typeface="Tahoma" panose="020B0604030504040204" pitchFamily="34" charset="0"/>
                <a:ea typeface="Tahoma" panose="020B0604030504040204" pitchFamily="34" charset="0"/>
                <a:cs typeface="Tahoma" panose="020B0604030504040204" pitchFamily="34" charset="0"/>
              </a:rPr>
              <a:t>acciones </a:t>
            </a:r>
            <a:r>
              <a:rPr sz="2000" spc="-5" dirty="0">
                <a:latin typeface="Tahoma" panose="020B0604030504040204" pitchFamily="34" charset="0"/>
                <a:ea typeface="Tahoma" panose="020B0604030504040204" pitchFamily="34" charset="0"/>
                <a:cs typeface="Tahoma" panose="020B0604030504040204" pitchFamily="34" charset="0"/>
              </a:rPr>
              <a:t>de </a:t>
            </a:r>
            <a:r>
              <a:rPr sz="2000" dirty="0">
                <a:latin typeface="Tahoma" panose="020B0604030504040204" pitchFamily="34" charset="0"/>
                <a:ea typeface="Tahoma" panose="020B0604030504040204" pitchFamily="34" charset="0"/>
                <a:cs typeface="Tahoma" panose="020B0604030504040204" pitchFamily="34" charset="0"/>
              </a:rPr>
              <a:t>apoyo y </a:t>
            </a:r>
            <a:r>
              <a:rPr sz="2000" spc="-5" dirty="0">
                <a:latin typeface="Tahoma" panose="020B0604030504040204" pitchFamily="34" charset="0"/>
                <a:ea typeface="Tahoma" panose="020B0604030504040204" pitchFamily="34" charset="0"/>
                <a:cs typeface="Tahoma" panose="020B0604030504040204" pitchFamily="34" charset="0"/>
              </a:rPr>
              <a:t>ejecución de obras, </a:t>
            </a:r>
            <a:r>
              <a:rPr sz="2000" dirty="0">
                <a:latin typeface="Tahoma" panose="020B0604030504040204" pitchFamily="34" charset="0"/>
                <a:ea typeface="Tahoma" panose="020B0604030504040204" pitchFamily="34" charset="0"/>
                <a:cs typeface="Tahoma" panose="020B0604030504040204" pitchFamily="34" charset="0"/>
              </a:rPr>
              <a:t>y las contrataciones </a:t>
            </a:r>
            <a:r>
              <a:rPr sz="2000" spc="-5" dirty="0">
                <a:latin typeface="Tahoma" panose="020B0604030504040204" pitchFamily="34" charset="0"/>
                <a:ea typeface="Tahoma" panose="020B0604030504040204" pitchFamily="34" charset="0"/>
                <a:cs typeface="Tahoma" panose="020B0604030504040204" pitchFamily="34" charset="0"/>
              </a:rPr>
              <a:t>de</a:t>
            </a:r>
            <a:r>
              <a:rPr sz="2000" spc="-3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estudios</a:t>
            </a:r>
            <a:endParaRPr sz="2000" dirty="0">
              <a:latin typeface="Tahoma" panose="020B0604030504040204" pitchFamily="34" charset="0"/>
              <a:ea typeface="Tahoma" panose="020B0604030504040204" pitchFamily="34" charset="0"/>
              <a:cs typeface="Tahoma" panose="020B0604030504040204" pitchFamily="34" charset="0"/>
            </a:endParaRPr>
          </a:p>
          <a:p>
            <a:pPr marL="12700" marR="489584" algn="just">
              <a:lnSpc>
                <a:spcPts val="1630"/>
              </a:lnSpc>
            </a:pPr>
            <a:r>
              <a:rPr sz="2000" spc="-5" dirty="0">
                <a:latin typeface="Tahoma" panose="020B0604030504040204" pitchFamily="34" charset="0"/>
                <a:ea typeface="Tahoma" panose="020B0604030504040204" pitchFamily="34" charset="0"/>
                <a:cs typeface="Tahoma" panose="020B0604030504040204" pitchFamily="34" charset="0"/>
              </a:rPr>
              <a:t>,asesorías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consultorías </a:t>
            </a:r>
            <a:r>
              <a:rPr sz="2000" dirty="0">
                <a:latin typeface="Tahoma" panose="020B0604030504040204" pitchFamily="34" charset="0"/>
                <a:ea typeface="Tahoma" panose="020B0604030504040204" pitchFamily="34" charset="0"/>
                <a:cs typeface="Tahoma" panose="020B0604030504040204" pitchFamily="34" charset="0"/>
              </a:rPr>
              <a:t>relacionadas </a:t>
            </a:r>
            <a:r>
              <a:rPr sz="2000" spc="-5" dirty="0">
                <a:latin typeface="Tahoma" panose="020B0604030504040204" pitchFamily="34" charset="0"/>
                <a:ea typeface="Tahoma" panose="020B0604030504040204" pitchFamily="34" charset="0"/>
                <a:cs typeface="Tahoma" panose="020B0604030504040204" pitchFamily="34" charset="0"/>
              </a:rPr>
              <a:t>con proyectos de inversión, con indicación de </a:t>
            </a:r>
            <a:r>
              <a:rPr sz="2000" dirty="0">
                <a:latin typeface="Tahoma" panose="020B0604030504040204" pitchFamily="34" charset="0"/>
                <a:ea typeface="Tahoma" panose="020B0604030504040204" pitchFamily="34" charset="0"/>
                <a:cs typeface="Tahoma" panose="020B0604030504040204" pitchFamily="34" charset="0"/>
              </a:rPr>
              <a:t>los  </a:t>
            </a:r>
            <a:r>
              <a:rPr sz="2000" spc="-5" dirty="0">
                <a:latin typeface="Tahoma" panose="020B0604030504040204" pitchFamily="34" charset="0"/>
                <a:ea typeface="Tahoma" panose="020B0604030504040204" pitchFamily="34" charset="0"/>
                <a:cs typeface="Tahoma" panose="020B0604030504040204" pitchFamily="34" charset="0"/>
              </a:rPr>
              <a:t>contratistas </a:t>
            </a:r>
            <a:r>
              <a:rPr sz="2000" dirty="0">
                <a:latin typeface="Tahoma" panose="020B0604030504040204" pitchFamily="34" charset="0"/>
                <a:ea typeface="Tahoma" panose="020B0604030504040204" pitchFamily="34" charset="0"/>
                <a:cs typeface="Tahoma" panose="020B0604030504040204" pitchFamily="34" charset="0"/>
              </a:rPr>
              <a:t>e </a:t>
            </a:r>
            <a:r>
              <a:rPr sz="2000" spc="-5" dirty="0">
                <a:latin typeface="Tahoma" panose="020B0604030504040204" pitchFamily="34" charset="0"/>
                <a:ea typeface="Tahoma" panose="020B0604030504040204" pitchFamily="34" charset="0"/>
                <a:cs typeface="Tahoma" panose="020B0604030504040204" pitchFamily="34" charset="0"/>
              </a:rPr>
              <a:t>identificación de </a:t>
            </a:r>
            <a:r>
              <a:rPr sz="2000" dirty="0">
                <a:latin typeface="Tahoma" panose="020B0604030504040204" pitchFamily="34" charset="0"/>
                <a:ea typeface="Tahoma" panose="020B0604030504040204" pitchFamily="34" charset="0"/>
                <a:cs typeface="Tahoma" panose="020B0604030504040204" pitchFamily="34" charset="0"/>
              </a:rPr>
              <a:t>los </a:t>
            </a:r>
            <a:r>
              <a:rPr sz="2000" spc="-5" dirty="0">
                <a:latin typeface="Tahoma" panose="020B0604030504040204" pitchFamily="34" charset="0"/>
                <a:ea typeface="Tahoma" panose="020B0604030504040204" pitchFamily="34" charset="0"/>
                <a:cs typeface="Tahoma" panose="020B0604030504040204" pitchFamily="34" charset="0"/>
              </a:rPr>
              <a:t>socios </a:t>
            </a:r>
            <a:r>
              <a:rPr sz="2000" dirty="0">
                <a:latin typeface="Tahoma" panose="020B0604030504040204" pitchFamily="34" charset="0"/>
                <a:ea typeface="Tahoma" panose="020B0604030504040204" pitchFamily="34" charset="0"/>
                <a:cs typeface="Tahoma" panose="020B0604030504040204" pitchFamily="34" charset="0"/>
              </a:rPr>
              <a:t>y </a:t>
            </a:r>
            <a:r>
              <a:rPr sz="2000" spc="-5" dirty="0">
                <a:latin typeface="Tahoma" panose="020B0604030504040204" pitchFamily="34" charset="0"/>
                <a:ea typeface="Tahoma" panose="020B0604030504040204" pitchFamily="34" charset="0"/>
                <a:cs typeface="Tahoma" panose="020B0604030504040204" pitchFamily="34" charset="0"/>
              </a:rPr>
              <a:t>accionistas </a:t>
            </a:r>
            <a:r>
              <a:rPr sz="2000" dirty="0">
                <a:latin typeface="Tahoma" panose="020B0604030504040204" pitchFamily="34" charset="0"/>
                <a:ea typeface="Tahoma" panose="020B0604030504040204" pitchFamily="34" charset="0"/>
                <a:cs typeface="Tahoma" panose="020B0604030504040204" pitchFamily="34" charset="0"/>
              </a:rPr>
              <a:t>principales </a:t>
            </a:r>
            <a:r>
              <a:rPr sz="2000" spc="-5" dirty="0">
                <a:latin typeface="Tahoma" panose="020B0604030504040204" pitchFamily="34" charset="0"/>
                <a:ea typeface="Tahoma" panose="020B0604030504040204" pitchFamily="34" charset="0"/>
                <a:cs typeface="Tahoma" panose="020B0604030504040204" pitchFamily="34" charset="0"/>
              </a:rPr>
              <a:t>de </a:t>
            </a:r>
            <a:r>
              <a:rPr sz="2000" dirty="0">
                <a:latin typeface="Tahoma" panose="020B0604030504040204" pitchFamily="34" charset="0"/>
                <a:ea typeface="Tahoma" panose="020B0604030504040204" pitchFamily="34" charset="0"/>
                <a:cs typeface="Tahoma" panose="020B0604030504040204" pitchFamily="34" charset="0"/>
              </a:rPr>
              <a:t>las </a:t>
            </a:r>
            <a:r>
              <a:rPr sz="2000" spc="-5" dirty="0">
                <a:latin typeface="Tahoma" panose="020B0604030504040204" pitchFamily="34" charset="0"/>
                <a:ea typeface="Tahoma" panose="020B0604030504040204" pitchFamily="34" charset="0"/>
                <a:cs typeface="Tahoma" panose="020B0604030504040204" pitchFamily="34" charset="0"/>
              </a:rPr>
              <a:t>sociedades </a:t>
            </a:r>
            <a:r>
              <a:rPr sz="2000" dirty="0">
                <a:latin typeface="Tahoma" panose="020B0604030504040204" pitchFamily="34" charset="0"/>
                <a:ea typeface="Tahoma" panose="020B0604030504040204" pitchFamily="34" charset="0"/>
                <a:cs typeface="Tahoma" panose="020B0604030504040204" pitchFamily="34" charset="0"/>
              </a:rPr>
              <a:t>o  </a:t>
            </a:r>
            <a:r>
              <a:rPr sz="2000" spc="-5" dirty="0">
                <a:latin typeface="Tahoma" panose="020B0604030504040204" pitchFamily="34" charset="0"/>
                <a:ea typeface="Tahoma" panose="020B0604030504040204" pitchFamily="34" charset="0"/>
                <a:cs typeface="Tahoma" panose="020B0604030504040204" pitchFamily="34" charset="0"/>
              </a:rPr>
              <a:t>empresas</a:t>
            </a:r>
            <a:r>
              <a:rPr sz="2000" spc="-4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prestadoras.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1376299" y="679247"/>
            <a:ext cx="6388735" cy="553998"/>
          </a:xfrm>
          <a:prstGeom prst="rect">
            <a:avLst/>
          </a:prstGeom>
        </p:spPr>
        <p:txBody>
          <a:bodyPr vert="horz" wrap="square" lIns="0" tIns="0" rIns="0" bIns="0" rtlCol="0">
            <a:spAutoFit/>
          </a:bodyPr>
          <a:lstStyle/>
          <a:p>
            <a:pPr marL="12700">
              <a:lnSpc>
                <a:spcPct val="100000"/>
              </a:lnSpc>
            </a:pPr>
            <a:r>
              <a:rPr sz="3600" b="1" spc="-20" dirty="0">
                <a:latin typeface="Tahoma" panose="020B0604030504040204" pitchFamily="34" charset="0"/>
                <a:ea typeface="Tahoma" panose="020B0604030504040204" pitchFamily="34" charset="0"/>
                <a:cs typeface="Tahoma" panose="020B0604030504040204" pitchFamily="34" charset="0"/>
              </a:rPr>
              <a:t>Transparencia </a:t>
            </a:r>
            <a:r>
              <a:rPr sz="3600" b="1" dirty="0">
                <a:latin typeface="Tahoma" panose="020B0604030504040204" pitchFamily="34" charset="0"/>
                <a:ea typeface="Tahoma" panose="020B0604030504040204" pitchFamily="34" charset="0"/>
                <a:cs typeface="Tahoma" panose="020B0604030504040204" pitchFamily="34" charset="0"/>
              </a:rPr>
              <a:t>y</a:t>
            </a:r>
            <a:r>
              <a:rPr sz="3600" b="1" spc="10" dirty="0">
                <a:latin typeface="Tahoma" panose="020B0604030504040204" pitchFamily="34" charset="0"/>
                <a:ea typeface="Tahoma" panose="020B0604030504040204" pitchFamily="34" charset="0"/>
                <a:cs typeface="Tahoma" panose="020B0604030504040204" pitchFamily="34" charset="0"/>
              </a:rPr>
              <a:t> </a:t>
            </a:r>
            <a:r>
              <a:rPr sz="3600" b="1" spc="-5" dirty="0">
                <a:latin typeface="Tahoma" panose="020B0604030504040204" pitchFamily="34" charset="0"/>
                <a:ea typeface="Tahoma" panose="020B0604030504040204" pitchFamily="34" charset="0"/>
                <a:cs typeface="Tahoma" panose="020B0604030504040204" pitchFamily="34" charset="0"/>
              </a:rPr>
              <a:t>Publicidad</a:t>
            </a:r>
            <a:endParaRPr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2832354" y="5383527"/>
            <a:ext cx="5476240" cy="775970"/>
          </a:xfrm>
          <a:custGeom>
            <a:avLst/>
            <a:gdLst/>
            <a:ahLst/>
            <a:cxnLst/>
            <a:rect l="l" t="t" r="r" b="b"/>
            <a:pathLst>
              <a:path w="5476240" h="775970">
                <a:moveTo>
                  <a:pt x="0" y="78244"/>
                </a:moveTo>
                <a:lnTo>
                  <a:pt x="19164" y="73774"/>
                </a:lnTo>
                <a:lnTo>
                  <a:pt x="76644" y="62598"/>
                </a:lnTo>
                <a:lnTo>
                  <a:pt x="174574" y="46951"/>
                </a:lnTo>
                <a:lnTo>
                  <a:pt x="238442" y="38011"/>
                </a:lnTo>
                <a:lnTo>
                  <a:pt x="312966" y="29070"/>
                </a:lnTo>
                <a:lnTo>
                  <a:pt x="395986" y="22351"/>
                </a:lnTo>
                <a:lnTo>
                  <a:pt x="491794" y="15646"/>
                </a:lnTo>
                <a:lnTo>
                  <a:pt x="596112" y="8940"/>
                </a:lnTo>
                <a:lnTo>
                  <a:pt x="713206" y="4470"/>
                </a:lnTo>
                <a:lnTo>
                  <a:pt x="840943" y="2235"/>
                </a:lnTo>
                <a:lnTo>
                  <a:pt x="979335" y="0"/>
                </a:lnTo>
                <a:lnTo>
                  <a:pt x="1128356" y="2235"/>
                </a:lnTo>
                <a:lnTo>
                  <a:pt x="1288034" y="6705"/>
                </a:lnTo>
                <a:lnTo>
                  <a:pt x="1460474" y="15646"/>
                </a:lnTo>
                <a:lnTo>
                  <a:pt x="1643570" y="26822"/>
                </a:lnTo>
                <a:lnTo>
                  <a:pt x="1837308" y="44716"/>
                </a:lnTo>
                <a:lnTo>
                  <a:pt x="2043823" y="64833"/>
                </a:lnTo>
                <a:lnTo>
                  <a:pt x="2263101" y="89420"/>
                </a:lnTo>
                <a:lnTo>
                  <a:pt x="2493035" y="118478"/>
                </a:lnTo>
                <a:lnTo>
                  <a:pt x="2735732" y="154254"/>
                </a:lnTo>
                <a:lnTo>
                  <a:pt x="2989084" y="194487"/>
                </a:lnTo>
                <a:lnTo>
                  <a:pt x="3255213" y="241439"/>
                </a:lnTo>
                <a:lnTo>
                  <a:pt x="3534105" y="297319"/>
                </a:lnTo>
                <a:lnTo>
                  <a:pt x="3825773" y="357682"/>
                </a:lnTo>
                <a:lnTo>
                  <a:pt x="4130217" y="424751"/>
                </a:lnTo>
                <a:lnTo>
                  <a:pt x="4447438" y="500748"/>
                </a:lnTo>
                <a:lnTo>
                  <a:pt x="4777422" y="583463"/>
                </a:lnTo>
                <a:lnTo>
                  <a:pt x="5120195" y="675119"/>
                </a:lnTo>
                <a:lnTo>
                  <a:pt x="5475732" y="775715"/>
                </a:lnTo>
              </a:path>
            </a:pathLst>
          </a:custGeom>
          <a:ln w="3175">
            <a:solidFill>
              <a:srgbClr val="FFFFFF"/>
            </a:solidFill>
          </a:ln>
        </p:spPr>
        <p:txBody>
          <a:bodyPr wrap="square" lIns="0" tIns="0" rIns="0" bIns="0" rtlCol="0"/>
          <a:lstStyle/>
          <a:p>
            <a:endParaRPr/>
          </a:p>
        </p:txBody>
      </p:sp>
      <p:sp>
        <p:nvSpPr>
          <p:cNvPr id="6" name="object 6"/>
          <p:cNvSpPr/>
          <p:nvPr/>
        </p:nvSpPr>
        <p:spPr>
          <a:xfrm>
            <a:off x="5616702" y="5369814"/>
            <a:ext cx="3313429" cy="652780"/>
          </a:xfrm>
          <a:custGeom>
            <a:avLst/>
            <a:gdLst/>
            <a:ahLst/>
            <a:cxnLst/>
            <a:rect l="l" t="t" r="r" b="b"/>
            <a:pathLst>
              <a:path w="3313429" h="652779">
                <a:moveTo>
                  <a:pt x="0" y="652272"/>
                </a:moveTo>
                <a:lnTo>
                  <a:pt x="95821" y="625462"/>
                </a:lnTo>
                <a:lnTo>
                  <a:pt x="357720" y="556221"/>
                </a:lnTo>
                <a:lnTo>
                  <a:pt x="538708" y="509308"/>
                </a:lnTo>
                <a:lnTo>
                  <a:pt x="747382" y="457936"/>
                </a:lnTo>
                <a:lnTo>
                  <a:pt x="979474" y="402082"/>
                </a:lnTo>
                <a:lnTo>
                  <a:pt x="1228598" y="341769"/>
                </a:lnTo>
                <a:lnTo>
                  <a:pt x="1492631" y="283692"/>
                </a:lnTo>
                <a:lnTo>
                  <a:pt x="1763052" y="225615"/>
                </a:lnTo>
                <a:lnTo>
                  <a:pt x="2039861" y="172008"/>
                </a:lnTo>
                <a:lnTo>
                  <a:pt x="2314536" y="120624"/>
                </a:lnTo>
                <a:lnTo>
                  <a:pt x="2450807" y="98285"/>
                </a:lnTo>
                <a:lnTo>
                  <a:pt x="2582824" y="75946"/>
                </a:lnTo>
                <a:lnTo>
                  <a:pt x="2714840" y="58077"/>
                </a:lnTo>
                <a:lnTo>
                  <a:pt x="2842602" y="40208"/>
                </a:lnTo>
                <a:lnTo>
                  <a:pt x="2968231" y="26809"/>
                </a:lnTo>
                <a:lnTo>
                  <a:pt x="3087471" y="15633"/>
                </a:lnTo>
                <a:lnTo>
                  <a:pt x="3202457" y="6705"/>
                </a:lnTo>
                <a:lnTo>
                  <a:pt x="3313176" y="0"/>
                </a:lnTo>
              </a:path>
            </a:pathLst>
          </a:custGeom>
          <a:ln w="3175">
            <a:solidFill>
              <a:srgbClr val="FFFFFF"/>
            </a:solidFill>
          </a:ln>
        </p:spPr>
        <p:txBody>
          <a:bodyPr wrap="square" lIns="0" tIns="0" rIns="0" bIns="0" rtlCol="0"/>
          <a:lstStyle/>
          <a:p>
            <a:endParaRPr/>
          </a:p>
        </p:txBody>
      </p:sp>
      <p:sp>
        <p:nvSpPr>
          <p:cNvPr id="7" name="object 7"/>
          <p:cNvSpPr/>
          <p:nvPr/>
        </p:nvSpPr>
        <p:spPr>
          <a:xfrm>
            <a:off x="211833" y="5353813"/>
            <a:ext cx="8723630" cy="1332230"/>
          </a:xfrm>
          <a:custGeom>
            <a:avLst/>
            <a:gdLst/>
            <a:ahLst/>
            <a:cxnLst/>
            <a:rect l="l" t="t" r="r" b="b"/>
            <a:pathLst>
              <a:path w="8723630" h="1332229">
                <a:moveTo>
                  <a:pt x="1556080" y="0"/>
                </a:moveTo>
                <a:lnTo>
                  <a:pt x="1402803" y="0"/>
                </a:lnTo>
                <a:lnTo>
                  <a:pt x="1258061" y="4470"/>
                </a:lnTo>
                <a:lnTo>
                  <a:pt x="1121829" y="11175"/>
                </a:lnTo>
                <a:lnTo>
                  <a:pt x="874890" y="33515"/>
                </a:lnTo>
                <a:lnTo>
                  <a:pt x="762076" y="49161"/>
                </a:lnTo>
                <a:lnTo>
                  <a:pt x="659891" y="64808"/>
                </a:lnTo>
                <a:lnTo>
                  <a:pt x="564108" y="82689"/>
                </a:lnTo>
                <a:lnTo>
                  <a:pt x="478955" y="102806"/>
                </a:lnTo>
                <a:lnTo>
                  <a:pt x="398068" y="120675"/>
                </a:lnTo>
                <a:lnTo>
                  <a:pt x="327825" y="140792"/>
                </a:lnTo>
                <a:lnTo>
                  <a:pt x="206489" y="178790"/>
                </a:lnTo>
                <a:lnTo>
                  <a:pt x="157530" y="196672"/>
                </a:lnTo>
                <a:lnTo>
                  <a:pt x="51092" y="241363"/>
                </a:lnTo>
                <a:lnTo>
                  <a:pt x="0" y="268185"/>
                </a:lnTo>
                <a:lnTo>
                  <a:pt x="0" y="1331975"/>
                </a:lnTo>
                <a:lnTo>
                  <a:pt x="8719121" y="1331975"/>
                </a:lnTo>
                <a:lnTo>
                  <a:pt x="8723376" y="1325270"/>
                </a:lnTo>
                <a:lnTo>
                  <a:pt x="8723376" y="851484"/>
                </a:lnTo>
                <a:lnTo>
                  <a:pt x="7182205" y="851484"/>
                </a:lnTo>
                <a:lnTo>
                  <a:pt x="7043839" y="849248"/>
                </a:lnTo>
                <a:lnTo>
                  <a:pt x="6899084" y="844778"/>
                </a:lnTo>
                <a:lnTo>
                  <a:pt x="6750088" y="838072"/>
                </a:lnTo>
                <a:lnTo>
                  <a:pt x="6594690" y="826896"/>
                </a:lnTo>
                <a:lnTo>
                  <a:pt x="6260477" y="793368"/>
                </a:lnTo>
                <a:lnTo>
                  <a:pt x="5900737" y="746442"/>
                </a:lnTo>
                <a:lnTo>
                  <a:pt x="5709158" y="717384"/>
                </a:lnTo>
                <a:lnTo>
                  <a:pt x="5509056" y="683869"/>
                </a:lnTo>
                <a:lnTo>
                  <a:pt x="5302567" y="645871"/>
                </a:lnTo>
                <a:lnTo>
                  <a:pt x="4861928" y="558711"/>
                </a:lnTo>
                <a:lnTo>
                  <a:pt x="4387240" y="453669"/>
                </a:lnTo>
                <a:lnTo>
                  <a:pt x="4136047" y="395566"/>
                </a:lnTo>
                <a:lnTo>
                  <a:pt x="3614521" y="268185"/>
                </a:lnTo>
                <a:lnTo>
                  <a:pt x="3122790" y="165379"/>
                </a:lnTo>
                <a:lnTo>
                  <a:pt x="2892894" y="125145"/>
                </a:lnTo>
                <a:lnTo>
                  <a:pt x="2673642" y="91630"/>
                </a:lnTo>
                <a:lnTo>
                  <a:pt x="2462898" y="62572"/>
                </a:lnTo>
                <a:lnTo>
                  <a:pt x="2262797" y="40220"/>
                </a:lnTo>
                <a:lnTo>
                  <a:pt x="2073351" y="22351"/>
                </a:lnTo>
                <a:lnTo>
                  <a:pt x="1719986" y="2235"/>
                </a:lnTo>
                <a:lnTo>
                  <a:pt x="1556080" y="0"/>
                </a:lnTo>
                <a:close/>
              </a:path>
              <a:path w="8723630" h="1332229">
                <a:moveTo>
                  <a:pt x="8723376" y="569887"/>
                </a:moveTo>
                <a:lnTo>
                  <a:pt x="8638235" y="605650"/>
                </a:lnTo>
                <a:lnTo>
                  <a:pt x="8557336" y="636930"/>
                </a:lnTo>
                <a:lnTo>
                  <a:pt x="8472195" y="665987"/>
                </a:lnTo>
                <a:lnTo>
                  <a:pt x="8295512" y="719620"/>
                </a:lnTo>
                <a:lnTo>
                  <a:pt x="8201850" y="744207"/>
                </a:lnTo>
                <a:lnTo>
                  <a:pt x="8006003" y="784428"/>
                </a:lnTo>
                <a:lnTo>
                  <a:pt x="7901698" y="802309"/>
                </a:lnTo>
                <a:lnTo>
                  <a:pt x="7680325" y="829132"/>
                </a:lnTo>
                <a:lnTo>
                  <a:pt x="7441907" y="847013"/>
                </a:lnTo>
                <a:lnTo>
                  <a:pt x="7314183" y="851484"/>
                </a:lnTo>
                <a:lnTo>
                  <a:pt x="8723376" y="851484"/>
                </a:lnTo>
                <a:lnTo>
                  <a:pt x="8723376" y="569887"/>
                </a:lnTo>
                <a:close/>
              </a:path>
            </a:pathLst>
          </a:custGeom>
          <a:solidFill>
            <a:srgbClr val="FFFFFF"/>
          </a:solidFill>
        </p:spPr>
        <p:txBody>
          <a:bodyPr wrap="square" lIns="0" tIns="0" rIns="0" bIns="0" rtlCol="0"/>
          <a:lstStyle/>
          <a:p>
            <a:endParaRPr/>
          </a:p>
        </p:txBody>
      </p:sp>
      <p:sp>
        <p:nvSpPr>
          <p:cNvPr id="8" name="object 8"/>
          <p:cNvSpPr txBox="1"/>
          <p:nvPr/>
        </p:nvSpPr>
        <p:spPr>
          <a:xfrm>
            <a:off x="1231742" y="1807112"/>
            <a:ext cx="6392545" cy="3131627"/>
          </a:xfrm>
          <a:prstGeom prst="rect">
            <a:avLst/>
          </a:prstGeom>
        </p:spPr>
        <p:txBody>
          <a:bodyPr vert="horz" wrap="square" lIns="0" tIns="0" rIns="0" bIns="0" rtlCol="0">
            <a:spAutoFit/>
          </a:bodyPr>
          <a:lstStyle/>
          <a:p>
            <a:pPr marL="12700" marR="5080" algn="ctr">
              <a:lnSpc>
                <a:spcPts val="6480"/>
              </a:lnSpc>
            </a:pPr>
            <a:r>
              <a:rPr sz="3600" b="1" dirty="0">
                <a:latin typeface="Tahoma" panose="020B0604030504040204" pitchFamily="34" charset="0"/>
                <a:ea typeface="Tahoma" panose="020B0604030504040204" pitchFamily="34" charset="0"/>
                <a:cs typeface="Tahoma" panose="020B0604030504040204" pitchFamily="34" charset="0"/>
              </a:rPr>
              <a:t>LEY DE </a:t>
            </a:r>
            <a:r>
              <a:rPr sz="3600" b="1" spc="-5" dirty="0">
                <a:latin typeface="Tahoma" panose="020B0604030504040204" pitchFamily="34" charset="0"/>
                <a:ea typeface="Tahoma" panose="020B0604030504040204" pitchFamily="34" charset="0"/>
                <a:cs typeface="Tahoma" panose="020B0604030504040204" pitchFamily="34" charset="0"/>
              </a:rPr>
              <a:t>COMPRAS</a:t>
            </a:r>
            <a:r>
              <a:rPr sz="3600" b="1" spc="-90" dirty="0">
                <a:latin typeface="Tahoma" panose="020B0604030504040204" pitchFamily="34" charset="0"/>
                <a:ea typeface="Tahoma" panose="020B0604030504040204" pitchFamily="34" charset="0"/>
                <a:cs typeface="Tahoma" panose="020B0604030504040204" pitchFamily="34" charset="0"/>
              </a:rPr>
              <a:t> </a:t>
            </a:r>
            <a:r>
              <a:rPr sz="3600" b="1" dirty="0">
                <a:latin typeface="Tahoma" panose="020B0604030504040204" pitchFamily="34" charset="0"/>
                <a:ea typeface="Tahoma" panose="020B0604030504040204" pitchFamily="34" charset="0"/>
                <a:cs typeface="Tahoma" panose="020B0604030504040204" pitchFamily="34" charset="0"/>
              </a:rPr>
              <a:t>Y  </a:t>
            </a:r>
            <a:r>
              <a:rPr sz="3600" b="1" spc="-25" dirty="0">
                <a:latin typeface="Tahoma" panose="020B0604030504040204" pitchFamily="34" charset="0"/>
                <a:ea typeface="Tahoma" panose="020B0604030504040204" pitchFamily="34" charset="0"/>
                <a:cs typeface="Tahoma" panose="020B0604030504040204" pitchFamily="34" charset="0"/>
              </a:rPr>
              <a:t>CONTRATACIONES  </a:t>
            </a:r>
            <a:r>
              <a:rPr sz="3600" b="1" spc="-5" dirty="0">
                <a:latin typeface="Tahoma" panose="020B0604030504040204" pitchFamily="34" charset="0"/>
                <a:ea typeface="Tahoma" panose="020B0604030504040204" pitchFamily="34" charset="0"/>
                <a:cs typeface="Tahoma" panose="020B0604030504040204" pitchFamily="34" charset="0"/>
              </a:rPr>
              <a:t>PÚBLICAS</a:t>
            </a:r>
            <a:endParaRPr sz="360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spcBef>
                <a:spcPts val="620"/>
              </a:spcBef>
            </a:pPr>
            <a:r>
              <a:rPr sz="3600" b="1" i="1" dirty="0">
                <a:latin typeface="Tahoma" panose="020B0604030504040204" pitchFamily="34" charset="0"/>
                <a:ea typeface="Tahoma" panose="020B0604030504040204" pitchFamily="34" charset="0"/>
                <a:cs typeface="Tahoma" panose="020B0604030504040204" pitchFamily="34" charset="0"/>
              </a:rPr>
              <a:t>19.886</a:t>
            </a:r>
            <a:endParaRPr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7493" y="1905000"/>
            <a:ext cx="7505907" cy="4001095"/>
          </a:xfrm>
          <a:prstGeom prst="rect">
            <a:avLst/>
          </a:prstGeom>
        </p:spPr>
        <p:txBody>
          <a:bodyPr vert="horz" wrap="square" lIns="0" tIns="0" rIns="0" bIns="0" rtlCol="0">
            <a:spAutoFit/>
          </a:bodyPr>
          <a:lstStyle/>
          <a:p>
            <a:pPr marL="12700">
              <a:lnSpc>
                <a:spcPct val="100000"/>
              </a:lnSpc>
              <a:buClr>
                <a:srgbClr val="94C600"/>
              </a:buClr>
              <a:tabLst>
                <a:tab pos="286385" algn="l"/>
                <a:tab pos="287655" algn="l"/>
              </a:tabLst>
            </a:pPr>
            <a:r>
              <a:rPr sz="2000" spc="-5" dirty="0">
                <a:latin typeface="Tahoma" panose="020B0604030504040204" pitchFamily="34" charset="0"/>
                <a:ea typeface="Tahoma" panose="020B0604030504040204" pitchFamily="34" charset="0"/>
                <a:cs typeface="Tahoma" panose="020B0604030504040204" pitchFamily="34" charset="0"/>
              </a:rPr>
              <a:t>Fuerzas </a:t>
            </a:r>
            <a:r>
              <a:rPr sz="2000" dirty="0">
                <a:latin typeface="Tahoma" panose="020B0604030504040204" pitchFamily="34" charset="0"/>
                <a:ea typeface="Tahoma" panose="020B0604030504040204" pitchFamily="34" charset="0"/>
                <a:cs typeface="Tahoma" panose="020B0604030504040204" pitchFamily="34" charset="0"/>
              </a:rPr>
              <a:t>Armadas de orden y</a:t>
            </a:r>
            <a:r>
              <a:rPr sz="2000" spc="-3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seguridad</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buClr>
                <a:srgbClr val="94C600"/>
              </a:buClr>
              <a:tabLst>
                <a:tab pos="286385" algn="l"/>
                <a:tab pos="287655" algn="l"/>
              </a:tabLst>
            </a:pPr>
            <a:r>
              <a:rPr sz="2000" spc="-5" dirty="0">
                <a:latin typeface="Tahoma" panose="020B0604030504040204" pitchFamily="34" charset="0"/>
                <a:ea typeface="Tahoma" panose="020B0604030504040204" pitchFamily="34" charset="0"/>
                <a:cs typeface="Tahoma" panose="020B0604030504040204" pitchFamily="34" charset="0"/>
              </a:rPr>
              <a:t>Municipios</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buClr>
                <a:srgbClr val="94C600"/>
              </a:buClr>
              <a:tabLst>
                <a:tab pos="286385" algn="l"/>
                <a:tab pos="287655" algn="l"/>
              </a:tabLst>
            </a:pPr>
            <a:r>
              <a:rPr sz="2000" dirty="0">
                <a:latin typeface="Tahoma" panose="020B0604030504040204" pitchFamily="34" charset="0"/>
                <a:ea typeface="Tahoma" panose="020B0604030504040204" pitchFamily="34" charset="0"/>
                <a:cs typeface="Tahoma" panose="020B0604030504040204" pitchFamily="34" charset="0"/>
              </a:rPr>
              <a:t>Universidades</a:t>
            </a:r>
            <a:r>
              <a:rPr sz="2000" spc="-8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publicas</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buClr>
                <a:srgbClr val="94C600"/>
              </a:buClr>
              <a:tabLst>
                <a:tab pos="286385" algn="l"/>
                <a:tab pos="287655" algn="l"/>
              </a:tabLst>
            </a:pPr>
            <a:r>
              <a:rPr sz="2000" spc="-5" dirty="0">
                <a:latin typeface="Tahoma" panose="020B0604030504040204" pitchFamily="34" charset="0"/>
                <a:ea typeface="Tahoma" panose="020B0604030504040204" pitchFamily="34" charset="0"/>
                <a:cs typeface="Tahoma" panose="020B0604030504040204" pitchFamily="34" charset="0"/>
              </a:rPr>
              <a:t>Gobierno</a:t>
            </a:r>
            <a:r>
              <a:rPr sz="2000" spc="-5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central</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buClr>
                <a:srgbClr val="94C600"/>
              </a:buClr>
              <a:tabLst>
                <a:tab pos="286385" algn="l"/>
                <a:tab pos="287655" algn="l"/>
              </a:tabLst>
            </a:pPr>
            <a:r>
              <a:rPr sz="2000" spc="-5" dirty="0">
                <a:latin typeface="Tahoma" panose="020B0604030504040204" pitchFamily="34" charset="0"/>
                <a:ea typeface="Tahoma" panose="020B0604030504040204" pitchFamily="34" charset="0"/>
                <a:cs typeface="Tahoma" panose="020B0604030504040204" pitchFamily="34" charset="0"/>
              </a:rPr>
              <a:t>Servicios públicos </a:t>
            </a:r>
            <a:r>
              <a:rPr sz="2000" dirty="0">
                <a:latin typeface="Tahoma" panose="020B0604030504040204" pitchFamily="34" charset="0"/>
                <a:ea typeface="Tahoma" panose="020B0604030504040204" pitchFamily="34" charset="0"/>
                <a:cs typeface="Tahoma" panose="020B0604030504040204" pitchFamily="34" charset="0"/>
              </a:rPr>
              <a:t>y</a:t>
            </a:r>
            <a:r>
              <a:rPr sz="2000" spc="1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hospitales.</a:t>
            </a:r>
            <a:endParaRPr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40"/>
              </a:spcBef>
              <a:buClr>
                <a:srgbClr val="94C600"/>
              </a:buClr>
              <a:buFont typeface="Symbol"/>
              <a:buChar char=""/>
            </a:pPr>
            <a:endParaRPr lang="es-ES"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40"/>
              </a:spcBef>
              <a:buClr>
                <a:srgbClr val="94C600"/>
              </a:buClr>
              <a:buFont typeface="Symbol"/>
              <a:buChar char=""/>
            </a:pP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Se </a:t>
            </a:r>
            <a:r>
              <a:rPr sz="2000" b="1" i="1" dirty="0">
                <a:latin typeface="Tahoma" panose="020B0604030504040204" pitchFamily="34" charset="0"/>
                <a:ea typeface="Tahoma" panose="020B0604030504040204" pitchFamily="34" charset="0"/>
                <a:cs typeface="Tahoma" panose="020B0604030504040204" pitchFamily="34" charset="0"/>
              </a:rPr>
              <a:t>excluyen de </a:t>
            </a:r>
            <a:r>
              <a:rPr sz="2000" b="1" i="1" spc="-5" dirty="0">
                <a:latin typeface="Tahoma" panose="020B0604030504040204" pitchFamily="34" charset="0"/>
                <a:ea typeface="Tahoma" panose="020B0604030504040204" pitchFamily="34" charset="0"/>
                <a:cs typeface="Tahoma" panose="020B0604030504040204" pitchFamily="34" charset="0"/>
              </a:rPr>
              <a:t>la aplicación </a:t>
            </a:r>
            <a:r>
              <a:rPr sz="2000" b="1" i="1" dirty="0">
                <a:latin typeface="Tahoma" panose="020B0604030504040204" pitchFamily="34" charset="0"/>
                <a:ea typeface="Tahoma" panose="020B0604030504040204" pitchFamily="34" charset="0"/>
                <a:cs typeface="Tahoma" panose="020B0604030504040204" pitchFamily="34" charset="0"/>
              </a:rPr>
              <a:t>de </a:t>
            </a:r>
            <a:r>
              <a:rPr sz="2000" b="1" i="1" spc="-5" dirty="0">
                <a:latin typeface="Tahoma" panose="020B0604030504040204" pitchFamily="34" charset="0"/>
                <a:ea typeface="Tahoma" panose="020B0604030504040204" pitchFamily="34" charset="0"/>
                <a:cs typeface="Tahoma" panose="020B0604030504040204" pitchFamily="34" charset="0"/>
              </a:rPr>
              <a:t>esta Ley las empresas </a:t>
            </a:r>
            <a:r>
              <a:rPr sz="2000" b="1" i="1" dirty="0">
                <a:latin typeface="Tahoma" panose="020B0604030504040204" pitchFamily="34" charset="0"/>
                <a:ea typeface="Tahoma" panose="020B0604030504040204" pitchFamily="34" charset="0"/>
                <a:cs typeface="Tahoma" panose="020B0604030504040204" pitchFamily="34" charset="0"/>
              </a:rPr>
              <a:t>públicas</a:t>
            </a:r>
            <a:r>
              <a:rPr sz="2000" b="1" i="1" spc="15" dirty="0">
                <a:latin typeface="Tahoma" panose="020B0604030504040204" pitchFamily="34" charset="0"/>
                <a:ea typeface="Tahoma" panose="020B0604030504040204" pitchFamily="34" charset="0"/>
                <a:cs typeface="Tahoma" panose="020B0604030504040204" pitchFamily="34" charset="0"/>
              </a:rPr>
              <a:t> </a:t>
            </a:r>
            <a:r>
              <a:rPr sz="2000" b="1" i="1" dirty="0">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buClr>
                <a:srgbClr val="94C600"/>
              </a:buClr>
              <a:tabLst>
                <a:tab pos="286385" algn="l"/>
                <a:tab pos="287655" algn="l"/>
              </a:tabLst>
            </a:pPr>
            <a:r>
              <a:rPr sz="2000" dirty="0">
                <a:latin typeface="Tahoma" panose="020B0604030504040204" pitchFamily="34" charset="0"/>
                <a:ea typeface="Tahoma" panose="020B0604030504040204" pitchFamily="34" charset="0"/>
                <a:cs typeface="Tahoma" panose="020B0604030504040204" pitchFamily="34" charset="0"/>
              </a:rPr>
              <a:t>Metro</a:t>
            </a:r>
          </a:p>
          <a:p>
            <a:pPr marL="12700">
              <a:lnSpc>
                <a:spcPct val="100000"/>
              </a:lnSpc>
              <a:buClr>
                <a:srgbClr val="94C600"/>
              </a:buClr>
              <a:tabLst>
                <a:tab pos="286385" algn="l"/>
                <a:tab pos="287655" algn="l"/>
              </a:tabLst>
            </a:pPr>
            <a:r>
              <a:rPr sz="2000" spc="-5" dirty="0">
                <a:latin typeface="Tahoma" panose="020B0604030504040204" pitchFamily="34" charset="0"/>
                <a:ea typeface="Tahoma" panose="020B0604030504040204" pitchFamily="34" charset="0"/>
                <a:cs typeface="Tahoma" panose="020B0604030504040204" pitchFamily="34" charset="0"/>
              </a:rPr>
              <a:t>Correos </a:t>
            </a:r>
            <a:r>
              <a:rPr sz="2000" dirty="0">
                <a:latin typeface="Tahoma" panose="020B0604030504040204" pitchFamily="34" charset="0"/>
                <a:ea typeface="Tahoma" panose="020B0604030504040204" pitchFamily="34" charset="0"/>
                <a:cs typeface="Tahoma" panose="020B0604030504040204" pitchFamily="34" charset="0"/>
              </a:rPr>
              <a:t>de</a:t>
            </a:r>
            <a:r>
              <a:rPr sz="2000" spc="-6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Chile</a:t>
            </a:r>
            <a:endParaRPr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buClr>
                <a:srgbClr val="94C600"/>
              </a:buClr>
              <a:tabLst>
                <a:tab pos="286385" algn="l"/>
                <a:tab pos="287655" algn="l"/>
              </a:tabLst>
            </a:pPr>
            <a:r>
              <a:rPr sz="2000" spc="-5" dirty="0">
                <a:latin typeface="Tahoma" panose="020B0604030504040204" pitchFamily="34" charset="0"/>
                <a:ea typeface="Tahoma" panose="020B0604030504040204" pitchFamily="34" charset="0"/>
                <a:cs typeface="Tahoma" panose="020B0604030504040204" pitchFamily="34" charset="0"/>
              </a:rPr>
              <a:t>Ferrocarriles </a:t>
            </a:r>
            <a:r>
              <a:rPr sz="2000" dirty="0">
                <a:latin typeface="Tahoma" panose="020B0604030504040204" pitchFamily="34" charset="0"/>
                <a:ea typeface="Tahoma" panose="020B0604030504040204" pitchFamily="34" charset="0"/>
                <a:cs typeface="Tahoma" panose="020B0604030504040204" pitchFamily="34" charset="0"/>
              </a:rPr>
              <a:t>del</a:t>
            </a:r>
            <a:r>
              <a:rPr sz="2000" spc="-40" dirty="0">
                <a:latin typeface="Tahoma" panose="020B0604030504040204" pitchFamily="34" charset="0"/>
                <a:ea typeface="Tahoma" panose="020B0604030504040204" pitchFamily="34" charset="0"/>
                <a:cs typeface="Tahoma" panose="020B0604030504040204" pitchFamily="34" charset="0"/>
              </a:rPr>
              <a:t> </a:t>
            </a:r>
            <a:r>
              <a:rPr sz="2000" dirty="0">
                <a:latin typeface="Tahoma" panose="020B0604030504040204" pitchFamily="34" charset="0"/>
                <a:ea typeface="Tahoma" panose="020B0604030504040204" pitchFamily="34" charset="0"/>
                <a:cs typeface="Tahoma" panose="020B0604030504040204" pitchFamily="34" charset="0"/>
              </a:rPr>
              <a:t>Estado</a:t>
            </a:r>
            <a:endParaRPr lang="es-ES"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buClr>
                <a:srgbClr val="94C600"/>
              </a:buClr>
              <a:tabLst>
                <a:tab pos="286385" algn="l"/>
                <a:tab pos="287655" algn="l"/>
              </a:tabLst>
            </a:pPr>
            <a:r>
              <a:rPr sz="2000" spc="-5" dirty="0">
                <a:latin typeface="Tahoma" panose="020B0604030504040204" pitchFamily="34" charset="0"/>
                <a:ea typeface="Tahoma" panose="020B0604030504040204" pitchFamily="34" charset="0"/>
                <a:cs typeface="Tahoma" panose="020B0604030504040204" pitchFamily="34" charset="0"/>
              </a:rPr>
              <a:t>Etc.</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633845" y="493882"/>
            <a:ext cx="7886700" cy="1069317"/>
          </a:xfrm>
          <a:prstGeom prst="rect">
            <a:avLst/>
          </a:prstGeom>
        </p:spPr>
        <p:txBody>
          <a:bodyPr vert="horz" wrap="square" lIns="0" tIns="53135" rIns="0" bIns="0" rtlCol="0">
            <a:spAutoFit/>
          </a:bodyPr>
          <a:lstStyle/>
          <a:p>
            <a:pPr marL="2028825" marR="5080" indent="-1506220" algn="just">
              <a:lnSpc>
                <a:spcPct val="100000"/>
              </a:lnSpc>
            </a:pPr>
            <a:r>
              <a:rPr sz="3200" b="1" spc="-5" dirty="0">
                <a:latin typeface="Tahoma" panose="020B0604030504040204" pitchFamily="34" charset="0"/>
                <a:ea typeface="Tahoma" panose="020B0604030504040204" pitchFamily="34" charset="0"/>
                <a:cs typeface="Tahoma" panose="020B0604030504040204" pitchFamily="34" charset="0"/>
              </a:rPr>
              <a:t>Instituciones afectas a la Ley de  Compras</a:t>
            </a:r>
            <a:r>
              <a:rPr sz="3200" b="1" spc="-70" dirty="0">
                <a:latin typeface="Tahoma" panose="020B0604030504040204" pitchFamily="34" charset="0"/>
                <a:ea typeface="Tahoma" panose="020B0604030504040204" pitchFamily="34" charset="0"/>
                <a:cs typeface="Tahoma" panose="020B0604030504040204" pitchFamily="34" charset="0"/>
              </a:rPr>
              <a:t> </a:t>
            </a:r>
            <a:r>
              <a:rPr sz="3200" b="1" spc="-5" dirty="0">
                <a:latin typeface="Tahoma" panose="020B0604030504040204" pitchFamily="34" charset="0"/>
                <a:ea typeface="Tahoma" panose="020B0604030504040204" pitchFamily="34" charset="0"/>
                <a:cs typeface="Tahoma" panose="020B0604030504040204" pitchFamily="34" charset="0"/>
              </a:rPr>
              <a:t>Públicas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2057400"/>
            <a:ext cx="7598733" cy="3447098"/>
          </a:xfrm>
          <a:prstGeom prst="rect">
            <a:avLst/>
          </a:prstGeom>
        </p:spPr>
        <p:txBody>
          <a:bodyPr vert="horz" wrap="square" lIns="0" tIns="0" rIns="0" bIns="0" rtlCol="0">
            <a:spAutoFit/>
          </a:bodyPr>
          <a:lstStyle/>
          <a:p>
            <a:pPr marL="12700" marR="5080" algn="just">
              <a:lnSpc>
                <a:spcPct val="80000"/>
              </a:lnSpc>
            </a:pPr>
            <a:r>
              <a:rPr sz="2000" spc="-5" dirty="0">
                <a:latin typeface="Tahoma" panose="020B0604030504040204" pitchFamily="34" charset="0"/>
                <a:ea typeface="Tahoma" panose="020B0604030504040204" pitchFamily="34" charset="0"/>
                <a:cs typeface="Tahoma" panose="020B0604030504040204" pitchFamily="34" charset="0"/>
              </a:rPr>
              <a:t>“Los contratos que </a:t>
            </a:r>
            <a:r>
              <a:rPr sz="2000" spc="-10" dirty="0">
                <a:latin typeface="Tahoma" panose="020B0604030504040204" pitchFamily="34" charset="0"/>
                <a:ea typeface="Tahoma" panose="020B0604030504040204" pitchFamily="34" charset="0"/>
                <a:cs typeface="Tahoma" panose="020B0604030504040204" pitchFamily="34" charset="0"/>
              </a:rPr>
              <a:t>celebre </a:t>
            </a:r>
            <a:r>
              <a:rPr sz="2000" spc="-5" dirty="0">
                <a:latin typeface="Tahoma" panose="020B0604030504040204" pitchFamily="34" charset="0"/>
                <a:ea typeface="Tahoma" panose="020B0604030504040204" pitchFamily="34" charset="0"/>
                <a:cs typeface="Tahoma" panose="020B0604030504040204" pitchFamily="34" charset="0"/>
              </a:rPr>
              <a:t>la administración del estado, a título oneroso, para </a:t>
            </a:r>
            <a:r>
              <a:rPr sz="2000" spc="-10" dirty="0">
                <a:latin typeface="Tahoma" panose="020B0604030504040204" pitchFamily="34" charset="0"/>
                <a:ea typeface="Tahoma" panose="020B0604030504040204" pitchFamily="34" charset="0"/>
                <a:cs typeface="Tahoma" panose="020B0604030504040204" pitchFamily="34" charset="0"/>
              </a:rPr>
              <a:t>el  </a:t>
            </a:r>
            <a:r>
              <a:rPr sz="2000" spc="-5" dirty="0" err="1">
                <a:latin typeface="Tahoma" panose="020B0604030504040204" pitchFamily="34" charset="0"/>
                <a:ea typeface="Tahoma" panose="020B0604030504040204" pitchFamily="34" charset="0"/>
                <a:cs typeface="Tahoma" panose="020B0604030504040204" pitchFamily="34" charset="0"/>
              </a:rPr>
              <a:t>suministro</a:t>
            </a:r>
            <a:r>
              <a:rPr sz="2000" spc="-5" dirty="0">
                <a:latin typeface="Tahoma" panose="020B0604030504040204" pitchFamily="34" charset="0"/>
                <a:ea typeface="Tahoma" panose="020B0604030504040204" pitchFamily="34" charset="0"/>
                <a:cs typeface="Tahoma" panose="020B0604030504040204" pitchFamily="34" charset="0"/>
              </a:rPr>
              <a:t> de </a:t>
            </a:r>
            <a:r>
              <a:rPr sz="2000" spc="-5" dirty="0" err="1">
                <a:latin typeface="Tahoma" panose="020B0604030504040204" pitchFamily="34" charset="0"/>
                <a:ea typeface="Tahoma" panose="020B0604030504040204" pitchFamily="34" charset="0"/>
                <a:cs typeface="Tahoma" panose="020B0604030504040204" pitchFamily="34" charset="0"/>
              </a:rPr>
              <a:t>bienes</a:t>
            </a:r>
            <a:r>
              <a:rPr sz="2000" spc="-5" dirty="0">
                <a:latin typeface="Tahoma" panose="020B0604030504040204" pitchFamily="34" charset="0"/>
                <a:ea typeface="Tahoma" panose="020B0604030504040204" pitchFamily="34" charset="0"/>
                <a:cs typeface="Tahoma" panose="020B0604030504040204" pitchFamily="34" charset="0"/>
              </a:rPr>
              <a:t> </a:t>
            </a:r>
            <a:r>
              <a:rPr sz="2000" spc="-5" dirty="0" err="1">
                <a:latin typeface="Tahoma" panose="020B0604030504040204" pitchFamily="34" charset="0"/>
                <a:ea typeface="Tahoma" panose="020B0604030504040204" pitchFamily="34" charset="0"/>
                <a:cs typeface="Tahoma" panose="020B0604030504040204" pitchFamily="34" charset="0"/>
              </a:rPr>
              <a:t>muebles</a:t>
            </a:r>
            <a:r>
              <a:rPr sz="2000" spc="-5" dirty="0">
                <a:latin typeface="Tahoma" panose="020B0604030504040204" pitchFamily="34" charset="0"/>
                <a:ea typeface="Tahoma" panose="020B0604030504040204" pitchFamily="34" charset="0"/>
                <a:cs typeface="Tahoma" panose="020B0604030504040204" pitchFamily="34" charset="0"/>
              </a:rPr>
              <a:t> y de los </a:t>
            </a:r>
            <a:r>
              <a:rPr sz="2000" spc="-10" dirty="0" err="1">
                <a:latin typeface="Tahoma" panose="020B0604030504040204" pitchFamily="34" charset="0"/>
                <a:ea typeface="Tahoma" panose="020B0604030504040204" pitchFamily="34" charset="0"/>
                <a:cs typeface="Tahoma" panose="020B0604030504040204" pitchFamily="34" charset="0"/>
              </a:rPr>
              <a:t>servicios</a:t>
            </a:r>
            <a:r>
              <a:rPr sz="2000" spc="-1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que se requieran para el </a:t>
            </a:r>
            <a:r>
              <a:rPr sz="2000" spc="-5" dirty="0" err="1">
                <a:latin typeface="Tahoma" panose="020B0604030504040204" pitchFamily="34" charset="0"/>
                <a:ea typeface="Tahoma" panose="020B0604030504040204" pitchFamily="34" charset="0"/>
                <a:cs typeface="Tahoma" panose="020B0604030504040204" pitchFamily="34" charset="0"/>
              </a:rPr>
              <a:t>desarrollo</a:t>
            </a:r>
            <a:r>
              <a:rPr sz="2000" spc="-5" dirty="0">
                <a:latin typeface="Tahoma" panose="020B0604030504040204" pitchFamily="34" charset="0"/>
                <a:ea typeface="Tahoma" panose="020B0604030504040204" pitchFamily="34" charset="0"/>
                <a:cs typeface="Tahoma" panose="020B0604030504040204" pitchFamily="34" charset="0"/>
              </a:rPr>
              <a:t>  de sus funciones, se ajustarán a la </a:t>
            </a:r>
            <a:r>
              <a:rPr sz="2000" spc="-10" dirty="0">
                <a:latin typeface="Tahoma" panose="020B0604030504040204" pitchFamily="34" charset="0"/>
                <a:ea typeface="Tahoma" panose="020B0604030504040204" pitchFamily="34" charset="0"/>
                <a:cs typeface="Tahoma" panose="020B0604030504040204" pitchFamily="34" charset="0"/>
              </a:rPr>
              <a:t>Ley </a:t>
            </a:r>
            <a:r>
              <a:rPr sz="2000" spc="-5" dirty="0">
                <a:latin typeface="Tahoma" panose="020B0604030504040204" pitchFamily="34" charset="0"/>
                <a:ea typeface="Tahoma" panose="020B0604030504040204" pitchFamily="34" charset="0"/>
                <a:cs typeface="Tahoma" panose="020B0604030504040204" pitchFamily="34" charset="0"/>
              </a:rPr>
              <a:t>de compras, sus principios y a su  reglamento.”</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3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Compras que se </a:t>
            </a:r>
            <a:r>
              <a:rPr sz="2000" b="1" i="1" spc="-10" dirty="0">
                <a:latin typeface="Tahoma" panose="020B0604030504040204" pitchFamily="34" charset="0"/>
                <a:ea typeface="Tahoma" panose="020B0604030504040204" pitchFamily="34" charset="0"/>
                <a:cs typeface="Tahoma" panose="020B0604030504040204" pitchFamily="34" charset="0"/>
              </a:rPr>
              <a:t>excluyen </a:t>
            </a:r>
            <a:r>
              <a:rPr sz="2000" b="1" i="1" spc="-5" dirty="0">
                <a:latin typeface="Tahoma" panose="020B0604030504040204" pitchFamily="34" charset="0"/>
                <a:ea typeface="Tahoma" panose="020B0604030504040204" pitchFamily="34" charset="0"/>
                <a:cs typeface="Tahoma" panose="020B0604030504040204" pitchFamily="34" charset="0"/>
              </a:rPr>
              <a:t>(Art. 3 </a:t>
            </a:r>
            <a:r>
              <a:rPr sz="2000" b="1" i="1" spc="-10" dirty="0">
                <a:latin typeface="Tahoma" panose="020B0604030504040204" pitchFamily="34" charset="0"/>
                <a:ea typeface="Tahoma" panose="020B0604030504040204" pitchFamily="34" charset="0"/>
                <a:cs typeface="Tahoma" panose="020B0604030504040204" pitchFamily="34" charset="0"/>
              </a:rPr>
              <a:t>Ley </a:t>
            </a:r>
            <a:r>
              <a:rPr sz="2000" b="1" i="1" spc="-5" dirty="0">
                <a:latin typeface="Tahoma" panose="020B0604030504040204" pitchFamily="34" charset="0"/>
                <a:ea typeface="Tahoma" panose="020B0604030504040204" pitchFamily="34" charset="0"/>
                <a:cs typeface="Tahoma" panose="020B0604030504040204" pitchFamily="34" charset="0"/>
              </a:rPr>
              <a:t>de</a:t>
            </a:r>
            <a:r>
              <a:rPr sz="2000" b="1" i="1" spc="70"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Compras)</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3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a:latin typeface="Tahoma" panose="020B0604030504040204" pitchFamily="34" charset="0"/>
                <a:ea typeface="Tahoma" panose="020B0604030504040204" pitchFamily="34" charset="0"/>
                <a:cs typeface="Tahoma" panose="020B0604030504040204" pitchFamily="34" charset="0"/>
              </a:rPr>
              <a:t>-Contratación de personal de administración y</a:t>
            </a:r>
            <a:r>
              <a:rPr sz="2000" spc="14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honorarios.</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a:latin typeface="Tahoma" panose="020B0604030504040204" pitchFamily="34" charset="0"/>
                <a:ea typeface="Tahoma" panose="020B0604030504040204" pitchFamily="34" charset="0"/>
                <a:cs typeface="Tahoma" panose="020B0604030504040204" pitchFamily="34" charset="0"/>
              </a:rPr>
              <a:t>-Convenios entre organismos</a:t>
            </a:r>
            <a:r>
              <a:rPr sz="2000" spc="-1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a:latin typeface="Tahoma" panose="020B0604030504040204" pitchFamily="34" charset="0"/>
                <a:ea typeface="Tahoma" panose="020B0604030504040204" pitchFamily="34" charset="0"/>
                <a:cs typeface="Tahoma" panose="020B0604030504040204" pitchFamily="34" charset="0"/>
              </a:rPr>
              <a:t>-Contratos de valores negociables y</a:t>
            </a:r>
            <a:r>
              <a:rPr sz="2000" spc="8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financieras.</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a:latin typeface="Tahoma" panose="020B0604030504040204" pitchFamily="34" charset="0"/>
                <a:ea typeface="Tahoma" panose="020B0604030504040204" pitchFamily="34" charset="0"/>
                <a:cs typeface="Tahoma" panose="020B0604030504040204" pitchFamily="34" charset="0"/>
              </a:rPr>
              <a:t>-Materias de</a:t>
            </a:r>
            <a:r>
              <a:rPr sz="2000" spc="-3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guerra.</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a:latin typeface="Tahoma" panose="020B0604030504040204" pitchFamily="34" charset="0"/>
                <a:ea typeface="Tahoma" panose="020B0604030504040204" pitchFamily="34" charset="0"/>
                <a:cs typeface="Tahoma" panose="020B0604030504040204" pitchFamily="34" charset="0"/>
              </a:rPr>
              <a:t>-Concesión de obras y </a:t>
            </a:r>
            <a:r>
              <a:rPr sz="2000" spc="-10" dirty="0">
                <a:latin typeface="Tahoma" panose="020B0604030504040204" pitchFamily="34" charset="0"/>
                <a:ea typeface="Tahoma" panose="020B0604030504040204" pitchFamily="34" charset="0"/>
                <a:cs typeface="Tahoma" panose="020B0604030504040204" pitchFamily="34" charset="0"/>
              </a:rPr>
              <a:t>ejecución </a:t>
            </a:r>
            <a:r>
              <a:rPr sz="2000" spc="-5" dirty="0">
                <a:latin typeface="Tahoma" panose="020B0604030504040204" pitchFamily="34" charset="0"/>
                <a:ea typeface="Tahoma" panose="020B0604030504040204" pitchFamily="34" charset="0"/>
                <a:cs typeface="Tahoma" panose="020B0604030504040204" pitchFamily="34" charset="0"/>
              </a:rPr>
              <a:t>de obras</a:t>
            </a:r>
            <a:r>
              <a:rPr sz="2000" spc="13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mayores.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402267" y="609600"/>
            <a:ext cx="7374000" cy="861774"/>
          </a:xfrm>
          <a:prstGeom prst="rect">
            <a:avLst/>
          </a:prstGeom>
        </p:spPr>
        <p:txBody>
          <a:bodyPr vert="horz" wrap="square" lIns="0" tIns="0" rIns="0" bIns="0" rtlCol="0">
            <a:spAutoFit/>
          </a:bodyPr>
          <a:lstStyle/>
          <a:p>
            <a:pPr marL="1953895" marR="5080" indent="-1941830" algn="ctr">
              <a:lnSpc>
                <a:spcPct val="100000"/>
              </a:lnSpc>
            </a:pPr>
            <a:r>
              <a:rPr sz="2800" dirty="0">
                <a:latin typeface="Tahoma" panose="020B0604030504040204" pitchFamily="34" charset="0"/>
                <a:ea typeface="Tahoma" panose="020B0604030504040204" pitchFamily="34" charset="0"/>
                <a:cs typeface="Tahoma" panose="020B0604030504040204" pitchFamily="34" charset="0"/>
              </a:rPr>
              <a:t>Compras </a:t>
            </a:r>
            <a:r>
              <a:rPr sz="2800" spc="-5" dirty="0">
                <a:latin typeface="Tahoma" panose="020B0604030504040204" pitchFamily="34" charset="0"/>
                <a:ea typeface="Tahoma" panose="020B0604030504040204" pitchFamily="34" charset="0"/>
                <a:cs typeface="Tahoma" panose="020B0604030504040204" pitchFamily="34" charset="0"/>
              </a:rPr>
              <a:t>regidas por </a:t>
            </a:r>
            <a:r>
              <a:rPr sz="2800" dirty="0">
                <a:latin typeface="Tahoma" panose="020B0604030504040204" pitchFamily="34" charset="0"/>
                <a:ea typeface="Tahoma" panose="020B0604030504040204" pitchFamily="34" charset="0"/>
                <a:cs typeface="Tahoma" panose="020B0604030504040204" pitchFamily="34" charset="0"/>
              </a:rPr>
              <a:t>Ley </a:t>
            </a:r>
            <a:r>
              <a:rPr sz="2800" spc="-5" dirty="0">
                <a:latin typeface="Tahoma" panose="020B0604030504040204" pitchFamily="34" charset="0"/>
                <a:ea typeface="Tahoma" panose="020B0604030504040204" pitchFamily="34" charset="0"/>
                <a:cs typeface="Tahoma" panose="020B0604030504040204" pitchFamily="34" charset="0"/>
              </a:rPr>
              <a:t>de </a:t>
            </a:r>
            <a:r>
              <a:rPr sz="2800" dirty="0">
                <a:latin typeface="Tahoma" panose="020B0604030504040204" pitchFamily="34" charset="0"/>
                <a:ea typeface="Tahoma" panose="020B0604030504040204" pitchFamily="34" charset="0"/>
                <a:cs typeface="Tahoma" panose="020B0604030504040204" pitchFamily="34" charset="0"/>
              </a:rPr>
              <a:t>Compras </a:t>
            </a:r>
            <a:r>
              <a:rPr sz="2800" dirty="0" err="1">
                <a:latin typeface="Tahoma" panose="020B0604030504040204" pitchFamily="34" charset="0"/>
                <a:ea typeface="Tahoma" panose="020B0604030504040204" pitchFamily="34" charset="0"/>
                <a:cs typeface="Tahoma" panose="020B0604030504040204" pitchFamily="34" charset="0"/>
              </a:rPr>
              <a:t>Públicas</a:t>
            </a:r>
            <a:r>
              <a:rPr sz="2800" dirty="0">
                <a:latin typeface="Tahoma" panose="020B0604030504040204" pitchFamily="34" charset="0"/>
                <a:ea typeface="Tahoma" panose="020B0604030504040204" pitchFamily="34" charset="0"/>
                <a:cs typeface="Tahoma" panose="020B0604030504040204" pitchFamily="34" charset="0"/>
              </a:rPr>
              <a:t>  (Art. 1 Ley de</a:t>
            </a:r>
            <a:r>
              <a:rPr sz="2800" spc="-90" dirty="0">
                <a:latin typeface="Tahoma" panose="020B0604030504040204" pitchFamily="34" charset="0"/>
                <a:ea typeface="Tahoma" panose="020B0604030504040204" pitchFamily="34" charset="0"/>
                <a:cs typeface="Tahoma" panose="020B0604030504040204" pitchFamily="34" charset="0"/>
              </a:rPr>
              <a:t> </a:t>
            </a:r>
            <a:r>
              <a:rPr sz="2800" dirty="0">
                <a:latin typeface="Tahoma" panose="020B0604030504040204" pitchFamily="34" charset="0"/>
                <a:ea typeface="Tahoma" panose="020B0604030504040204" pitchFamily="34" charset="0"/>
                <a:cs typeface="Tahoma" panose="020B0604030504040204" pitchFamily="34" charset="0"/>
              </a:rPr>
              <a:t>Compras)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981200"/>
            <a:ext cx="7848600" cy="3885679"/>
          </a:xfrm>
          <a:prstGeom prst="rect">
            <a:avLst/>
          </a:prstGeom>
        </p:spPr>
        <p:txBody>
          <a:bodyPr vert="horz" wrap="square" lIns="0" tIns="0" rIns="0" bIns="0" rtlCol="0">
            <a:spAutoFit/>
          </a:bodyPr>
          <a:lstStyle/>
          <a:p>
            <a:pPr marL="12700" marR="359410" algn="just">
              <a:lnSpc>
                <a:spcPts val="2110"/>
              </a:lnSpc>
            </a:pPr>
            <a:r>
              <a:rPr sz="2000" spc="-5" dirty="0">
                <a:latin typeface="Tahoma" panose="020B0604030504040204" pitchFamily="34" charset="0"/>
                <a:ea typeface="Tahoma" panose="020B0604030504040204" pitchFamily="34" charset="0"/>
                <a:cs typeface="Tahoma" panose="020B0604030504040204" pitchFamily="34" charset="0"/>
              </a:rPr>
              <a:t>“Podrán contratar con la administración del estado las personas  naturales o jurídicas, Chilenas o extranjeras, </a:t>
            </a:r>
            <a:r>
              <a:rPr sz="2000" b="1" spc="-5" dirty="0">
                <a:latin typeface="Tahoma" panose="020B0604030504040204" pitchFamily="34" charset="0"/>
                <a:ea typeface="Tahoma" panose="020B0604030504040204" pitchFamily="34" charset="0"/>
                <a:cs typeface="Tahoma" panose="020B0604030504040204" pitchFamily="34" charset="0"/>
              </a:rPr>
              <a:t>que acrediten idoneidad  financiera o técnica conforme lo disponga el</a:t>
            </a:r>
            <a:r>
              <a:rPr sz="2000" b="1" spc="-30" dirty="0">
                <a:latin typeface="Tahoma" panose="020B0604030504040204" pitchFamily="34" charset="0"/>
                <a:ea typeface="Tahoma" panose="020B0604030504040204" pitchFamily="34" charset="0"/>
                <a:cs typeface="Tahoma" panose="020B0604030504040204" pitchFamily="34" charset="0"/>
              </a:rPr>
              <a:t> </a:t>
            </a:r>
            <a:r>
              <a:rPr sz="2000" b="1" spc="-5" dirty="0">
                <a:latin typeface="Tahoma" panose="020B0604030504040204" pitchFamily="34" charset="0"/>
                <a:ea typeface="Tahoma" panose="020B0604030504040204" pitchFamily="34" charset="0"/>
                <a:cs typeface="Tahoma" panose="020B0604030504040204" pitchFamily="34" charset="0"/>
              </a:rPr>
              <a:t>reglamento</a:t>
            </a:r>
            <a:r>
              <a:rPr sz="2000" spc="-5" dirty="0">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1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b="1" i="1" spc="-5" dirty="0">
                <a:latin typeface="Tahoma" panose="020B0604030504040204" pitchFamily="34" charset="0"/>
                <a:ea typeface="Tahoma" panose="020B0604030504040204" pitchFamily="34" charset="0"/>
                <a:cs typeface="Tahoma" panose="020B0604030504040204" pitchFamily="34" charset="0"/>
              </a:rPr>
              <a:t>Inhabilidad para contratar con el</a:t>
            </a:r>
            <a:r>
              <a:rPr sz="2000" b="1" i="1" spc="20" dirty="0">
                <a:latin typeface="Tahoma" panose="020B0604030504040204" pitchFamily="34" charset="0"/>
                <a:ea typeface="Tahoma" panose="020B0604030504040204" pitchFamily="34" charset="0"/>
                <a:cs typeface="Tahoma" panose="020B0604030504040204" pitchFamily="34" charset="0"/>
              </a:rPr>
              <a:t> </a:t>
            </a:r>
            <a:r>
              <a:rPr sz="2000" b="1" i="1" spc="-5" dirty="0">
                <a:latin typeface="Tahoma" panose="020B0604030504040204" pitchFamily="34" charset="0"/>
                <a:ea typeface="Tahoma" panose="020B0604030504040204" pitchFamily="34" charset="0"/>
                <a:cs typeface="Tahoma" panose="020B0604030504040204" pitchFamily="34" charset="0"/>
              </a:rPr>
              <a:t>Estado</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4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ts val="2110"/>
              </a:lnSpc>
              <a:spcBef>
                <a:spcPts val="5"/>
              </a:spcBef>
            </a:pPr>
            <a:r>
              <a:rPr sz="2000" spc="-5" dirty="0">
                <a:latin typeface="Tahoma" panose="020B0604030504040204" pitchFamily="34" charset="0"/>
                <a:ea typeface="Tahoma" panose="020B0604030504040204" pitchFamily="34" charset="0"/>
                <a:cs typeface="Tahoma" panose="020B0604030504040204" pitchFamily="34" charset="0"/>
              </a:rPr>
              <a:t>“Quedarán excluidos quienes, dentro de los dos años anteriores al  momento de la presentación de la oferta, de la formulación de la  propuesta o de la suscripción de la convención, según se trate de  licitaciones públicas, privadas o contratación directa, hayan sido  condenados por prácticas anti sindicales o infracción a los derechos  fundamentales del trabajador, o por delitos concursales establecidos en  el código</a:t>
            </a:r>
            <a:r>
              <a:rPr sz="2000" spc="-9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penal.”</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1600200" y="762000"/>
            <a:ext cx="5091545" cy="792318"/>
          </a:xfrm>
          <a:prstGeom prst="rect">
            <a:avLst/>
          </a:prstGeom>
        </p:spPr>
        <p:txBody>
          <a:bodyPr vert="horz" wrap="square" lIns="0" tIns="53135" rIns="0" bIns="0" rtlCol="0">
            <a:spAutoFit/>
          </a:bodyPr>
          <a:lstStyle/>
          <a:p>
            <a:pPr marL="1409700" marR="5080" indent="-1130935" algn="ctr">
              <a:lnSpc>
                <a:spcPct val="100000"/>
              </a:lnSpc>
            </a:pPr>
            <a:r>
              <a:rPr sz="2400" spc="-5" dirty="0">
                <a:latin typeface="Tahoma" panose="020B0604030504040204" pitchFamily="34" charset="0"/>
                <a:ea typeface="Tahoma" panose="020B0604030504040204" pitchFamily="34" charset="0"/>
                <a:cs typeface="Tahoma" panose="020B0604030504040204" pitchFamily="34" charset="0"/>
              </a:rPr>
              <a:t>Requisitos contratar con el Estado  </a:t>
            </a:r>
            <a:r>
              <a:rPr lang="es-ES" sz="2400" spc="-5" dirty="0">
                <a:latin typeface="Tahoma" panose="020B0604030504040204" pitchFamily="34" charset="0"/>
                <a:ea typeface="Tahoma" panose="020B0604030504040204" pitchFamily="34" charset="0"/>
                <a:cs typeface="Tahoma" panose="020B0604030504040204" pitchFamily="34" charset="0"/>
              </a:rPr>
              <a:t/>
            </a:r>
            <a:br>
              <a:rPr lang="es-ES" sz="2400" spc="-5" dirty="0">
                <a:latin typeface="Tahoma" panose="020B0604030504040204" pitchFamily="34" charset="0"/>
                <a:ea typeface="Tahoma" panose="020B0604030504040204" pitchFamily="34" charset="0"/>
                <a:cs typeface="Tahoma" panose="020B0604030504040204" pitchFamily="34" charset="0"/>
              </a:rPr>
            </a:br>
            <a:r>
              <a:rPr sz="2400" spc="-5" dirty="0">
                <a:latin typeface="Tahoma" panose="020B0604030504040204" pitchFamily="34" charset="0"/>
                <a:ea typeface="Tahoma" panose="020B0604030504040204" pitchFamily="34" charset="0"/>
                <a:cs typeface="Tahoma" panose="020B0604030504040204" pitchFamily="34" charset="0"/>
              </a:rPr>
              <a:t>(Art. 4 </a:t>
            </a:r>
            <a:r>
              <a:rPr sz="2400" spc="-10" dirty="0">
                <a:latin typeface="Tahoma" panose="020B0604030504040204" pitchFamily="34" charset="0"/>
                <a:ea typeface="Tahoma" panose="020B0604030504040204" pitchFamily="34" charset="0"/>
                <a:cs typeface="Tahoma" panose="020B0604030504040204" pitchFamily="34" charset="0"/>
              </a:rPr>
              <a:t>Ley </a:t>
            </a:r>
            <a:r>
              <a:rPr sz="2400" spc="-5" dirty="0">
                <a:latin typeface="Tahoma" panose="020B0604030504040204" pitchFamily="34" charset="0"/>
                <a:ea typeface="Tahoma" panose="020B0604030504040204" pitchFamily="34" charset="0"/>
                <a:cs typeface="Tahoma" panose="020B0604030504040204" pitchFamily="34" charset="0"/>
              </a:rPr>
              <a:t>de</a:t>
            </a:r>
            <a:r>
              <a:rPr sz="2400" spc="-50" dirty="0">
                <a:latin typeface="Tahoma" panose="020B0604030504040204" pitchFamily="34" charset="0"/>
                <a:ea typeface="Tahoma" panose="020B0604030504040204" pitchFamily="34" charset="0"/>
                <a:cs typeface="Tahoma" panose="020B0604030504040204" pitchFamily="34" charset="0"/>
              </a:rPr>
              <a:t> </a:t>
            </a:r>
            <a:r>
              <a:rPr sz="2400" spc="-5" dirty="0">
                <a:latin typeface="Tahoma" panose="020B0604030504040204" pitchFamily="34" charset="0"/>
                <a:ea typeface="Tahoma" panose="020B0604030504040204" pitchFamily="34" charset="0"/>
                <a:cs typeface="Tahoma" panose="020B0604030504040204" pitchFamily="34" charset="0"/>
              </a:rPr>
              <a:t>Compras)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3864" y="1752600"/>
            <a:ext cx="7622275" cy="4555093"/>
          </a:xfrm>
          <a:prstGeom prst="rect">
            <a:avLst/>
          </a:prstGeom>
        </p:spPr>
        <p:txBody>
          <a:bodyPr vert="horz" wrap="square" lIns="0" tIns="0" rIns="0" bIns="0" rtlCol="0">
            <a:spAutoFit/>
          </a:bodyPr>
          <a:lstStyle/>
          <a:p>
            <a:pPr marL="12700" marR="5080" algn="just">
              <a:lnSpc>
                <a:spcPct val="80000"/>
              </a:lnSpc>
              <a:buClr>
                <a:srgbClr val="94C600"/>
              </a:buClr>
              <a:tabLst>
                <a:tab pos="286385" algn="l"/>
                <a:tab pos="287020" algn="l"/>
              </a:tabLst>
            </a:pPr>
            <a:r>
              <a:rPr sz="2000" b="1" spc="-5" dirty="0">
                <a:latin typeface="Tahoma" panose="020B0604030504040204" pitchFamily="34" charset="0"/>
                <a:ea typeface="Tahoma" panose="020B0604030504040204" pitchFamily="34" charset="0"/>
                <a:cs typeface="Tahoma" panose="020B0604030504040204" pitchFamily="34" charset="0"/>
              </a:rPr>
              <a:t>Registro de saldos insolutos </a:t>
            </a:r>
            <a:r>
              <a:rPr sz="2000" spc="-5" dirty="0">
                <a:latin typeface="Tahoma" panose="020B0604030504040204" pitchFamily="34" charset="0"/>
                <a:ea typeface="Tahoma" panose="020B0604030504040204" pitchFamily="34" charset="0"/>
                <a:cs typeface="Tahoma" panose="020B0604030504040204" pitchFamily="34" charset="0"/>
              </a:rPr>
              <a:t>de remuneraciones o cotizaciones </a:t>
            </a:r>
            <a:r>
              <a:rPr sz="2000" spc="-10" dirty="0">
                <a:latin typeface="Tahoma" panose="020B0604030504040204" pitchFamily="34" charset="0"/>
                <a:ea typeface="Tahoma" panose="020B0604030504040204" pitchFamily="34" charset="0"/>
                <a:cs typeface="Tahoma" panose="020B0604030504040204" pitchFamily="34" charset="0"/>
              </a:rPr>
              <a:t>con  </a:t>
            </a:r>
            <a:r>
              <a:rPr sz="2000" spc="-5" dirty="0">
                <a:latin typeface="Tahoma" panose="020B0604030504040204" pitchFamily="34" charset="0"/>
                <a:ea typeface="Tahoma" panose="020B0604030504040204" pitchFamily="34" charset="0"/>
                <a:cs typeface="Tahoma" panose="020B0604030504040204" pitchFamily="34" charset="0"/>
              </a:rPr>
              <a:t>trabajadores actuales o en los últimos dos años, los primeros estados de pago  deberán ser destinados a pagar tales</a:t>
            </a:r>
            <a:r>
              <a:rPr sz="2000" spc="7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obligaciones.</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35"/>
              </a:spcBef>
              <a:buClr>
                <a:srgbClr val="94C600"/>
              </a:buClr>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a:latin typeface="Tahoma" panose="020B0604030504040204" pitchFamily="34" charset="0"/>
                <a:ea typeface="Tahoma" panose="020B0604030504040204" pitchFamily="34" charset="0"/>
                <a:cs typeface="Tahoma" panose="020B0604030504040204" pitchFamily="34" charset="0"/>
              </a:rPr>
              <a:t>Incumplimiento de lo anterior, es causal para poner término </a:t>
            </a:r>
            <a:r>
              <a:rPr sz="2000" dirty="0">
                <a:latin typeface="Tahoma" panose="020B0604030504040204" pitchFamily="34" charset="0"/>
                <a:ea typeface="Tahoma" panose="020B0604030504040204" pitchFamily="34" charset="0"/>
                <a:cs typeface="Tahoma" panose="020B0604030504040204" pitchFamily="34" charset="0"/>
              </a:rPr>
              <a:t>al</a:t>
            </a:r>
            <a:r>
              <a:rPr sz="2000" spc="12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contrato.</a:t>
            </a: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buClr>
                <a:srgbClr val="94C600"/>
              </a:buClr>
              <a:tabLst>
                <a:tab pos="286385" algn="l"/>
                <a:tab pos="287020" algn="l"/>
              </a:tabLst>
            </a:pPr>
            <a:r>
              <a:rPr sz="2000" spc="-5" dirty="0">
                <a:latin typeface="Tahoma" panose="020B0604030504040204" pitchFamily="34" charset="0"/>
                <a:ea typeface="Tahoma" panose="020B0604030504040204" pitchFamily="34" charset="0"/>
                <a:cs typeface="Tahoma" panose="020B0604030504040204" pitchFamily="34" charset="0"/>
              </a:rPr>
              <a:t>Obligación debe estar liquidada a mitad del contrato </a:t>
            </a:r>
            <a:r>
              <a:rPr sz="2000" spc="-10" dirty="0">
                <a:latin typeface="Tahoma" panose="020B0604030504040204" pitchFamily="34" charset="0"/>
                <a:ea typeface="Tahoma" panose="020B0604030504040204" pitchFamily="34" charset="0"/>
                <a:cs typeface="Tahoma" panose="020B0604030504040204" pitchFamily="34" charset="0"/>
              </a:rPr>
              <a:t>con </a:t>
            </a:r>
            <a:r>
              <a:rPr sz="2000" spc="-5" dirty="0">
                <a:latin typeface="Tahoma" panose="020B0604030504040204" pitchFamily="34" charset="0"/>
                <a:ea typeface="Tahoma" panose="020B0604030504040204" pitchFamily="34" charset="0"/>
                <a:cs typeface="Tahoma" panose="020B0604030504040204" pitchFamily="34" charset="0"/>
              </a:rPr>
              <a:t>tope de 6</a:t>
            </a:r>
            <a:r>
              <a:rPr sz="2000" spc="25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meses.</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35"/>
              </a:spcBef>
              <a:buClr>
                <a:srgbClr val="94C600"/>
              </a:buClr>
              <a:buFont typeface="Symbol"/>
              <a:buChar char=""/>
            </a:pPr>
            <a:endParaRPr sz="2000" dirty="0">
              <a:latin typeface="Tahoma" panose="020B0604030504040204" pitchFamily="34" charset="0"/>
              <a:ea typeface="Tahoma" panose="020B0604030504040204" pitchFamily="34" charset="0"/>
              <a:cs typeface="Tahoma" panose="020B0604030504040204" pitchFamily="34" charset="0"/>
            </a:endParaRPr>
          </a:p>
          <a:p>
            <a:pPr marL="12700" marR="34925" algn="just">
              <a:lnSpc>
                <a:spcPct val="80000"/>
              </a:lnSpc>
              <a:buClr>
                <a:srgbClr val="94C600"/>
              </a:buClr>
              <a:tabLst>
                <a:tab pos="286385" algn="l"/>
                <a:tab pos="287020" algn="l"/>
              </a:tabLst>
            </a:pPr>
            <a:r>
              <a:rPr sz="2000" b="1" spc="-5" dirty="0" err="1">
                <a:latin typeface="Tahoma" panose="020B0604030504040204" pitchFamily="34" charset="0"/>
                <a:ea typeface="Tahoma" panose="020B0604030504040204" pitchFamily="34" charset="0"/>
                <a:cs typeface="Tahoma" panose="020B0604030504040204" pitchFamily="34" charset="0"/>
              </a:rPr>
              <a:t>Prohibido</a:t>
            </a:r>
            <a:r>
              <a:rPr sz="2000" b="1" spc="-5" dirty="0">
                <a:latin typeface="Tahoma" panose="020B0604030504040204" pitchFamily="34" charset="0"/>
                <a:ea typeface="Tahoma" panose="020B0604030504040204" pitchFamily="34" charset="0"/>
                <a:cs typeface="Tahoma" panose="020B0604030504040204" pitchFamily="34" charset="0"/>
              </a:rPr>
              <a:t> contratar a funcionarios o </a:t>
            </a:r>
            <a:r>
              <a:rPr sz="2000" spc="-5" dirty="0">
                <a:latin typeface="Tahoma" panose="020B0604030504040204" pitchFamily="34" charset="0"/>
                <a:ea typeface="Tahoma" panose="020B0604030504040204" pitchFamily="34" charset="0"/>
                <a:cs typeface="Tahoma" panose="020B0604030504040204" pitchFamily="34" charset="0"/>
              </a:rPr>
              <a:t>directivos de la </a:t>
            </a:r>
            <a:r>
              <a:rPr sz="2000" spc="-10" dirty="0">
                <a:latin typeface="Tahoma" panose="020B0604030504040204" pitchFamily="34" charset="0"/>
                <a:ea typeface="Tahoma" panose="020B0604030504040204" pitchFamily="34" charset="0"/>
                <a:cs typeface="Tahoma" panose="020B0604030504040204" pitchFamily="34" charset="0"/>
              </a:rPr>
              <a:t>misma </a:t>
            </a:r>
            <a:r>
              <a:rPr sz="2000" spc="-5" dirty="0">
                <a:latin typeface="Tahoma" panose="020B0604030504040204" pitchFamily="34" charset="0"/>
                <a:ea typeface="Tahoma" panose="020B0604030504040204" pitchFamily="34" charset="0"/>
                <a:cs typeface="Tahoma" panose="020B0604030504040204" pitchFamily="34" charset="0"/>
              </a:rPr>
              <a:t>empresa, </a:t>
            </a:r>
            <a:r>
              <a:rPr sz="2000" dirty="0">
                <a:latin typeface="Tahoma" panose="020B0604030504040204" pitchFamily="34" charset="0"/>
                <a:ea typeface="Tahoma" panose="020B0604030504040204" pitchFamily="34" charset="0"/>
                <a:cs typeface="Tahoma" panose="020B0604030504040204" pitchFamily="34" charset="0"/>
              </a:rPr>
              <a:t>ni </a:t>
            </a:r>
            <a:r>
              <a:rPr sz="2000" spc="-10" dirty="0">
                <a:latin typeface="Tahoma" panose="020B0604030504040204" pitchFamily="34" charset="0"/>
                <a:ea typeface="Tahoma" panose="020B0604030504040204" pitchFamily="34" charset="0"/>
                <a:cs typeface="Tahoma" panose="020B0604030504040204" pitchFamily="34" charset="0"/>
              </a:rPr>
              <a:t>con  </a:t>
            </a:r>
            <a:r>
              <a:rPr sz="2000" spc="-5" dirty="0">
                <a:latin typeface="Tahoma" panose="020B0604030504040204" pitchFamily="34" charset="0"/>
                <a:ea typeface="Tahoma" panose="020B0604030504040204" pitchFamily="34" charset="0"/>
                <a:cs typeface="Tahoma" panose="020B0604030504040204" pitchFamily="34" charset="0"/>
              </a:rPr>
              <a:t>Personas unidas a </a:t>
            </a:r>
            <a:r>
              <a:rPr sz="2000" spc="-10" dirty="0">
                <a:latin typeface="Tahoma" panose="020B0604030504040204" pitchFamily="34" charset="0"/>
                <a:ea typeface="Tahoma" panose="020B0604030504040204" pitchFamily="34" charset="0"/>
                <a:cs typeface="Tahoma" panose="020B0604030504040204" pitchFamily="34" charset="0"/>
              </a:rPr>
              <a:t>ellos </a:t>
            </a:r>
            <a:r>
              <a:rPr sz="2000" spc="-5" dirty="0">
                <a:latin typeface="Tahoma" panose="020B0604030504040204" pitchFamily="34" charset="0"/>
                <a:ea typeface="Tahoma" panose="020B0604030504040204" pitchFamily="34" charset="0"/>
                <a:cs typeface="Tahoma" panose="020B0604030504040204" pitchFamily="34" charset="0"/>
              </a:rPr>
              <a:t>por vínculos de parentesco, </a:t>
            </a:r>
            <a:r>
              <a:rPr sz="2000" dirty="0">
                <a:latin typeface="Tahoma" panose="020B0604030504040204" pitchFamily="34" charset="0"/>
                <a:ea typeface="Tahoma" panose="020B0604030504040204" pitchFamily="34" charset="0"/>
                <a:cs typeface="Tahoma" panose="020B0604030504040204" pitchFamily="34" charset="0"/>
              </a:rPr>
              <a:t>ni </a:t>
            </a:r>
            <a:r>
              <a:rPr sz="2000" spc="-10" dirty="0">
                <a:latin typeface="Tahoma" panose="020B0604030504040204" pitchFamily="34" charset="0"/>
                <a:ea typeface="Tahoma" panose="020B0604030504040204" pitchFamily="34" charset="0"/>
                <a:cs typeface="Tahoma" panose="020B0604030504040204" pitchFamily="34" charset="0"/>
              </a:rPr>
              <a:t>con </a:t>
            </a:r>
            <a:r>
              <a:rPr sz="2000" spc="-5" dirty="0">
                <a:latin typeface="Tahoma" panose="020B0604030504040204" pitchFamily="34" charset="0"/>
                <a:ea typeface="Tahoma" panose="020B0604030504040204" pitchFamily="34" charset="0"/>
                <a:cs typeface="Tahoma" panose="020B0604030504040204" pitchFamily="34" charset="0"/>
              </a:rPr>
              <a:t>sociedades de  personas que estos formen parte, </a:t>
            </a:r>
            <a:r>
              <a:rPr sz="2000" dirty="0">
                <a:latin typeface="Tahoma" panose="020B0604030504040204" pitchFamily="34" charset="0"/>
                <a:ea typeface="Tahoma" panose="020B0604030504040204" pitchFamily="34" charset="0"/>
                <a:cs typeface="Tahoma" panose="020B0604030504040204" pitchFamily="34" charset="0"/>
              </a:rPr>
              <a:t>ni </a:t>
            </a:r>
            <a:r>
              <a:rPr sz="2000" spc="-5" dirty="0">
                <a:latin typeface="Tahoma" panose="020B0604030504040204" pitchFamily="34" charset="0"/>
                <a:ea typeface="Tahoma" panose="020B0604030504040204" pitchFamily="34" charset="0"/>
                <a:cs typeface="Tahoma" panose="020B0604030504040204" pitchFamily="34" charset="0"/>
              </a:rPr>
              <a:t>anónimas cerradas en que sean  accionistas, </a:t>
            </a:r>
            <a:r>
              <a:rPr sz="2000" dirty="0">
                <a:latin typeface="Tahoma" panose="020B0604030504040204" pitchFamily="34" charset="0"/>
                <a:ea typeface="Tahoma" panose="020B0604030504040204" pitchFamily="34" charset="0"/>
                <a:cs typeface="Tahoma" panose="020B0604030504040204" pitchFamily="34" charset="0"/>
              </a:rPr>
              <a:t>ni </a:t>
            </a:r>
            <a:r>
              <a:rPr sz="2000" spc="-5" dirty="0">
                <a:latin typeface="Tahoma" panose="020B0604030504040204" pitchFamily="34" charset="0"/>
                <a:ea typeface="Tahoma" panose="020B0604030504040204" pitchFamily="34" charset="0"/>
                <a:cs typeface="Tahoma" panose="020B0604030504040204" pitchFamily="34" charset="0"/>
              </a:rPr>
              <a:t>abiertas en que tengan el 10% o más de capital, </a:t>
            </a:r>
            <a:r>
              <a:rPr sz="2000" dirty="0">
                <a:latin typeface="Tahoma" panose="020B0604030504040204" pitchFamily="34" charset="0"/>
                <a:ea typeface="Tahoma" panose="020B0604030504040204" pitchFamily="34" charset="0"/>
                <a:cs typeface="Tahoma" panose="020B0604030504040204" pitchFamily="34" charset="0"/>
              </a:rPr>
              <a:t>ni </a:t>
            </a:r>
            <a:r>
              <a:rPr sz="2000" spc="-10" dirty="0">
                <a:latin typeface="Tahoma" panose="020B0604030504040204" pitchFamily="34" charset="0"/>
                <a:ea typeface="Tahoma" panose="020B0604030504040204" pitchFamily="34" charset="0"/>
                <a:cs typeface="Tahoma" panose="020B0604030504040204" pitchFamily="34" charset="0"/>
              </a:rPr>
              <a:t>con </a:t>
            </a:r>
            <a:r>
              <a:rPr sz="2000" spc="-5" dirty="0">
                <a:latin typeface="Tahoma" panose="020B0604030504040204" pitchFamily="34" charset="0"/>
                <a:ea typeface="Tahoma" panose="020B0604030504040204" pitchFamily="34" charset="0"/>
                <a:cs typeface="Tahoma" panose="020B0604030504040204" pitchFamily="34" charset="0"/>
              </a:rPr>
              <a:t>gerentes,  administradores, representantes o diretores de cualquiera de las sociedades  antedichas.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838200" y="609600"/>
            <a:ext cx="7317473" cy="484541"/>
          </a:xfrm>
          <a:prstGeom prst="rect">
            <a:avLst/>
          </a:prstGeom>
        </p:spPr>
        <p:txBody>
          <a:bodyPr vert="horz" wrap="square" lIns="0" tIns="53135" rIns="0" bIns="0" rtlCol="0">
            <a:spAutoFit/>
          </a:bodyPr>
          <a:lstStyle/>
          <a:p>
            <a:pPr marL="3205480" marR="5080" indent="-2736215">
              <a:lnSpc>
                <a:spcPct val="100000"/>
              </a:lnSpc>
            </a:pPr>
            <a:r>
              <a:rPr sz="2800" spc="-5" dirty="0">
                <a:latin typeface="Tahoma" panose="020B0604030504040204" pitchFamily="34" charset="0"/>
                <a:ea typeface="Tahoma" panose="020B0604030504040204" pitchFamily="34" charset="0"/>
                <a:cs typeface="Tahoma" panose="020B0604030504040204" pitchFamily="34" charset="0"/>
              </a:rPr>
              <a:t>Inhabilidad </a:t>
            </a:r>
            <a:r>
              <a:rPr sz="2800" spc="-10" dirty="0">
                <a:latin typeface="Tahoma" panose="020B0604030504040204" pitchFamily="34" charset="0"/>
                <a:ea typeface="Tahoma" panose="020B0604030504040204" pitchFamily="34" charset="0"/>
                <a:cs typeface="Tahoma" panose="020B0604030504040204" pitchFamily="34" charset="0"/>
              </a:rPr>
              <a:t>para </a:t>
            </a:r>
            <a:r>
              <a:rPr sz="2800" spc="-5" dirty="0">
                <a:latin typeface="Tahoma" panose="020B0604030504040204" pitchFamily="34" charset="0"/>
                <a:ea typeface="Tahoma" panose="020B0604030504040204" pitchFamily="34" charset="0"/>
                <a:cs typeface="Tahoma" panose="020B0604030504040204" pitchFamily="34" charset="0"/>
              </a:rPr>
              <a:t>contratar con el  Estado</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2133600"/>
            <a:ext cx="6096000" cy="1128514"/>
          </a:xfrm>
          <a:prstGeom prst="rect">
            <a:avLst/>
          </a:prstGeom>
        </p:spPr>
        <p:txBody>
          <a:bodyPr vert="horz" wrap="square" lIns="0" tIns="0" rIns="0" bIns="0" rtlCol="0">
            <a:spAutoFit/>
          </a:bodyPr>
          <a:lstStyle/>
          <a:p>
            <a:pPr marL="702945" marR="5080" indent="-690880" algn="ctr">
              <a:lnSpc>
                <a:spcPts val="4420"/>
              </a:lnSpc>
            </a:pPr>
            <a:r>
              <a:rPr sz="3600" b="1" spc="-5" dirty="0">
                <a:solidFill>
                  <a:schemeClr val="tx1"/>
                </a:solidFill>
                <a:latin typeface="Tahoma" panose="020B0604030504040204" pitchFamily="34" charset="0"/>
                <a:ea typeface="Tahoma" panose="020B0604030504040204" pitchFamily="34" charset="0"/>
                <a:cs typeface="Tahoma" panose="020B0604030504040204" pitchFamily="34" charset="0"/>
              </a:rPr>
              <a:t>PROCEDIMIENTOS </a:t>
            </a:r>
            <a:r>
              <a:rPr sz="3600" b="1" spc="-10" dirty="0">
                <a:solidFill>
                  <a:schemeClr val="tx1"/>
                </a:solidFill>
                <a:latin typeface="Tahoma" panose="020B0604030504040204" pitchFamily="34" charset="0"/>
                <a:ea typeface="Tahoma" panose="020B0604030504040204" pitchFamily="34" charset="0"/>
                <a:cs typeface="Tahoma" panose="020B0604030504040204" pitchFamily="34" charset="0"/>
              </a:rPr>
              <a:t>DE  </a:t>
            </a:r>
            <a:r>
              <a:rPr sz="3600" b="1" spc="-25" dirty="0">
                <a:solidFill>
                  <a:schemeClr val="tx1"/>
                </a:solidFill>
                <a:latin typeface="Tahoma" panose="020B0604030504040204" pitchFamily="34" charset="0"/>
                <a:ea typeface="Tahoma" panose="020B0604030504040204" pitchFamily="34" charset="0"/>
                <a:cs typeface="Tahoma" panose="020B0604030504040204" pitchFamily="34" charset="0"/>
              </a:rPr>
              <a:t>CONTRATACIÓN</a:t>
            </a:r>
            <a:endParaRPr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0642" y="2209800"/>
            <a:ext cx="8333105" cy="3257302"/>
          </a:xfrm>
          <a:prstGeom prst="rect">
            <a:avLst/>
          </a:prstGeom>
        </p:spPr>
        <p:txBody>
          <a:bodyPr vert="horz" wrap="square" lIns="0" tIns="0" rIns="0" bIns="0" rtlCol="0">
            <a:spAutoFit/>
          </a:bodyPr>
          <a:lstStyle/>
          <a:p>
            <a:pPr marL="12700" marR="5080" algn="just">
              <a:lnSpc>
                <a:spcPts val="2590"/>
              </a:lnSpc>
            </a:pPr>
            <a:r>
              <a:rPr sz="2000" spc="-5" dirty="0">
                <a:latin typeface="Tahoma" panose="020B0604030504040204" pitchFamily="34" charset="0"/>
                <a:ea typeface="Tahoma" panose="020B0604030504040204" pitchFamily="34" charset="0"/>
                <a:cs typeface="Tahoma" panose="020B0604030504040204" pitchFamily="34" charset="0"/>
              </a:rPr>
              <a:t>Contratación realizada </a:t>
            </a:r>
            <a:r>
              <a:rPr sz="2000" dirty="0">
                <a:latin typeface="Tahoma" panose="020B0604030504040204" pitchFamily="34" charset="0"/>
                <a:ea typeface="Tahoma" panose="020B0604030504040204" pitchFamily="34" charset="0"/>
                <a:cs typeface="Tahoma" panose="020B0604030504040204" pitchFamily="34" charset="0"/>
              </a:rPr>
              <a:t>a </a:t>
            </a:r>
            <a:r>
              <a:rPr sz="2000" spc="-5" dirty="0">
                <a:latin typeface="Tahoma" panose="020B0604030504040204" pitchFamily="34" charset="0"/>
                <a:ea typeface="Tahoma" panose="020B0604030504040204" pitchFamily="34" charset="0"/>
                <a:cs typeface="Tahoma" panose="020B0604030504040204" pitchFamily="34" charset="0"/>
              </a:rPr>
              <a:t>un </a:t>
            </a:r>
            <a:r>
              <a:rPr sz="2000" dirty="0">
                <a:latin typeface="Tahoma" panose="020B0604030504040204" pitchFamily="34" charset="0"/>
                <a:ea typeface="Tahoma" panose="020B0604030504040204" pitchFamily="34" charset="0"/>
                <a:cs typeface="Tahoma" panose="020B0604030504040204" pitchFamily="34" charset="0"/>
              </a:rPr>
              <a:t>solo </a:t>
            </a:r>
            <a:r>
              <a:rPr sz="2000" spc="-5" dirty="0">
                <a:latin typeface="Tahoma" panose="020B0604030504040204" pitchFamily="34" charset="0"/>
                <a:ea typeface="Tahoma" panose="020B0604030504040204" pitchFamily="34" charset="0"/>
                <a:cs typeface="Tahoma" panose="020B0604030504040204" pitchFamily="34" charset="0"/>
              </a:rPr>
              <a:t>proveedor, previa resolución  fundada </a:t>
            </a:r>
            <a:r>
              <a:rPr sz="2000" dirty="0">
                <a:latin typeface="Tahoma" panose="020B0604030504040204" pitchFamily="34" charset="0"/>
                <a:ea typeface="Tahoma" panose="020B0604030504040204" pitchFamily="34" charset="0"/>
                <a:cs typeface="Tahoma" panose="020B0604030504040204" pitchFamily="34" charset="0"/>
              </a:rPr>
              <a:t>o </a:t>
            </a:r>
            <a:r>
              <a:rPr sz="2000" spc="-5" dirty="0">
                <a:latin typeface="Tahoma" panose="020B0604030504040204" pitchFamily="34" charset="0"/>
                <a:ea typeface="Tahoma" panose="020B0604030504040204" pitchFamily="34" charset="0"/>
                <a:cs typeface="Tahoma" panose="020B0604030504040204" pitchFamily="34" charset="0"/>
              </a:rPr>
              <a:t>decreto alcaldicio, solicitando un </a:t>
            </a:r>
            <a:r>
              <a:rPr sz="2000" dirty="0">
                <a:latin typeface="Tahoma" panose="020B0604030504040204" pitchFamily="34" charset="0"/>
                <a:ea typeface="Tahoma" panose="020B0604030504040204" pitchFamily="34" charset="0"/>
                <a:cs typeface="Tahoma" panose="020B0604030504040204" pitchFamily="34" charset="0"/>
              </a:rPr>
              <a:t>mínimo </a:t>
            </a:r>
            <a:r>
              <a:rPr sz="2000" spc="-5" dirty="0">
                <a:latin typeface="Tahoma" panose="020B0604030504040204" pitchFamily="34" charset="0"/>
                <a:ea typeface="Tahoma" panose="020B0604030504040204" pitchFamily="34" charset="0"/>
                <a:cs typeface="Tahoma" panose="020B0604030504040204" pitchFamily="34" charset="0"/>
              </a:rPr>
              <a:t>de </a:t>
            </a:r>
            <a:r>
              <a:rPr sz="2000" dirty="0">
                <a:latin typeface="Tahoma" panose="020B0604030504040204" pitchFamily="34" charset="0"/>
                <a:ea typeface="Tahoma" panose="020B0604030504040204" pitchFamily="34" charset="0"/>
                <a:cs typeface="Tahoma" panose="020B0604030504040204" pitchFamily="34" charset="0"/>
              </a:rPr>
              <a:t>tres  </a:t>
            </a:r>
            <a:r>
              <a:rPr sz="2000" spc="-5" dirty="0">
                <a:latin typeface="Tahoma" panose="020B0604030504040204" pitchFamily="34" charset="0"/>
                <a:ea typeface="Tahoma" panose="020B0604030504040204" pitchFamily="34" charset="0"/>
                <a:cs typeface="Tahoma" panose="020B0604030504040204" pitchFamily="34" charset="0"/>
              </a:rPr>
              <a:t>cotizaciones, salvo las causales de las letras c, d, </a:t>
            </a:r>
            <a:r>
              <a:rPr sz="2000" dirty="0">
                <a:latin typeface="Tahoma" panose="020B0604030504040204" pitchFamily="34" charset="0"/>
                <a:ea typeface="Tahoma" panose="020B0604030504040204" pitchFamily="34" charset="0"/>
                <a:cs typeface="Tahoma" panose="020B0604030504040204" pitchFamily="34" charset="0"/>
              </a:rPr>
              <a:t>f, g y n </a:t>
            </a:r>
            <a:r>
              <a:rPr sz="2000" spc="-5" dirty="0">
                <a:latin typeface="Tahoma" panose="020B0604030504040204" pitchFamily="34" charset="0"/>
                <a:ea typeface="Tahoma" panose="020B0604030504040204" pitchFamily="34" charset="0"/>
                <a:cs typeface="Tahoma" panose="020B0604030504040204" pitchFamily="34" charset="0"/>
              </a:rPr>
              <a:t>del Art. </a:t>
            </a:r>
            <a:r>
              <a:rPr sz="2000" dirty="0">
                <a:latin typeface="Tahoma" panose="020B0604030504040204" pitchFamily="34" charset="0"/>
                <a:ea typeface="Tahoma" panose="020B0604030504040204" pitchFamily="34" charset="0"/>
                <a:cs typeface="Tahoma" panose="020B0604030504040204" pitchFamily="34" charset="0"/>
              </a:rPr>
              <a:t>8  </a:t>
            </a:r>
            <a:r>
              <a:rPr sz="2000" spc="-5" dirty="0">
                <a:latin typeface="Tahoma" panose="020B0604030504040204" pitchFamily="34" charset="0"/>
                <a:ea typeface="Tahoma" panose="020B0604030504040204" pitchFamily="34" charset="0"/>
                <a:cs typeface="Tahoma" panose="020B0604030504040204" pitchFamily="34" charset="0"/>
              </a:rPr>
              <a:t>de </a:t>
            </a:r>
            <a:r>
              <a:rPr sz="2000" dirty="0">
                <a:latin typeface="Tahoma" panose="020B0604030504040204" pitchFamily="34" charset="0"/>
                <a:ea typeface="Tahoma" panose="020B0604030504040204" pitchFamily="34" charset="0"/>
                <a:cs typeface="Tahoma" panose="020B0604030504040204" pitchFamily="34" charset="0"/>
              </a:rPr>
              <a:t>la ley. </a:t>
            </a:r>
            <a:r>
              <a:rPr sz="2000" spc="-5" dirty="0">
                <a:latin typeface="Tahoma" panose="020B0604030504040204" pitchFamily="34" charset="0"/>
                <a:ea typeface="Tahoma" panose="020B0604030504040204" pitchFamily="34" charset="0"/>
                <a:cs typeface="Tahoma" panose="020B0604030504040204" pitchFamily="34" charset="0"/>
              </a:rPr>
              <a:t>(Art.10</a:t>
            </a:r>
            <a:r>
              <a:rPr sz="2000" spc="-1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5"/>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marR="386080" algn="just">
              <a:lnSpc>
                <a:spcPts val="2590"/>
              </a:lnSpc>
            </a:pPr>
            <a:r>
              <a:rPr sz="2000" spc="-5" dirty="0">
                <a:latin typeface="Tahoma" panose="020B0604030504040204" pitchFamily="34" charset="0"/>
                <a:ea typeface="Tahoma" panose="020B0604030504040204" pitchFamily="34" charset="0"/>
                <a:cs typeface="Tahoma" panose="020B0604030504040204" pitchFamily="34" charset="0"/>
              </a:rPr>
              <a:t>Resolución fundada debe </a:t>
            </a:r>
            <a:r>
              <a:rPr sz="2000" dirty="0">
                <a:latin typeface="Tahoma" panose="020B0604030504040204" pitchFamily="34" charset="0"/>
                <a:ea typeface="Tahoma" panose="020B0604030504040204" pitchFamily="34" charset="0"/>
                <a:cs typeface="Tahoma" panose="020B0604030504040204" pitchFamily="34" charset="0"/>
              </a:rPr>
              <a:t>ser </a:t>
            </a:r>
            <a:r>
              <a:rPr sz="2000" spc="-5" dirty="0">
                <a:latin typeface="Tahoma" panose="020B0604030504040204" pitchFamily="34" charset="0"/>
                <a:ea typeface="Tahoma" panose="020B0604030504040204" pitchFamily="34" charset="0"/>
                <a:cs typeface="Tahoma" panose="020B0604030504040204" pitchFamily="34" charset="0"/>
              </a:rPr>
              <a:t>publicada dentro próximas 24  horas desde que </a:t>
            </a:r>
            <a:r>
              <a:rPr sz="2000" dirty="0">
                <a:latin typeface="Tahoma" panose="020B0604030504040204" pitchFamily="34" charset="0"/>
                <a:ea typeface="Tahoma" panose="020B0604030504040204" pitchFamily="34" charset="0"/>
                <a:cs typeface="Tahoma" panose="020B0604030504040204" pitchFamily="34" charset="0"/>
              </a:rPr>
              <a:t>se </a:t>
            </a:r>
            <a:r>
              <a:rPr sz="2000" spc="-5" dirty="0">
                <a:latin typeface="Tahoma" panose="020B0604030504040204" pitchFamily="34" charset="0"/>
                <a:ea typeface="Tahoma" panose="020B0604030504040204" pitchFamily="34" charset="0"/>
                <a:cs typeface="Tahoma" panose="020B0604030504040204" pitchFamily="34" charset="0"/>
              </a:rPr>
              <a:t>genera, salvo </a:t>
            </a:r>
            <a:r>
              <a:rPr sz="2000" dirty="0">
                <a:latin typeface="Tahoma" panose="020B0604030504040204" pitchFamily="34" charset="0"/>
                <a:ea typeface="Tahoma" panose="020B0604030504040204" pitchFamily="34" charset="0"/>
                <a:cs typeface="Tahoma" panose="020B0604030504040204" pitchFamily="34" charset="0"/>
              </a:rPr>
              <a:t>letra f </a:t>
            </a:r>
            <a:r>
              <a:rPr sz="2000" spc="-5" dirty="0">
                <a:latin typeface="Tahoma" panose="020B0604030504040204" pitchFamily="34" charset="0"/>
                <a:ea typeface="Tahoma" panose="020B0604030504040204" pitchFamily="34" charset="0"/>
                <a:cs typeface="Tahoma" panose="020B0604030504040204" pitchFamily="34" charset="0"/>
              </a:rPr>
              <a:t>articulo </a:t>
            </a:r>
            <a:r>
              <a:rPr sz="2000" dirty="0">
                <a:latin typeface="Tahoma" panose="020B0604030504040204" pitchFamily="34" charset="0"/>
                <a:ea typeface="Tahoma" panose="020B0604030504040204" pitchFamily="34" charset="0"/>
                <a:cs typeface="Tahoma" panose="020B0604030504040204" pitchFamily="34" charset="0"/>
              </a:rPr>
              <a:t>8 Ley </a:t>
            </a:r>
            <a:r>
              <a:rPr sz="2000" spc="-5" dirty="0">
                <a:latin typeface="Tahoma" panose="020B0604030504040204" pitchFamily="34" charset="0"/>
                <a:ea typeface="Tahoma" panose="020B0604030504040204" pitchFamily="34" charset="0"/>
                <a:cs typeface="Tahoma" panose="020B0604030504040204" pitchFamily="34" charset="0"/>
              </a:rPr>
              <a:t>de  Compras, causal de confidencialidad. (Art. 50</a:t>
            </a:r>
            <a:r>
              <a:rPr sz="2000" spc="8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20"/>
              </a:spcBef>
            </a:pPr>
            <a:endParaRPr sz="20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pPr>
            <a:r>
              <a:rPr sz="2000" spc="-5" dirty="0">
                <a:latin typeface="Tahoma" panose="020B0604030504040204" pitchFamily="34" charset="0"/>
                <a:ea typeface="Tahoma" panose="020B0604030504040204" pitchFamily="34" charset="0"/>
                <a:cs typeface="Tahoma" panose="020B0604030504040204" pitchFamily="34" charset="0"/>
              </a:rPr>
              <a:t>Necesidad de acompañar </a:t>
            </a:r>
            <a:r>
              <a:rPr sz="2000" dirty="0">
                <a:latin typeface="Tahoma" panose="020B0604030504040204" pitchFamily="34" charset="0"/>
                <a:ea typeface="Tahoma" panose="020B0604030504040204" pitchFamily="34" charset="0"/>
                <a:cs typeface="Tahoma" panose="020B0604030504040204" pitchFamily="34" charset="0"/>
              </a:rPr>
              <a:t>3 </a:t>
            </a:r>
            <a:r>
              <a:rPr sz="2000" spc="-5" dirty="0">
                <a:latin typeface="Tahoma" panose="020B0604030504040204" pitchFamily="34" charset="0"/>
                <a:ea typeface="Tahoma" panose="020B0604030504040204" pitchFamily="34" charset="0"/>
                <a:cs typeface="Tahoma" panose="020B0604030504040204" pitchFamily="34" charset="0"/>
              </a:rPr>
              <a:t>cotizaciones. (Art. 51</a:t>
            </a:r>
            <a:r>
              <a:rPr sz="2000" spc="8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Reglamento)</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type="title"/>
          </p:nvPr>
        </p:nvSpPr>
        <p:spPr>
          <a:xfrm>
            <a:off x="633845" y="570826"/>
            <a:ext cx="7886700" cy="915428"/>
          </a:xfrm>
          <a:prstGeom prst="rect">
            <a:avLst/>
          </a:prstGeom>
        </p:spPr>
        <p:txBody>
          <a:bodyPr vert="horz" wrap="square" lIns="0" tIns="53135" rIns="0" bIns="0" rtlCol="0">
            <a:spAutoFit/>
          </a:bodyPr>
          <a:lstStyle/>
          <a:p>
            <a:pPr marL="2563495" marR="5080" indent="-2016760">
              <a:lnSpc>
                <a:spcPct val="100000"/>
              </a:lnSpc>
            </a:pPr>
            <a:r>
              <a:rPr sz="2800" b="1" spc="-35" dirty="0">
                <a:latin typeface="Tahoma" panose="020B0604030504040204" pitchFamily="34" charset="0"/>
                <a:ea typeface="Tahoma" panose="020B0604030504040204" pitchFamily="34" charset="0"/>
                <a:cs typeface="Tahoma" panose="020B0604030504040204" pitchFamily="34" charset="0"/>
              </a:rPr>
              <a:t>Trato </a:t>
            </a:r>
            <a:r>
              <a:rPr sz="2800" b="1" spc="-5" dirty="0">
                <a:latin typeface="Tahoma" panose="020B0604030504040204" pitchFamily="34" charset="0"/>
                <a:ea typeface="Tahoma" panose="020B0604030504040204" pitchFamily="34" charset="0"/>
                <a:cs typeface="Tahoma" panose="020B0604030504040204" pitchFamily="34" charset="0"/>
              </a:rPr>
              <a:t>Directo </a:t>
            </a:r>
            <a:r>
              <a:rPr sz="2800" b="1" i="1" spc="-5" dirty="0">
                <a:latin typeface="Tahoma" panose="020B0604030504040204" pitchFamily="34" charset="0"/>
                <a:ea typeface="Tahoma" panose="020B0604030504040204" pitchFamily="34" charset="0"/>
                <a:cs typeface="Tahoma" panose="020B0604030504040204" pitchFamily="34" charset="0"/>
              </a:rPr>
              <a:t>(Art.8 </a:t>
            </a:r>
            <a:r>
              <a:rPr sz="2800" b="1" i="1" spc="-10" dirty="0">
                <a:latin typeface="Tahoma" panose="020B0604030504040204" pitchFamily="34" charset="0"/>
                <a:ea typeface="Tahoma" panose="020B0604030504040204" pitchFamily="34" charset="0"/>
                <a:cs typeface="Tahoma" panose="020B0604030504040204" pitchFamily="34" charset="0"/>
              </a:rPr>
              <a:t>Ley </a:t>
            </a:r>
            <a:r>
              <a:rPr sz="2800" b="1" i="1" spc="-5" dirty="0">
                <a:latin typeface="Tahoma" panose="020B0604030504040204" pitchFamily="34" charset="0"/>
                <a:ea typeface="Tahoma" panose="020B0604030504040204" pitchFamily="34" charset="0"/>
                <a:cs typeface="Tahoma" panose="020B0604030504040204" pitchFamily="34" charset="0"/>
              </a:rPr>
              <a:t>y Art.10  </a:t>
            </a:r>
            <a:r>
              <a:rPr sz="2800" b="1" i="1" spc="-10" dirty="0">
                <a:latin typeface="Tahoma" panose="020B0604030504040204" pitchFamily="34" charset="0"/>
                <a:ea typeface="Tahoma" panose="020B0604030504040204" pitchFamily="34" charset="0"/>
                <a:cs typeface="Tahoma" panose="020B0604030504040204" pitchFamily="34" charset="0"/>
              </a:rPr>
              <a:t>Reglamento)</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490374" y="710026"/>
            <a:ext cx="4163060" cy="492443"/>
          </a:xfrm>
          <a:prstGeom prst="rect">
            <a:avLst/>
          </a:prstGeom>
        </p:spPr>
        <p:txBody>
          <a:bodyPr vert="horz" wrap="square" lIns="0" tIns="0" rIns="0" bIns="0" rtlCol="0">
            <a:spAutoFit/>
          </a:bodyPr>
          <a:lstStyle/>
          <a:p>
            <a:pPr marL="12700" algn="just">
              <a:lnSpc>
                <a:spcPct val="100000"/>
              </a:lnSpc>
            </a:pPr>
            <a:r>
              <a:rPr sz="3200" b="1" spc="-5" dirty="0">
                <a:latin typeface="Tahoma" panose="020B0604030504040204" pitchFamily="34" charset="0"/>
                <a:ea typeface="Tahoma" panose="020B0604030504040204" pitchFamily="34" charset="0"/>
                <a:cs typeface="Tahoma" panose="020B0604030504040204" pitchFamily="34" charset="0"/>
              </a:rPr>
              <a:t>Licitación</a:t>
            </a:r>
            <a:r>
              <a:rPr sz="3200" b="1" spc="-10" dirty="0">
                <a:latin typeface="Tahoma" panose="020B0604030504040204" pitchFamily="34" charset="0"/>
                <a:ea typeface="Tahoma" panose="020B0604030504040204" pitchFamily="34" charset="0"/>
                <a:cs typeface="Tahoma" panose="020B0604030504040204" pitchFamily="34" charset="0"/>
              </a:rPr>
              <a:t> </a:t>
            </a:r>
            <a:r>
              <a:rPr sz="3200" b="1" spc="-5" dirty="0">
                <a:latin typeface="Tahoma" panose="020B0604030504040204" pitchFamily="34" charset="0"/>
                <a:ea typeface="Tahoma" panose="020B0604030504040204" pitchFamily="34" charset="0"/>
                <a:cs typeface="Tahoma" panose="020B0604030504040204" pitchFamily="34" charset="0"/>
              </a:rPr>
              <a:t>Pública</a:t>
            </a:r>
            <a:endParaRPr sz="3200" dirty="0">
              <a:latin typeface="Tahoma" panose="020B0604030504040204" pitchFamily="34" charset="0"/>
              <a:ea typeface="Tahoma" panose="020B0604030504040204" pitchFamily="34" charset="0"/>
              <a:cs typeface="Tahoma" panose="020B0604030504040204" pitchFamily="34" charset="0"/>
            </a:endParaRPr>
          </a:p>
        </p:txBody>
      </p:sp>
      <p:sp>
        <p:nvSpPr>
          <p:cNvPr id="2" name="object 2"/>
          <p:cNvSpPr txBox="1">
            <a:spLocks noGrp="1"/>
          </p:cNvSpPr>
          <p:nvPr>
            <p:ph idx="1"/>
          </p:nvPr>
        </p:nvSpPr>
        <p:spPr>
          <a:xfrm>
            <a:off x="633845" y="1828801"/>
            <a:ext cx="7886700" cy="3053591"/>
          </a:xfrm>
          <a:prstGeom prst="rect">
            <a:avLst/>
          </a:prstGeom>
        </p:spPr>
        <p:txBody>
          <a:bodyPr vert="horz" wrap="square" lIns="0" tIns="463739" rIns="0" bIns="0" rtlCol="0">
            <a:spAutoFit/>
          </a:bodyPr>
          <a:lstStyle/>
          <a:p>
            <a:pPr marL="19685" marR="5080" indent="0" algn="ctr">
              <a:lnSpc>
                <a:spcPct val="100000"/>
              </a:lnSpc>
              <a:buNone/>
            </a:pPr>
            <a:r>
              <a:rPr sz="2800" dirty="0">
                <a:latin typeface="Tahoma" panose="020B0604030504040204" pitchFamily="34" charset="0"/>
                <a:ea typeface="Tahoma" panose="020B0604030504040204" pitchFamily="34" charset="0"/>
                <a:cs typeface="Tahoma" panose="020B0604030504040204" pitchFamily="34" charset="0"/>
              </a:rPr>
              <a:t>Procedimiento </a:t>
            </a:r>
            <a:r>
              <a:rPr sz="2800" spc="-5" dirty="0">
                <a:latin typeface="Tahoma" panose="020B0604030504040204" pitchFamily="34" charset="0"/>
                <a:ea typeface="Tahoma" panose="020B0604030504040204" pitchFamily="34" charset="0"/>
                <a:cs typeface="Tahoma" panose="020B0604030504040204" pitchFamily="34" charset="0"/>
              </a:rPr>
              <a:t>administrativo de carácter concursal,  mediante </a:t>
            </a:r>
            <a:r>
              <a:rPr sz="2800" dirty="0">
                <a:latin typeface="Tahoma" panose="020B0604030504040204" pitchFamily="34" charset="0"/>
                <a:ea typeface="Tahoma" panose="020B0604030504040204" pitchFamily="34" charset="0"/>
                <a:cs typeface="Tahoma" panose="020B0604030504040204" pitchFamily="34" charset="0"/>
              </a:rPr>
              <a:t>el </a:t>
            </a:r>
            <a:r>
              <a:rPr sz="2800" spc="-5" dirty="0">
                <a:latin typeface="Tahoma" panose="020B0604030504040204" pitchFamily="34" charset="0"/>
                <a:ea typeface="Tahoma" panose="020B0604030504040204" pitchFamily="34" charset="0"/>
                <a:cs typeface="Tahoma" panose="020B0604030504040204" pitchFamily="34" charset="0"/>
              </a:rPr>
              <a:t>cual </a:t>
            </a:r>
            <a:r>
              <a:rPr sz="2800" dirty="0">
                <a:latin typeface="Tahoma" panose="020B0604030504040204" pitchFamily="34" charset="0"/>
                <a:ea typeface="Tahoma" panose="020B0604030504040204" pitchFamily="34" charset="0"/>
                <a:cs typeface="Tahoma" panose="020B0604030504040204" pitchFamily="34" charset="0"/>
              </a:rPr>
              <a:t>la </a:t>
            </a:r>
            <a:r>
              <a:rPr sz="2800" spc="-5" dirty="0">
                <a:latin typeface="Tahoma" panose="020B0604030504040204" pitchFamily="34" charset="0"/>
                <a:ea typeface="Tahoma" panose="020B0604030504040204" pitchFamily="34" charset="0"/>
                <a:cs typeface="Tahoma" panose="020B0604030504040204" pitchFamily="34" charset="0"/>
              </a:rPr>
              <a:t>administración realiza un llamado  público, convocando </a:t>
            </a:r>
            <a:r>
              <a:rPr sz="2800" dirty="0">
                <a:latin typeface="Tahoma" panose="020B0604030504040204" pitchFamily="34" charset="0"/>
                <a:ea typeface="Tahoma" panose="020B0604030504040204" pitchFamily="34" charset="0"/>
                <a:cs typeface="Tahoma" panose="020B0604030504040204" pitchFamily="34" charset="0"/>
              </a:rPr>
              <a:t>a los </a:t>
            </a:r>
            <a:r>
              <a:rPr sz="2800" spc="-5" dirty="0">
                <a:latin typeface="Tahoma" panose="020B0604030504040204" pitchFamily="34" charset="0"/>
                <a:ea typeface="Tahoma" panose="020B0604030504040204" pitchFamily="34" charset="0"/>
                <a:cs typeface="Tahoma" panose="020B0604030504040204" pitchFamily="34" charset="0"/>
              </a:rPr>
              <a:t>interesados para que  sujetándose </a:t>
            </a:r>
            <a:r>
              <a:rPr sz="2800" dirty="0">
                <a:latin typeface="Tahoma" panose="020B0604030504040204" pitchFamily="34" charset="0"/>
                <a:ea typeface="Tahoma" panose="020B0604030504040204" pitchFamily="34" charset="0"/>
                <a:cs typeface="Tahoma" panose="020B0604030504040204" pitchFamily="34" charset="0"/>
              </a:rPr>
              <a:t>a </a:t>
            </a:r>
            <a:r>
              <a:rPr sz="2800" spc="-5" dirty="0">
                <a:latin typeface="Tahoma" panose="020B0604030504040204" pitchFamily="34" charset="0"/>
                <a:ea typeface="Tahoma" panose="020B0604030504040204" pitchFamily="34" charset="0"/>
                <a:cs typeface="Tahoma" panose="020B0604030504040204" pitchFamily="34" charset="0"/>
              </a:rPr>
              <a:t>las bases fijadas formulen propuestas de  entre las cuales seleccionará </a:t>
            </a:r>
            <a:r>
              <a:rPr sz="2800" dirty="0">
                <a:latin typeface="Tahoma" panose="020B0604030504040204" pitchFamily="34" charset="0"/>
                <a:ea typeface="Tahoma" panose="020B0604030504040204" pitchFamily="34" charset="0"/>
                <a:cs typeface="Tahoma" panose="020B0604030504040204" pitchFamily="34" charset="0"/>
              </a:rPr>
              <a:t>y </a:t>
            </a:r>
            <a:r>
              <a:rPr sz="2800" spc="-5" dirty="0">
                <a:latin typeface="Tahoma" panose="020B0604030504040204" pitchFamily="34" charset="0"/>
                <a:ea typeface="Tahoma" panose="020B0604030504040204" pitchFamily="34" charset="0"/>
                <a:cs typeface="Tahoma" panose="020B0604030504040204" pitchFamily="34" charset="0"/>
              </a:rPr>
              <a:t>aceptará </a:t>
            </a:r>
            <a:r>
              <a:rPr sz="2800" dirty="0">
                <a:latin typeface="Tahoma" panose="020B0604030504040204" pitchFamily="34" charset="0"/>
                <a:ea typeface="Tahoma" panose="020B0604030504040204" pitchFamily="34" charset="0"/>
                <a:cs typeface="Tahoma" panose="020B0604030504040204" pitchFamily="34" charset="0"/>
              </a:rPr>
              <a:t>la </a:t>
            </a:r>
            <a:r>
              <a:rPr sz="2800" spc="-5" dirty="0">
                <a:latin typeface="Tahoma" panose="020B0604030504040204" pitchFamily="34" charset="0"/>
                <a:ea typeface="Tahoma" panose="020B0604030504040204" pitchFamily="34" charset="0"/>
                <a:cs typeface="Tahoma" panose="020B0604030504040204" pitchFamily="34" charset="0"/>
              </a:rPr>
              <a:t>más  conveniente.</a:t>
            </a:r>
          </a:p>
        </p:txBody>
      </p:sp>
    </p:spTree>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3328</TotalTime>
  <Words>8245</Words>
  <Application>Microsoft Office PowerPoint</Application>
  <PresentationFormat>Presentación en pantalla (4:3)</PresentationFormat>
  <Paragraphs>756</Paragraphs>
  <Slides>130</Slides>
  <Notes>4</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130</vt:i4>
      </vt:variant>
    </vt:vector>
  </HeadingPairs>
  <TitlesOfParts>
    <vt:vector size="141" baseType="lpstr">
      <vt:lpstr>Arial</vt:lpstr>
      <vt:lpstr>Calibri</vt:lpstr>
      <vt:lpstr>Calibri Light</vt:lpstr>
      <vt:lpstr>Candara</vt:lpstr>
      <vt:lpstr>Symbol</vt:lpstr>
      <vt:lpstr>Tahoma</vt:lpstr>
      <vt:lpstr>Trebuchet MS</vt:lpstr>
      <vt:lpstr>Verdana</vt:lpstr>
      <vt:lpstr>Wingdings 2</vt:lpstr>
      <vt:lpstr>HDOfficeLightV0</vt:lpstr>
      <vt:lpstr>Tema de Office</vt:lpstr>
      <vt:lpstr>Presentación de PowerPoint</vt:lpstr>
      <vt:lpstr>Presentación de PowerPoint</vt:lpstr>
      <vt:lpstr>Presentación de PowerPoint</vt:lpstr>
      <vt:lpstr>Presentación de PowerPoint</vt:lpstr>
      <vt:lpstr>Presentación de PowerPoint</vt:lpstr>
      <vt:lpstr>Ley sobre acceso a la Información Pública</vt:lpstr>
      <vt:lpstr>Ley sobre acceso a la información publica</vt:lpstr>
      <vt:lpstr>Ley sobre acceso a la información publica</vt:lpstr>
      <vt:lpstr>Transparencia: Activa y Pasiva  (Art 7° Ley)</vt:lpstr>
      <vt:lpstr>Transparencia: Activa y Pasiva  (Art 7° Ley)</vt:lpstr>
      <vt:lpstr>Incumplimiento a transparencia activa:  Reclamo ante consejo (Art. 8°Ley)</vt:lpstr>
      <vt:lpstr>Obligación cumplir información requerida</vt:lpstr>
      <vt:lpstr>Causales secreto o reserva de la  información (Art. 21)</vt:lpstr>
      <vt:lpstr>Oposición: Derecho de terceros  (Art. 20)</vt:lpstr>
      <vt:lpstr>Amparo derecho acceso información</vt:lpstr>
      <vt:lpstr>Infracciones y sanciones a la  autoridad o jefatura por:</vt:lpstr>
      <vt:lpstr>Consejo de transparencia</vt:lpstr>
      <vt:lpstr>Presentación de PowerPoint</vt:lpstr>
      <vt:lpstr>¿Que es el Lobby?</vt:lpstr>
      <vt:lpstr>Presentación de PowerPoint</vt:lpstr>
      <vt:lpstr>Presentación de PowerPoint</vt:lpstr>
      <vt:lpstr>Sujetos del Lobby</vt:lpstr>
      <vt:lpstr>Quienes son:</vt:lpstr>
      <vt:lpstr>¿Sobre que se ejercerse el Lobby?</vt:lpstr>
      <vt:lpstr>Obligaciones de los sujetos pasivos  de esta Ley</vt:lpstr>
      <vt:lpstr>Presentación de PowerPoint</vt:lpstr>
      <vt:lpstr>Presentación de PowerPoint</vt:lpstr>
      <vt:lpstr>Presentación de PowerPoint</vt:lpstr>
      <vt:lpstr>Presentación de PowerPoint</vt:lpstr>
      <vt:lpstr>Presentación de PowerPoint</vt:lpstr>
      <vt:lpstr>Sanción por incumplimiento de  obligaciones</vt:lpstr>
      <vt:lpstr>Quienes aplican las sanciones</vt:lpstr>
      <vt:lpstr>Aplicación Ley Lobby en Compras Públicas: Comisión evaluadora (Art. 37 del reglamento 250)</vt:lpstr>
      <vt:lpstr>Son sujetos pasivos de esta ley</vt:lpstr>
      <vt:lpstr>Presentación de PowerPoint</vt:lpstr>
      <vt:lpstr>Prohibición Contacto Durante Evaluación: (Art. 39 del Reglamento)</vt:lpstr>
      <vt:lpstr>PROBIDAD</vt:lpstr>
      <vt:lpstr>Qué es la Probidad</vt:lpstr>
      <vt:lpstr>Presentación de PowerPoint</vt:lpstr>
      <vt:lpstr>Deberes que conlleva la  probidad</vt:lpstr>
      <vt:lpstr>Presentación de PowerPoint</vt:lpstr>
      <vt:lpstr>Recomendaciones</vt:lpstr>
      <vt:lpstr>Recomendaciones</vt:lpstr>
      <vt:lpstr>Recomendaciones</vt:lpstr>
      <vt:lpstr>Recomendaciones</vt:lpstr>
      <vt:lpstr>Recomendaciones</vt:lpstr>
      <vt:lpstr>Recomendaciones</vt:lpstr>
      <vt:lpstr>Recomendaciones</vt:lpstr>
      <vt:lpstr>Recomendaciones  Transversales</vt:lpstr>
      <vt:lpstr>El Cohecho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se entiende por  compras sustentables?</vt:lpstr>
      <vt:lpstr>Presentación de PowerPoint</vt:lpstr>
      <vt:lpstr>Las compras sustentables, son aquellas que integran en su  elección de bienes o servicios alguna de las siguientes  consideraciones:</vt:lpstr>
      <vt:lpstr>Presentación de PowerPoint</vt:lpstr>
      <vt:lpstr>LEY 19.886</vt:lpstr>
      <vt:lpstr>LEY 19.886</vt:lpstr>
      <vt:lpstr>LEY 19.886</vt:lpstr>
      <vt:lpstr>REGLAMENTO</vt:lpstr>
      <vt:lpstr>REGLAMENTO</vt:lpstr>
      <vt:lpstr>REGLAMENTO</vt:lpstr>
      <vt:lpstr>REGLAMENTO</vt:lpstr>
      <vt:lpstr>REGLAMENTO</vt:lpstr>
      <vt:lpstr>REGLAMENTO</vt:lpstr>
      <vt:lpstr>REGLAMENTO</vt:lpstr>
      <vt:lpstr>REGLAMENTO</vt:lpstr>
      <vt:lpstr>REGLAMENTO</vt:lpstr>
      <vt:lpstr>REGLAMENTO</vt:lpstr>
      <vt:lpstr>DICTÁMENES DE LA  CONTRALORÍA GENERAL DE LA  REPÚBLICA</vt:lpstr>
      <vt:lpstr>Presentación de PowerPoint</vt:lpstr>
      <vt:lpstr>Funciones CGR</vt:lpstr>
      <vt:lpstr>Funciones CGR</vt:lpstr>
      <vt:lpstr>DIRECTIVAS DE  COMPRAS  PÚBLICAS</vt:lpstr>
      <vt:lpstr>¿Que son las Directivas de Compra?</vt:lpstr>
      <vt:lpstr>Principales Directivas de Compras  Públicas</vt:lpstr>
      <vt:lpstr>Presentación de PowerPoint</vt:lpstr>
      <vt:lpstr>Libre concurrencia al llamado</vt:lpstr>
      <vt:lpstr>Igualdad ante las bases y no  discriminación arbitraria</vt:lpstr>
      <vt:lpstr>Estricta sujeción a las bases</vt:lpstr>
      <vt:lpstr>No formalización de los procesos</vt:lpstr>
      <vt:lpstr>Transparencia y Publicidad</vt:lpstr>
      <vt:lpstr>Presentación de PowerPoint</vt:lpstr>
      <vt:lpstr>Instituciones afectas a la Ley de  Compras Públicas</vt:lpstr>
      <vt:lpstr>Compras regidas por Ley de Compras Públicas  (Art. 1 Ley de Compras)</vt:lpstr>
      <vt:lpstr>Requisitos contratar con el Estado   (Art. 4 Ley de Compras)</vt:lpstr>
      <vt:lpstr>Inhabilidad para contratar con el  Estado</vt:lpstr>
      <vt:lpstr>PROCEDIMIENTOS DE  CONTRATACIÓN</vt:lpstr>
      <vt:lpstr>Trato Directo (Art.8 Ley y Art.10  Reglamento)</vt:lpstr>
      <vt:lpstr>Licitación Pública</vt:lpstr>
      <vt:lpstr>Presentación de PowerPoint</vt:lpstr>
      <vt:lpstr>Garantías requeridas</vt:lpstr>
      <vt:lpstr>Cuestiones Generales</vt:lpstr>
      <vt:lpstr>Licitaciones en soporte papel  (Art.62  Reglamento) </vt:lpstr>
      <vt:lpstr>Licitación Privada</vt:lpstr>
      <vt:lpstr>Convenio Marco</vt:lpstr>
      <vt:lpstr>Presentación de PowerPoint</vt:lpstr>
      <vt:lpstr>Presentación de PowerPoint</vt:lpstr>
      <vt:lpstr>Presentación de PowerPoint</vt:lpstr>
      <vt:lpstr>Exclusión del sistema (Art. 53 Reglamento)</vt:lpstr>
      <vt:lpstr>COMPRA ÁGIL (Art. 10 Bis Reglamento)</vt:lpstr>
      <vt:lpstr>Presentación de PowerPoint</vt:lpstr>
      <vt:lpstr>Directiva N°35.  Establece recomendaciones para el uso de la modalidad Compra Ágil</vt:lpstr>
      <vt:lpstr>Presentación de PowerPoint</vt:lpstr>
      <vt:lpstr>Presentación de PowerPoint</vt:lpstr>
      <vt:lpstr>Presentación de PowerPoint</vt:lpstr>
      <vt:lpstr>Recomendaciones:</vt:lpstr>
      <vt:lpstr>Compras Coordinadas</vt:lpstr>
      <vt:lpstr>Presentación de PowerPoint</vt:lpstr>
      <vt:lpstr>Presentación de PowerPoint</vt:lpstr>
      <vt:lpstr>COMPRAS COORDINADAS POR MANDATO</vt:lpstr>
      <vt:lpstr>COMPRAS COORDINADAS CONJUNTAS</vt:lpstr>
      <vt:lpstr>Presentación de PowerPoint</vt:lpstr>
      <vt:lpstr>Presentación de PowerPoint</vt:lpstr>
      <vt:lpstr>Información debe remitirse en el  portal (Art.57 Reglamento)</vt:lpstr>
      <vt:lpstr>Información debe remitirse en el  portal (Art.57 Reglamento)</vt:lpstr>
      <vt:lpstr>Relación contractual (Art.63 Reglamento)</vt:lpstr>
      <vt:lpstr>Relación contractual (Art.63 Reglamento)</vt:lpstr>
      <vt:lpstr>Clausulas especiales</vt:lpstr>
      <vt:lpstr>Plan Anual de Compras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AYUDA COMPRAS PÚBLICAS</dc:title>
  <dc:creator>Ayuda Compras Publicas</dc:creator>
  <cp:lastModifiedBy>Veronica Castillo</cp:lastModifiedBy>
  <cp:revision>104</cp:revision>
  <dcterms:created xsi:type="dcterms:W3CDTF">2018-06-26T08:50:47Z</dcterms:created>
  <dcterms:modified xsi:type="dcterms:W3CDTF">2021-07-07T12:53:41Z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2017-08-20T00:00:00Z</vt:filetime>
  </property>
  <property fmtid="{D5CDD505-2E9C-101B-9397-08002B2CF9AE}" pid="3" name="Creator">
    <vt:lpwstr>Acrobat PDFMaker 15 para PowerPoint</vt:lpwstr>
  </property>
  <property fmtid="{D5CDD505-2E9C-101B-9397-08002B2CF9AE}" pid="4" name="LastSaved">
    <vt:filetime>2018-06-26T00:00:00Z</vt:filetime>
  </property>
</Properties>
</file>