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8" r:id="rId2"/>
    <p:sldId id="259" r:id="rId3"/>
    <p:sldId id="269" r:id="rId4"/>
    <p:sldId id="270" r:id="rId5"/>
    <p:sldId id="271" r:id="rId6"/>
    <p:sldId id="274" r:id="rId7"/>
    <p:sldId id="268" r:id="rId8"/>
    <p:sldId id="272" r:id="rId9"/>
    <p:sldId id="289" r:id="rId10"/>
    <p:sldId id="307" r:id="rId11"/>
    <p:sldId id="308" r:id="rId12"/>
    <p:sldId id="309" r:id="rId13"/>
    <p:sldId id="310" r:id="rId14"/>
    <p:sldId id="311" r:id="rId15"/>
    <p:sldId id="293" r:id="rId16"/>
    <p:sldId id="303" r:id="rId17"/>
    <p:sldId id="301" r:id="rId18"/>
    <p:sldId id="302" r:id="rId19"/>
    <p:sldId id="304" r:id="rId20"/>
    <p:sldId id="305" r:id="rId21"/>
    <p:sldId id="306" r:id="rId22"/>
    <p:sldId id="300" r:id="rId23"/>
    <p:sldId id="299" r:id="rId24"/>
    <p:sldId id="312" r:id="rId25"/>
    <p:sldId id="280" r:id="rId26"/>
    <p:sldId id="281" r:id="rId27"/>
    <p:sldId id="282" r:id="rId28"/>
    <p:sldId id="284" r:id="rId29"/>
    <p:sldId id="283" r:id="rId30"/>
    <p:sldId id="287" r:id="rId31"/>
    <p:sldId id="286" r:id="rId3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58C9"/>
    <a:srgbClr val="0058D2"/>
    <a:srgbClr val="0C28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55"/>
    <p:restoredTop sz="94509"/>
  </p:normalViewPr>
  <p:slideViewPr>
    <p:cSldViewPr snapToGrid="0" snapToObjects="1">
      <p:cViewPr varScale="1">
        <p:scale>
          <a:sx n="96" d="100"/>
          <a:sy n="96" d="100"/>
        </p:scale>
        <p:origin x="19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7F893-168A-F048-BE5C-586567DFCEC7}" type="datetimeFigureOut">
              <a:rPr lang="es-CL" smtClean="0"/>
              <a:t>25-01-22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A5817-5515-3341-A6E8-C92A57C7610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681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5E4CB6-7400-F44E-9C8C-B80F6FE66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B84336-CAD3-704B-AB12-00A83E9EF8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69CB6A-3C3A-144F-9506-6E73D022D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BF0F-9671-274C-B5F6-FE5CE268DC55}" type="datetimeFigureOut">
              <a:rPr lang="es-CL" smtClean="0"/>
              <a:t>25-01-22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0CAE38-1296-4D41-AF9E-348E707FA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80A825-C533-A544-B57B-56AA79A6A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C54B-A6E0-0142-9C48-C3A55D5BB9DB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image1.jpeg">
            <a:extLst>
              <a:ext uri="{FF2B5EF4-FFF2-40B4-BE49-F238E27FC236}">
                <a16:creationId xmlns:a16="http://schemas.microsoft.com/office/drawing/2014/main" id="{3B198CD5-3427-FE40-9F34-3CFE2E2FFD12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673" y="5963443"/>
            <a:ext cx="929668" cy="8620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C3451A3-4C0F-264B-90D8-976EF51F1A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3587" y="6394450"/>
            <a:ext cx="1485825" cy="365125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22B4D793-974F-984F-8D85-78A1C5B7B905}"/>
              </a:ext>
            </a:extLst>
          </p:cNvPr>
          <p:cNvSpPr/>
          <p:nvPr userDrawn="1"/>
        </p:nvSpPr>
        <p:spPr>
          <a:xfrm>
            <a:off x="0" y="0"/>
            <a:ext cx="12192000" cy="1051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07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30874A-170B-A843-BBB6-5CE145E13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AAEE4A9-EB33-A544-A529-72B652C9C3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851BCC-AA06-2E4E-981F-0885A8DE9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BF0F-9671-274C-B5F6-FE5CE268DC55}" type="datetimeFigureOut">
              <a:rPr lang="es-CL" smtClean="0"/>
              <a:t>25-01-22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8F1695-3590-D549-B947-AA2C72395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33A381-48ED-2A4F-99F2-690B2300D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C54B-A6E0-0142-9C48-C3A55D5BB9DB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image1.jpeg">
            <a:extLst>
              <a:ext uri="{FF2B5EF4-FFF2-40B4-BE49-F238E27FC236}">
                <a16:creationId xmlns:a16="http://schemas.microsoft.com/office/drawing/2014/main" id="{E8A11186-65A7-FD47-9EBC-57783D22FA94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673" y="5963443"/>
            <a:ext cx="929668" cy="8620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F7D37A6-7F00-5749-9AEF-B4420C24BB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3587" y="6394450"/>
            <a:ext cx="1485825" cy="365125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773246FC-769B-2141-BCFF-5E670FE1A7DD}"/>
              </a:ext>
            </a:extLst>
          </p:cNvPr>
          <p:cNvSpPr/>
          <p:nvPr userDrawn="1"/>
        </p:nvSpPr>
        <p:spPr>
          <a:xfrm>
            <a:off x="0" y="0"/>
            <a:ext cx="12192000" cy="1051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46595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48457D-4D01-0B46-B133-BE6C0BF231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AD8F074-5F4B-0C45-BE9A-FA2B622DF6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418CD8-6F87-C445-A1CA-77AD0A5D4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BF0F-9671-274C-B5F6-FE5CE268DC55}" type="datetimeFigureOut">
              <a:rPr lang="es-CL" smtClean="0"/>
              <a:t>25-01-22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4741C1-6977-0045-99FE-D46D3BED7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41155B-A3DB-E54D-B62B-50FF9A08C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C54B-A6E0-0142-9C48-C3A55D5BB9DB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image1.jpeg">
            <a:extLst>
              <a:ext uri="{FF2B5EF4-FFF2-40B4-BE49-F238E27FC236}">
                <a16:creationId xmlns:a16="http://schemas.microsoft.com/office/drawing/2014/main" id="{59E4393B-6B1B-2F46-8799-74874AFCBD0F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623" y="5963443"/>
            <a:ext cx="929668" cy="8620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ABB706F-4868-034E-B0F7-C1E3F03A6B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3587" y="6394450"/>
            <a:ext cx="1485825" cy="365125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034507FD-3B9B-8F4E-8C49-BC6397109A2D}"/>
              </a:ext>
            </a:extLst>
          </p:cNvPr>
          <p:cNvSpPr/>
          <p:nvPr userDrawn="1"/>
        </p:nvSpPr>
        <p:spPr>
          <a:xfrm>
            <a:off x="0" y="0"/>
            <a:ext cx="12192000" cy="1051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6677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501B7-DD08-F94D-8634-0B306425F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BC1562-74B4-F343-A18B-06210C79C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B4F909-BC12-6642-B63C-2F19D1D01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BF0F-9671-274C-B5F6-FE5CE268DC55}" type="datetimeFigureOut">
              <a:rPr lang="es-CL" smtClean="0"/>
              <a:t>25-01-22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27B4E7-DACD-6149-B1C4-BE705A76B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D47606-A0C1-4642-BC5D-5F0F99BA5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C54B-A6E0-0142-9C48-C3A55D5BB9DB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image1.jpeg">
            <a:extLst>
              <a:ext uri="{FF2B5EF4-FFF2-40B4-BE49-F238E27FC236}">
                <a16:creationId xmlns:a16="http://schemas.microsoft.com/office/drawing/2014/main" id="{F16C45FB-C547-6C47-943F-C14B38B74145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673" y="5978524"/>
            <a:ext cx="929668" cy="8620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19E9A69-0606-104E-9C24-F8D6D0A356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3587" y="6394450"/>
            <a:ext cx="1485825" cy="365125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8507C914-475C-4740-B3C2-2FF59CE6B118}"/>
              </a:ext>
            </a:extLst>
          </p:cNvPr>
          <p:cNvSpPr/>
          <p:nvPr userDrawn="1"/>
        </p:nvSpPr>
        <p:spPr>
          <a:xfrm>
            <a:off x="0" y="0"/>
            <a:ext cx="12192000" cy="1051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8683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26CCE7-B1C5-9547-A898-2A6705D82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53597FA-1E9D-2E4E-8A55-8CDC9E929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D8900A-C4F3-FD4B-AFEE-DF1A400C4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BF0F-9671-274C-B5F6-FE5CE268DC55}" type="datetimeFigureOut">
              <a:rPr lang="es-CL" smtClean="0"/>
              <a:t>25-01-22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31EA53-B06F-D84F-A3EF-5DBE6B853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22F392-2EEA-8849-BE8B-239D88181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C54B-A6E0-0142-9C48-C3A55D5BB9DB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image1.jpeg">
            <a:extLst>
              <a:ext uri="{FF2B5EF4-FFF2-40B4-BE49-F238E27FC236}">
                <a16:creationId xmlns:a16="http://schemas.microsoft.com/office/drawing/2014/main" id="{24873235-0962-C141-B5D6-A91458A2B3C2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673" y="5963443"/>
            <a:ext cx="929668" cy="8620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EEB778A-7687-5E42-B901-8D436134EA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3587" y="6394450"/>
            <a:ext cx="1485825" cy="365125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88853989-1E0B-E041-9CA0-A58F4C1AC61A}"/>
              </a:ext>
            </a:extLst>
          </p:cNvPr>
          <p:cNvSpPr/>
          <p:nvPr userDrawn="1"/>
        </p:nvSpPr>
        <p:spPr>
          <a:xfrm>
            <a:off x="0" y="0"/>
            <a:ext cx="12192000" cy="1051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8072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6066CB-8DCB-2749-BE52-DA0B910D3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E7F0D8-5628-B84D-85D3-D85C457D7C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364CE12-3439-F943-840D-16BFB2716A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9BAE960-C009-4645-A28F-FE3C5C535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BF0F-9671-274C-B5F6-FE5CE268DC55}" type="datetimeFigureOut">
              <a:rPr lang="es-CL" smtClean="0"/>
              <a:t>25-01-22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8AD906-E85E-DB48-AF81-213CB986F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9C1A70-C248-7048-9826-760124C60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C54B-A6E0-0142-9C48-C3A55D5BB9DB}" type="slidenum">
              <a:rPr lang="es-CL" smtClean="0"/>
              <a:t>‹Nº›</a:t>
            </a:fld>
            <a:endParaRPr lang="es-CL"/>
          </a:p>
        </p:txBody>
      </p:sp>
      <p:pic>
        <p:nvPicPr>
          <p:cNvPr id="8" name="image1.jpeg">
            <a:extLst>
              <a:ext uri="{FF2B5EF4-FFF2-40B4-BE49-F238E27FC236}">
                <a16:creationId xmlns:a16="http://schemas.microsoft.com/office/drawing/2014/main" id="{CEAA72A8-43D4-FE45-8B8E-03D7CD7C5555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673" y="5963443"/>
            <a:ext cx="929668" cy="86201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1BF391B-FBCD-0843-9F69-E88972BCBE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3587" y="6394450"/>
            <a:ext cx="1485825" cy="365125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E47F63D8-5ED3-6C40-9E98-A4DD1BCB53D8}"/>
              </a:ext>
            </a:extLst>
          </p:cNvPr>
          <p:cNvSpPr/>
          <p:nvPr userDrawn="1"/>
        </p:nvSpPr>
        <p:spPr>
          <a:xfrm>
            <a:off x="0" y="0"/>
            <a:ext cx="12192000" cy="1051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458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7BA0E8-EAD9-984B-92C7-4D937B039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1FAFE9-3673-0F49-930B-6A13866E7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E269330-F227-324A-8714-2A44F00CAF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CAA6638-5EB0-BF49-AD55-2FCDD8B7F5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2CEC910-F30C-1B4A-A400-FB87E3C3C4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BA50B32-9553-3844-8FCE-1AD5AA58D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BF0F-9671-274C-B5F6-FE5CE268DC55}" type="datetimeFigureOut">
              <a:rPr lang="es-CL" smtClean="0"/>
              <a:t>25-01-22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9003677-7600-614C-9601-9D17565E3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7F0BA08-8F26-5C43-8532-6EDFEEC0B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C54B-A6E0-0142-9C48-C3A55D5BB9DB}" type="slidenum">
              <a:rPr lang="es-CL" smtClean="0"/>
              <a:t>‹Nº›</a:t>
            </a:fld>
            <a:endParaRPr lang="es-CL"/>
          </a:p>
        </p:txBody>
      </p:sp>
      <p:pic>
        <p:nvPicPr>
          <p:cNvPr id="10" name="image1.jpeg">
            <a:extLst>
              <a:ext uri="{FF2B5EF4-FFF2-40B4-BE49-F238E27FC236}">
                <a16:creationId xmlns:a16="http://schemas.microsoft.com/office/drawing/2014/main" id="{75120A24-535A-7742-92B7-AEA1E28BA858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673" y="5963443"/>
            <a:ext cx="929668" cy="86201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C1A3CE3-362B-F347-85B6-B0471DDDD1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3587" y="6394450"/>
            <a:ext cx="1485825" cy="365125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BF6AB95-C473-F04A-99DF-F6B9DA4493F4}"/>
              </a:ext>
            </a:extLst>
          </p:cNvPr>
          <p:cNvSpPr/>
          <p:nvPr userDrawn="1"/>
        </p:nvSpPr>
        <p:spPr>
          <a:xfrm>
            <a:off x="0" y="0"/>
            <a:ext cx="12192000" cy="1051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55434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D378E3-6E9B-B847-AFC1-EFD039304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117DD6A-62BB-7844-95D2-498715BC4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BF0F-9671-274C-B5F6-FE5CE268DC55}" type="datetimeFigureOut">
              <a:rPr lang="es-CL" smtClean="0"/>
              <a:t>25-01-22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6F8E494-98C4-2D46-ABBC-8335959DB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0B7560-7CCC-EB4C-B0F9-BAE871542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C54B-A6E0-0142-9C48-C3A55D5BB9DB}" type="slidenum">
              <a:rPr lang="es-CL" smtClean="0"/>
              <a:t>‹Nº›</a:t>
            </a:fld>
            <a:endParaRPr lang="es-CL"/>
          </a:p>
        </p:txBody>
      </p:sp>
      <p:pic>
        <p:nvPicPr>
          <p:cNvPr id="6" name="image1.jpeg">
            <a:extLst>
              <a:ext uri="{FF2B5EF4-FFF2-40B4-BE49-F238E27FC236}">
                <a16:creationId xmlns:a16="http://schemas.microsoft.com/office/drawing/2014/main" id="{D3FC60A8-A047-C14D-B6CD-5095144199EF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673" y="5963443"/>
            <a:ext cx="929668" cy="86201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00AD5E1-A17B-B542-A16D-92894A7EDF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3587" y="6394450"/>
            <a:ext cx="1485825" cy="36512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9F79240A-8B88-D64C-A5DF-32CDF981080D}"/>
              </a:ext>
            </a:extLst>
          </p:cNvPr>
          <p:cNvSpPr/>
          <p:nvPr userDrawn="1"/>
        </p:nvSpPr>
        <p:spPr>
          <a:xfrm>
            <a:off x="0" y="0"/>
            <a:ext cx="12192000" cy="1051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0236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C2A42D9-22C5-6B47-9025-C873E3ECB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BF0F-9671-274C-B5F6-FE5CE268DC55}" type="datetimeFigureOut">
              <a:rPr lang="es-CL" smtClean="0"/>
              <a:t>25-01-22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0D10196-C9B4-764B-9300-8E871E5E6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D45890A-9E56-3B45-8B23-B1B8BF1AC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C54B-A6E0-0142-9C48-C3A55D5BB9DB}" type="slidenum">
              <a:rPr lang="es-CL" smtClean="0"/>
              <a:t>‹Nº›</a:t>
            </a:fld>
            <a:endParaRPr lang="es-CL"/>
          </a:p>
        </p:txBody>
      </p:sp>
      <p:pic>
        <p:nvPicPr>
          <p:cNvPr id="5" name="image1.jpeg">
            <a:extLst>
              <a:ext uri="{FF2B5EF4-FFF2-40B4-BE49-F238E27FC236}">
                <a16:creationId xmlns:a16="http://schemas.microsoft.com/office/drawing/2014/main" id="{CE83590A-CD07-B24C-93DF-A8C7870873FE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673" y="5995987"/>
            <a:ext cx="929668" cy="86201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2B0EA59-420C-FA45-B8DD-F5BA763A2B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3587" y="6394450"/>
            <a:ext cx="1485825" cy="365125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5D284BC0-90F6-9C43-9C1C-07A789A98506}"/>
              </a:ext>
            </a:extLst>
          </p:cNvPr>
          <p:cNvSpPr/>
          <p:nvPr userDrawn="1"/>
        </p:nvSpPr>
        <p:spPr>
          <a:xfrm>
            <a:off x="0" y="0"/>
            <a:ext cx="12192000" cy="1051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39382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DFFCB8-C094-F344-8EAE-F34680B37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57B756-8A6D-EC47-9FAE-E3E28D963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15A6F6-C591-8143-B8D7-C88243846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0B89C48-0431-1C43-A885-D44051BE0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BF0F-9671-274C-B5F6-FE5CE268DC55}" type="datetimeFigureOut">
              <a:rPr lang="es-CL" smtClean="0"/>
              <a:t>25-01-22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793039C-A2DD-2645-952C-405C2855C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929F89-916E-1740-B9C2-19A34FA80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C54B-A6E0-0142-9C48-C3A55D5BB9DB}" type="slidenum">
              <a:rPr lang="es-CL" smtClean="0"/>
              <a:t>‹Nº›</a:t>
            </a:fld>
            <a:endParaRPr lang="es-CL"/>
          </a:p>
        </p:txBody>
      </p:sp>
      <p:pic>
        <p:nvPicPr>
          <p:cNvPr id="8" name="image1.jpeg">
            <a:extLst>
              <a:ext uri="{FF2B5EF4-FFF2-40B4-BE49-F238E27FC236}">
                <a16:creationId xmlns:a16="http://schemas.microsoft.com/office/drawing/2014/main" id="{663FB398-13CA-AB49-AEFC-15C36DF3463F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673" y="5963443"/>
            <a:ext cx="929668" cy="86201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D1BAABA-2B92-E849-BB39-E2160433DC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3587" y="6394450"/>
            <a:ext cx="1485825" cy="365125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D7A7A726-23A7-384C-AD8F-4407FCC0559A}"/>
              </a:ext>
            </a:extLst>
          </p:cNvPr>
          <p:cNvSpPr/>
          <p:nvPr userDrawn="1"/>
        </p:nvSpPr>
        <p:spPr>
          <a:xfrm>
            <a:off x="0" y="0"/>
            <a:ext cx="12192000" cy="1051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81851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48CCE8-5829-694C-943F-649A52D80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63A5345-8BD3-2F41-A295-87F3E23382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129E88A-F28B-1B4F-876D-0369D90A4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D6AFC62-6F55-8643-8588-A102AD867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BF0F-9671-274C-B5F6-FE5CE268DC55}" type="datetimeFigureOut">
              <a:rPr lang="es-CL" smtClean="0"/>
              <a:t>25-01-22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D280F65-4081-1A49-B7AF-D480E3842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42CAE0A-F40A-0F49-8972-AEF867C4B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C54B-A6E0-0142-9C48-C3A55D5BB9DB}" type="slidenum">
              <a:rPr lang="es-CL" smtClean="0"/>
              <a:t>‹Nº›</a:t>
            </a:fld>
            <a:endParaRPr lang="es-CL"/>
          </a:p>
        </p:txBody>
      </p:sp>
      <p:pic>
        <p:nvPicPr>
          <p:cNvPr id="8" name="image1.jpeg">
            <a:extLst>
              <a:ext uri="{FF2B5EF4-FFF2-40B4-BE49-F238E27FC236}">
                <a16:creationId xmlns:a16="http://schemas.microsoft.com/office/drawing/2014/main" id="{4D0A0DFF-4EB1-5C4D-8D8B-8A2A5AE5647F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673" y="5963443"/>
            <a:ext cx="929668" cy="86201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B00C325-D5CB-9347-990B-98B80D912F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3587" y="6394450"/>
            <a:ext cx="1485825" cy="365125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5CCB7267-E0BA-B240-8ECB-0BFB11FE8331}"/>
              </a:ext>
            </a:extLst>
          </p:cNvPr>
          <p:cNvSpPr/>
          <p:nvPr userDrawn="1"/>
        </p:nvSpPr>
        <p:spPr>
          <a:xfrm>
            <a:off x="0" y="0"/>
            <a:ext cx="12192000" cy="1051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2128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CE7DB15-7C34-EC41-AB46-31893C479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4A4BEC-5F39-FF46-96F1-F2BDDDB09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F74D6A-8493-D44E-BDEE-E394E4590B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2BF0F-9671-274C-B5F6-FE5CE268DC55}" type="datetimeFigureOut">
              <a:rPr lang="es-CL" smtClean="0"/>
              <a:t>25-01-22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AEAEAA-77B0-B648-8EF2-197BCB6CD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CAEE32-6D53-D449-8434-4B20E5366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EC54B-A6E0-0142-9C48-C3A55D5BB9D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4664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issuu.com/home/published/modelo_de_excelencia_de_los_gores_propuesta_g21_ve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30B2194E-8D1B-174E-9CC1-4CFEF6ABF1CB}"/>
              </a:ext>
            </a:extLst>
          </p:cNvPr>
          <p:cNvSpPr txBox="1">
            <a:spLocks/>
          </p:cNvSpPr>
          <p:nvPr/>
        </p:nvSpPr>
        <p:spPr>
          <a:xfrm>
            <a:off x="1521177" y="2364272"/>
            <a:ext cx="9144000" cy="14125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800" b="1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Programa</a:t>
            </a:r>
          </a:p>
          <a:p>
            <a:r>
              <a:rPr lang="es-CL" sz="2800" b="1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Fortalecimiento de la Operación del Sistema de Mejora Continua de la Calidad de la Gestión de los GORES</a:t>
            </a:r>
            <a:endParaRPr lang="es-CL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F3086F6-58B4-694F-A280-3BDD85FEE32A}"/>
              </a:ext>
            </a:extLst>
          </p:cNvPr>
          <p:cNvSpPr txBox="1"/>
          <p:nvPr/>
        </p:nvSpPr>
        <p:spPr>
          <a:xfrm>
            <a:off x="5167577" y="5242127"/>
            <a:ext cx="19046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600" dirty="0">
                <a:solidFill>
                  <a:srgbClr val="002060"/>
                </a:solidFill>
              </a:rPr>
              <a:t>26 de enero de 2022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9835517-DB89-0744-B412-08C54BC7D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39331" y="4084220"/>
            <a:ext cx="2107692" cy="519543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6A7F6889-6EC7-F24D-AC67-0FB4657F4B04}"/>
              </a:ext>
            </a:extLst>
          </p:cNvPr>
          <p:cNvSpPr/>
          <p:nvPr/>
        </p:nvSpPr>
        <p:spPr>
          <a:xfrm>
            <a:off x="27967" y="0"/>
            <a:ext cx="12183911" cy="1252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1.jpeg">
            <a:extLst>
              <a:ext uri="{FF2B5EF4-FFF2-40B4-BE49-F238E27FC236}">
                <a16:creationId xmlns:a16="http://schemas.microsoft.com/office/drawing/2014/main" id="{3473B073-5C7C-7F47-B601-57B6B878A0B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40995" y="390317"/>
            <a:ext cx="1904365" cy="1724025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48ACAF7C-EAC2-ED48-B56F-45EC8034DD20}"/>
              </a:ext>
            </a:extLst>
          </p:cNvPr>
          <p:cNvSpPr/>
          <p:nvPr/>
        </p:nvSpPr>
        <p:spPr>
          <a:xfrm>
            <a:off x="-31667" y="5585792"/>
            <a:ext cx="12192000" cy="1252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1368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93410CC7-7BC0-344D-A335-416D602FF98E}"/>
              </a:ext>
            </a:extLst>
          </p:cNvPr>
          <p:cNvSpPr/>
          <p:nvPr/>
        </p:nvSpPr>
        <p:spPr>
          <a:xfrm>
            <a:off x="1955722" y="1125538"/>
            <a:ext cx="7885923" cy="71137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/>
              <a:t>Nueva versión</a:t>
            </a:r>
          </a:p>
        </p:txBody>
      </p:sp>
      <p:sp>
        <p:nvSpPr>
          <p:cNvPr id="17" name="Pentágono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A80B531-8083-A445-87C2-E67CF3330824}"/>
              </a:ext>
            </a:extLst>
          </p:cNvPr>
          <p:cNvSpPr/>
          <p:nvPr/>
        </p:nvSpPr>
        <p:spPr>
          <a:xfrm>
            <a:off x="11309049" y="5936311"/>
            <a:ext cx="475397" cy="25841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Rectángulo redondeado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529CCA8-5C68-C844-B3B1-4DA73526A13E}"/>
              </a:ext>
            </a:extLst>
          </p:cNvPr>
          <p:cNvSpPr/>
          <p:nvPr/>
        </p:nvSpPr>
        <p:spPr>
          <a:xfrm>
            <a:off x="1955722" y="282462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Objetivos</a:t>
            </a: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D8762EC2-E412-0641-ADE2-ADE7C2535DB1}"/>
              </a:ext>
            </a:extLst>
          </p:cNvPr>
          <p:cNvSpPr/>
          <p:nvPr/>
        </p:nvSpPr>
        <p:spPr>
          <a:xfrm>
            <a:off x="4104943" y="297044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Etapas y productos</a:t>
            </a:r>
          </a:p>
        </p:txBody>
      </p:sp>
      <p:sp>
        <p:nvSpPr>
          <p:cNvPr id="22" name="Rectángulo redondeado 21">
            <a:extLst>
              <a:ext uri="{FF2B5EF4-FFF2-40B4-BE49-F238E27FC236}">
                <a16:creationId xmlns:a16="http://schemas.microsoft.com/office/drawing/2014/main" id="{D9BD7B6B-870B-D845-9191-093C2DDBFF08}"/>
              </a:ext>
            </a:extLst>
          </p:cNvPr>
          <p:cNvSpPr/>
          <p:nvPr/>
        </p:nvSpPr>
        <p:spPr>
          <a:xfrm>
            <a:off x="6429207" y="297044"/>
            <a:ext cx="1554480" cy="5181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>
                <a:solidFill>
                  <a:srgbClr val="002060"/>
                </a:solidFill>
              </a:rPr>
              <a:t>Optimización del Modelo</a:t>
            </a:r>
          </a:p>
        </p:txBody>
      </p:sp>
      <p:sp>
        <p:nvSpPr>
          <p:cNvPr id="24" name="Rectángulo redondeado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CC119F5-E074-644D-956C-249E853E6755}"/>
              </a:ext>
            </a:extLst>
          </p:cNvPr>
          <p:cNvSpPr/>
          <p:nvPr/>
        </p:nvSpPr>
        <p:spPr>
          <a:xfrm>
            <a:off x="8757542" y="297044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Lo que viene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5930507-AEB6-C745-B90B-094573F91F49}"/>
              </a:ext>
            </a:extLst>
          </p:cNvPr>
          <p:cNvSpPr txBox="1"/>
          <p:nvPr/>
        </p:nvSpPr>
        <p:spPr>
          <a:xfrm>
            <a:off x="4313954" y="1836915"/>
            <a:ext cx="3169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Se explicita la relación sistémica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E0D3DA6-706D-3648-AD98-78B98DAB56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27" t="11540" r="11427" b="9975"/>
          <a:stretch/>
        </p:blipFill>
        <p:spPr bwMode="auto">
          <a:xfrm>
            <a:off x="3318117" y="2323338"/>
            <a:ext cx="5555765" cy="43426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32878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93410CC7-7BC0-344D-A335-416D602FF98E}"/>
              </a:ext>
            </a:extLst>
          </p:cNvPr>
          <p:cNvSpPr/>
          <p:nvPr/>
        </p:nvSpPr>
        <p:spPr>
          <a:xfrm>
            <a:off x="2153037" y="1134846"/>
            <a:ext cx="7885923" cy="71137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/>
              <a:t>Nueva versión</a:t>
            </a:r>
          </a:p>
        </p:txBody>
      </p:sp>
      <p:sp>
        <p:nvSpPr>
          <p:cNvPr id="17" name="Pentágono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A80B531-8083-A445-87C2-E67CF3330824}"/>
              </a:ext>
            </a:extLst>
          </p:cNvPr>
          <p:cNvSpPr/>
          <p:nvPr/>
        </p:nvSpPr>
        <p:spPr>
          <a:xfrm>
            <a:off x="11309049" y="5936311"/>
            <a:ext cx="475397" cy="25841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Rectángulo redondeado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529CCA8-5C68-C844-B3B1-4DA73526A13E}"/>
              </a:ext>
            </a:extLst>
          </p:cNvPr>
          <p:cNvSpPr/>
          <p:nvPr/>
        </p:nvSpPr>
        <p:spPr>
          <a:xfrm>
            <a:off x="1978312" y="267669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Objetivos</a:t>
            </a: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D8762EC2-E412-0641-ADE2-ADE7C2535DB1}"/>
              </a:ext>
            </a:extLst>
          </p:cNvPr>
          <p:cNvSpPr/>
          <p:nvPr/>
        </p:nvSpPr>
        <p:spPr>
          <a:xfrm>
            <a:off x="4127533" y="282251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Etapas y productos</a:t>
            </a:r>
          </a:p>
        </p:txBody>
      </p:sp>
      <p:sp>
        <p:nvSpPr>
          <p:cNvPr id="22" name="Rectángulo redondeado 21">
            <a:extLst>
              <a:ext uri="{FF2B5EF4-FFF2-40B4-BE49-F238E27FC236}">
                <a16:creationId xmlns:a16="http://schemas.microsoft.com/office/drawing/2014/main" id="{D9BD7B6B-870B-D845-9191-093C2DDBFF08}"/>
              </a:ext>
            </a:extLst>
          </p:cNvPr>
          <p:cNvSpPr/>
          <p:nvPr/>
        </p:nvSpPr>
        <p:spPr>
          <a:xfrm>
            <a:off x="6451797" y="282251"/>
            <a:ext cx="1554480" cy="5181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>
                <a:solidFill>
                  <a:srgbClr val="002060"/>
                </a:solidFill>
              </a:rPr>
              <a:t>Optimización del Modelo</a:t>
            </a:r>
          </a:p>
        </p:txBody>
      </p:sp>
      <p:sp>
        <p:nvSpPr>
          <p:cNvPr id="24" name="Rectángulo redondeado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CC119F5-E074-644D-956C-249E853E6755}"/>
              </a:ext>
            </a:extLst>
          </p:cNvPr>
          <p:cNvSpPr/>
          <p:nvPr/>
        </p:nvSpPr>
        <p:spPr>
          <a:xfrm>
            <a:off x="8780132" y="282251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Lo que viene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9FC3673-905B-B44F-886A-4E3A5B2B5E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01" t="10864" r="12988" b="12691"/>
          <a:stretch/>
        </p:blipFill>
        <p:spPr bwMode="auto">
          <a:xfrm>
            <a:off x="3033731" y="2202212"/>
            <a:ext cx="6124537" cy="46814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1219206-3DC2-5A43-B70F-8734055813AE}"/>
              </a:ext>
            </a:extLst>
          </p:cNvPr>
          <p:cNvSpPr txBox="1"/>
          <p:nvPr/>
        </p:nvSpPr>
        <p:spPr>
          <a:xfrm>
            <a:off x="3219250" y="1818298"/>
            <a:ext cx="5753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Se enfatiza la relación dinámica entre las partes del Modelo</a:t>
            </a:r>
          </a:p>
        </p:txBody>
      </p:sp>
    </p:spTree>
    <p:extLst>
      <p:ext uri="{BB962C8B-B14F-4D97-AF65-F5344CB8AC3E}">
        <p14:creationId xmlns:p14="http://schemas.microsoft.com/office/powerpoint/2010/main" val="4086256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93410CC7-7BC0-344D-A335-416D602FF98E}"/>
              </a:ext>
            </a:extLst>
          </p:cNvPr>
          <p:cNvSpPr/>
          <p:nvPr/>
        </p:nvSpPr>
        <p:spPr>
          <a:xfrm>
            <a:off x="2153037" y="1134846"/>
            <a:ext cx="7885923" cy="71137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/>
              <a:t>Nueva versión</a:t>
            </a:r>
          </a:p>
        </p:txBody>
      </p:sp>
      <p:sp>
        <p:nvSpPr>
          <p:cNvPr id="17" name="Pentágono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A80B531-8083-A445-87C2-E67CF3330824}"/>
              </a:ext>
            </a:extLst>
          </p:cNvPr>
          <p:cNvSpPr/>
          <p:nvPr/>
        </p:nvSpPr>
        <p:spPr>
          <a:xfrm>
            <a:off x="11309049" y="5936311"/>
            <a:ext cx="475397" cy="25841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Rectángulo redondeado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529CCA8-5C68-C844-B3B1-4DA73526A13E}"/>
              </a:ext>
            </a:extLst>
          </p:cNvPr>
          <p:cNvSpPr/>
          <p:nvPr/>
        </p:nvSpPr>
        <p:spPr>
          <a:xfrm>
            <a:off x="2018069" y="267956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Objetivos</a:t>
            </a: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D8762EC2-E412-0641-ADE2-ADE7C2535DB1}"/>
              </a:ext>
            </a:extLst>
          </p:cNvPr>
          <p:cNvSpPr/>
          <p:nvPr/>
        </p:nvSpPr>
        <p:spPr>
          <a:xfrm>
            <a:off x="4167290" y="282538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Etapas y productos</a:t>
            </a:r>
          </a:p>
        </p:txBody>
      </p:sp>
      <p:sp>
        <p:nvSpPr>
          <p:cNvPr id="22" name="Rectángulo redondeado 21">
            <a:extLst>
              <a:ext uri="{FF2B5EF4-FFF2-40B4-BE49-F238E27FC236}">
                <a16:creationId xmlns:a16="http://schemas.microsoft.com/office/drawing/2014/main" id="{D9BD7B6B-870B-D845-9191-093C2DDBFF08}"/>
              </a:ext>
            </a:extLst>
          </p:cNvPr>
          <p:cNvSpPr/>
          <p:nvPr/>
        </p:nvSpPr>
        <p:spPr>
          <a:xfrm>
            <a:off x="6491554" y="282538"/>
            <a:ext cx="1554480" cy="5181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>
                <a:solidFill>
                  <a:srgbClr val="002060"/>
                </a:solidFill>
              </a:rPr>
              <a:t>Optimización del Modelo</a:t>
            </a:r>
          </a:p>
        </p:txBody>
      </p:sp>
      <p:sp>
        <p:nvSpPr>
          <p:cNvPr id="24" name="Rectángulo redondeado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CC119F5-E074-644D-956C-249E853E6755}"/>
              </a:ext>
            </a:extLst>
          </p:cNvPr>
          <p:cNvSpPr/>
          <p:nvPr/>
        </p:nvSpPr>
        <p:spPr>
          <a:xfrm>
            <a:off x="8819889" y="282538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Lo que viene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1219206-3DC2-5A43-B70F-8734055813AE}"/>
              </a:ext>
            </a:extLst>
          </p:cNvPr>
          <p:cNvSpPr txBox="1"/>
          <p:nvPr/>
        </p:nvSpPr>
        <p:spPr>
          <a:xfrm>
            <a:off x="3315429" y="1817724"/>
            <a:ext cx="5561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Se explica la lógica de construcción de los requerimientos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D32BDFFB-7CD4-CE48-9037-5CBC5D982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714" y="2256559"/>
            <a:ext cx="9554817" cy="451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068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93410CC7-7BC0-344D-A335-416D602FF98E}"/>
              </a:ext>
            </a:extLst>
          </p:cNvPr>
          <p:cNvSpPr/>
          <p:nvPr/>
        </p:nvSpPr>
        <p:spPr>
          <a:xfrm>
            <a:off x="2043899" y="1224767"/>
            <a:ext cx="7885923" cy="71137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/>
              <a:t>Focos de la nueva versión</a:t>
            </a:r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1B07B89F-BA64-434A-9577-8E04FACF4948}"/>
              </a:ext>
            </a:extLst>
          </p:cNvPr>
          <p:cNvSpPr/>
          <p:nvPr/>
        </p:nvSpPr>
        <p:spPr>
          <a:xfrm>
            <a:off x="1280160" y="2035536"/>
            <a:ext cx="9372600" cy="4572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es-CL" sz="1600" b="1" dirty="0">
                <a:solidFill>
                  <a:srgbClr val="002060"/>
                </a:solidFill>
              </a:rPr>
              <a:t>Enfoque </a:t>
            </a:r>
            <a:r>
              <a:rPr lang="es-CL" sz="1600" b="1" dirty="0" err="1">
                <a:solidFill>
                  <a:srgbClr val="002060"/>
                </a:solidFill>
              </a:rPr>
              <a:t>interdivisional</a:t>
            </a:r>
            <a:r>
              <a:rPr lang="es-CL" sz="1600" b="1" dirty="0">
                <a:solidFill>
                  <a:srgbClr val="002060"/>
                </a:solidFill>
              </a:rPr>
              <a:t> </a:t>
            </a:r>
            <a:r>
              <a:rPr lang="es-CL" sz="1600" dirty="0">
                <a:solidFill>
                  <a:srgbClr val="002060"/>
                </a:solidFill>
              </a:rPr>
              <a:t>=&gt; El contenido se instala con una mirada transversal de la gestión de los GORES, promoviendo el trabajo de equipo y trabajo colaborativo entre las Divisiones, y de éstas con otros actores regionales y partes interesadas.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CL" sz="1600" b="1" dirty="0">
                <a:solidFill>
                  <a:srgbClr val="002060"/>
                </a:solidFill>
              </a:rPr>
              <a:t>Explicitación de beneficios del uso del Modelo</a:t>
            </a:r>
            <a:r>
              <a:rPr lang="es-CL" sz="1600" dirty="0">
                <a:solidFill>
                  <a:srgbClr val="002060"/>
                </a:solidFill>
              </a:rPr>
              <a:t> =&gt; El Modelo no se puede reducir sólo a sumatoria de elementos de gestión.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CL" sz="1600" b="1" dirty="0">
                <a:solidFill>
                  <a:srgbClr val="002060"/>
                </a:solidFill>
              </a:rPr>
              <a:t>Simplificación</a:t>
            </a:r>
            <a:r>
              <a:rPr lang="es-CL" sz="1600" dirty="0">
                <a:solidFill>
                  <a:srgbClr val="002060"/>
                </a:solidFill>
              </a:rPr>
              <a:t> =&gt; lenguaje más directo, con identificación clara de los requerimientos que se busca desarrollar/demostrar.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CL" sz="1600" b="1" dirty="0">
                <a:solidFill>
                  <a:srgbClr val="002060"/>
                </a:solidFill>
              </a:rPr>
              <a:t>Asociación con principios del Modelo </a:t>
            </a:r>
            <a:r>
              <a:rPr lang="es-CL" sz="1600" dirty="0">
                <a:solidFill>
                  <a:srgbClr val="002060"/>
                </a:solidFill>
              </a:rPr>
              <a:t>=&gt; los principios son los elementos fundantes del sistema de gestión y deben relevarse  asociarse con los criterios, </a:t>
            </a:r>
            <a:r>
              <a:rPr lang="es-CL" sz="1600" dirty="0" err="1">
                <a:solidFill>
                  <a:srgbClr val="002060"/>
                </a:solidFill>
              </a:rPr>
              <a:t>subcriterios</a:t>
            </a:r>
            <a:r>
              <a:rPr lang="es-CL" sz="1600" dirty="0">
                <a:solidFill>
                  <a:srgbClr val="002060"/>
                </a:solidFill>
              </a:rPr>
              <a:t> y/o elementos de gestión.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CL" sz="1600" b="1" dirty="0">
                <a:solidFill>
                  <a:srgbClr val="002060"/>
                </a:solidFill>
              </a:rPr>
              <a:t>Fortalecimiento de áreas deficitarias </a:t>
            </a:r>
            <a:r>
              <a:rPr lang="es-CL" sz="1600" dirty="0">
                <a:solidFill>
                  <a:srgbClr val="002060"/>
                </a:solidFill>
              </a:rPr>
              <a:t>=&gt; se agrega “Perfil organizacional”, se amplía criterio “Ciudadanía, socios y colaboradores”, se hace separación en criterios de Planificación Estratégica Regional y Gestión de Planes y Programas (criterios 4 y 5). 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CL" sz="1600" b="1" dirty="0">
                <a:solidFill>
                  <a:srgbClr val="002060"/>
                </a:solidFill>
              </a:rPr>
              <a:t>Facilitación en mostrar resultados </a:t>
            </a:r>
            <a:r>
              <a:rPr lang="es-CL" sz="1600" dirty="0">
                <a:solidFill>
                  <a:srgbClr val="002060"/>
                </a:solidFill>
              </a:rPr>
              <a:t>=&gt; Mejor orientación en criterio Resultados, ejemplificando tipologías de indicadores.</a:t>
            </a:r>
          </a:p>
        </p:txBody>
      </p:sp>
      <p:sp>
        <p:nvSpPr>
          <p:cNvPr id="17" name="Pentágono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A80B531-8083-A445-87C2-E67CF3330824}"/>
              </a:ext>
            </a:extLst>
          </p:cNvPr>
          <p:cNvSpPr/>
          <p:nvPr/>
        </p:nvSpPr>
        <p:spPr>
          <a:xfrm>
            <a:off x="11309049" y="5936311"/>
            <a:ext cx="475397" cy="25841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Rectángulo redondeado 2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C62B176-9393-9542-B5CA-02ECBFF9D5FD}"/>
              </a:ext>
            </a:extLst>
          </p:cNvPr>
          <p:cNvSpPr/>
          <p:nvPr/>
        </p:nvSpPr>
        <p:spPr>
          <a:xfrm>
            <a:off x="2043899" y="241752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Objetivos</a:t>
            </a:r>
          </a:p>
        </p:txBody>
      </p:sp>
      <p:sp>
        <p:nvSpPr>
          <p:cNvPr id="27" name="Rectángulo redondeado 26">
            <a:extLst>
              <a:ext uri="{FF2B5EF4-FFF2-40B4-BE49-F238E27FC236}">
                <a16:creationId xmlns:a16="http://schemas.microsoft.com/office/drawing/2014/main" id="{348DD0E2-BC44-3D45-B327-E6C67D8A46E8}"/>
              </a:ext>
            </a:extLst>
          </p:cNvPr>
          <p:cNvSpPr/>
          <p:nvPr/>
        </p:nvSpPr>
        <p:spPr>
          <a:xfrm>
            <a:off x="4193120" y="256334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Etapas y productos</a:t>
            </a:r>
          </a:p>
        </p:txBody>
      </p:sp>
      <p:sp>
        <p:nvSpPr>
          <p:cNvPr id="28" name="Rectángulo redondeado 27">
            <a:extLst>
              <a:ext uri="{FF2B5EF4-FFF2-40B4-BE49-F238E27FC236}">
                <a16:creationId xmlns:a16="http://schemas.microsoft.com/office/drawing/2014/main" id="{08D30A97-3EB9-3C47-BC2F-D6E0CC0DC0D0}"/>
              </a:ext>
            </a:extLst>
          </p:cNvPr>
          <p:cNvSpPr/>
          <p:nvPr/>
        </p:nvSpPr>
        <p:spPr>
          <a:xfrm>
            <a:off x="6517384" y="256334"/>
            <a:ext cx="1554480" cy="5181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>
                <a:solidFill>
                  <a:srgbClr val="002060"/>
                </a:solidFill>
              </a:rPr>
              <a:t>Optimización del Modelo</a:t>
            </a:r>
          </a:p>
        </p:txBody>
      </p:sp>
      <p:sp>
        <p:nvSpPr>
          <p:cNvPr id="29" name="Rectángulo redondeado 2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5B412DF-59EF-5449-8D3F-41162DC4764E}"/>
              </a:ext>
            </a:extLst>
          </p:cNvPr>
          <p:cNvSpPr/>
          <p:nvPr/>
        </p:nvSpPr>
        <p:spPr>
          <a:xfrm>
            <a:off x="8845719" y="256334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Lo que viene</a:t>
            </a:r>
          </a:p>
        </p:txBody>
      </p:sp>
    </p:spTree>
    <p:extLst>
      <p:ext uri="{BB962C8B-B14F-4D97-AF65-F5344CB8AC3E}">
        <p14:creationId xmlns:p14="http://schemas.microsoft.com/office/powerpoint/2010/main" val="2151495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93410CC7-7BC0-344D-A335-416D602FF98E}"/>
              </a:ext>
            </a:extLst>
          </p:cNvPr>
          <p:cNvSpPr/>
          <p:nvPr/>
        </p:nvSpPr>
        <p:spPr>
          <a:xfrm>
            <a:off x="2043899" y="1330783"/>
            <a:ext cx="7885923" cy="71137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/>
              <a:t>Focos de la nueva versión</a:t>
            </a:r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1B07B89F-BA64-434A-9577-8E04FACF4948}"/>
              </a:ext>
            </a:extLst>
          </p:cNvPr>
          <p:cNvSpPr/>
          <p:nvPr/>
        </p:nvSpPr>
        <p:spPr>
          <a:xfrm>
            <a:off x="1280160" y="2194560"/>
            <a:ext cx="9372600" cy="4572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 startAt="7"/>
            </a:pPr>
            <a:r>
              <a:rPr lang="es-CL" sz="1600" b="1" dirty="0">
                <a:solidFill>
                  <a:srgbClr val="002060"/>
                </a:solidFill>
              </a:rPr>
              <a:t>Temas emergentes </a:t>
            </a:r>
            <a:r>
              <a:rPr lang="es-CL" sz="1600" dirty="0">
                <a:solidFill>
                  <a:srgbClr val="002060"/>
                </a:solidFill>
              </a:rPr>
              <a:t>=&gt; Se explicitan algunos desafíos nuevos, por lo que el Modelo se alinea con estos desafíos.</a:t>
            </a:r>
          </a:p>
          <a:p>
            <a:pPr marL="342900" indent="-342900" algn="ctr">
              <a:buFont typeface="+mj-lt"/>
              <a:buAutoNum type="arabicPeriod" startAt="7"/>
            </a:pPr>
            <a:r>
              <a:rPr lang="es-CL" sz="1600" b="1" dirty="0">
                <a:solidFill>
                  <a:srgbClr val="002060"/>
                </a:solidFill>
              </a:rPr>
              <a:t>Puntajes</a:t>
            </a:r>
            <a:r>
              <a:rPr lang="es-CL" sz="1600" dirty="0">
                <a:solidFill>
                  <a:srgbClr val="002060"/>
                </a:solidFill>
              </a:rPr>
              <a:t> =&gt; En la relación de puntajes entre criterios de procesos y de resultados no hubo opinión mayoritaria de aumentar el peso de los resultados.</a:t>
            </a:r>
          </a:p>
          <a:p>
            <a:pPr marL="342900" indent="-342900" algn="ctr">
              <a:buFont typeface="+mj-lt"/>
              <a:buAutoNum type="arabicPeriod" startAt="7"/>
            </a:pPr>
            <a:r>
              <a:rPr lang="es-CL" sz="1600" b="1" dirty="0">
                <a:solidFill>
                  <a:srgbClr val="002060"/>
                </a:solidFill>
              </a:rPr>
              <a:t>Se introduce una mirada transversal =&gt; </a:t>
            </a:r>
            <a:r>
              <a:rPr lang="es-CL" sz="1600" dirty="0">
                <a:solidFill>
                  <a:srgbClr val="002060"/>
                </a:solidFill>
              </a:rPr>
              <a:t>evitando los compartimentos estancos. Por ejemplo: El criterio Planificación Estratégica Institucional y Gestión del Conocimiento, incorpora el alineamiento de la planificación institucional con la estrategia de desarrollo regional, plan regional de ordenamiento territorial, las políticas públicas regionales y los planes plurianuales de inversión, entre otros instrumentos de planificación. </a:t>
            </a:r>
          </a:p>
          <a:p>
            <a:pPr marL="342900" indent="-342900" algn="ctr">
              <a:buFont typeface="+mj-lt"/>
              <a:buAutoNum type="arabicPeriod" startAt="7"/>
            </a:pPr>
            <a:r>
              <a:rPr lang="es-CL" sz="1600" b="1" dirty="0">
                <a:solidFill>
                  <a:srgbClr val="002060"/>
                </a:solidFill>
              </a:rPr>
              <a:t>Mayor coherencia interna </a:t>
            </a:r>
            <a:r>
              <a:rPr lang="es-CL" sz="1600" dirty="0">
                <a:solidFill>
                  <a:srgbClr val="002060"/>
                </a:solidFill>
              </a:rPr>
              <a:t>=&gt; se reordenan las preguntas de los criterios 4 y 5. Los contenidos referidos a la Planificación Estratégica Regional en el Criterio 4 y los referidos a la Gestión del Desarrollo Regional Territorial y la Gestión de Inversiones en el 5.</a:t>
            </a:r>
          </a:p>
          <a:p>
            <a:pPr marL="342900" indent="-342900" algn="ctr">
              <a:buFont typeface="+mj-lt"/>
              <a:buAutoNum type="arabicPeriod" startAt="7"/>
            </a:pPr>
            <a:r>
              <a:rPr lang="es-CL" sz="1600" b="1" dirty="0">
                <a:solidFill>
                  <a:srgbClr val="002060"/>
                </a:solidFill>
              </a:rPr>
              <a:t>Sobre los diferentes instrumentos de planificación</a:t>
            </a:r>
            <a:r>
              <a:rPr lang="es-CL" sz="1600" dirty="0">
                <a:solidFill>
                  <a:srgbClr val="002060"/>
                </a:solidFill>
              </a:rPr>
              <a:t> =&gt; se busca mayor alineamiento entre ellos y de éstos con la ERD. Se alinea el plan de acción con el plan estratégico, relevando su importancia para el logro de los objetivos y resultados operacionales.</a:t>
            </a:r>
          </a:p>
        </p:txBody>
      </p:sp>
      <p:sp>
        <p:nvSpPr>
          <p:cNvPr id="17" name="Pentágono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A80B531-8083-A445-87C2-E67CF3330824}"/>
              </a:ext>
            </a:extLst>
          </p:cNvPr>
          <p:cNvSpPr/>
          <p:nvPr/>
        </p:nvSpPr>
        <p:spPr>
          <a:xfrm>
            <a:off x="11309049" y="5936311"/>
            <a:ext cx="475397" cy="25841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Rectángulo redondeado 2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C62B176-9393-9542-B5CA-02ECBFF9D5FD}"/>
              </a:ext>
            </a:extLst>
          </p:cNvPr>
          <p:cNvSpPr/>
          <p:nvPr/>
        </p:nvSpPr>
        <p:spPr>
          <a:xfrm>
            <a:off x="2043899" y="268257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Objetivos</a:t>
            </a:r>
          </a:p>
        </p:txBody>
      </p:sp>
      <p:sp>
        <p:nvSpPr>
          <p:cNvPr id="27" name="Rectángulo redondeado 26">
            <a:extLst>
              <a:ext uri="{FF2B5EF4-FFF2-40B4-BE49-F238E27FC236}">
                <a16:creationId xmlns:a16="http://schemas.microsoft.com/office/drawing/2014/main" id="{348DD0E2-BC44-3D45-B327-E6C67D8A46E8}"/>
              </a:ext>
            </a:extLst>
          </p:cNvPr>
          <p:cNvSpPr/>
          <p:nvPr/>
        </p:nvSpPr>
        <p:spPr>
          <a:xfrm>
            <a:off x="4193120" y="282839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Etapas y productos</a:t>
            </a:r>
          </a:p>
        </p:txBody>
      </p:sp>
      <p:sp>
        <p:nvSpPr>
          <p:cNvPr id="28" name="Rectángulo redondeado 27">
            <a:extLst>
              <a:ext uri="{FF2B5EF4-FFF2-40B4-BE49-F238E27FC236}">
                <a16:creationId xmlns:a16="http://schemas.microsoft.com/office/drawing/2014/main" id="{08D30A97-3EB9-3C47-BC2F-D6E0CC0DC0D0}"/>
              </a:ext>
            </a:extLst>
          </p:cNvPr>
          <p:cNvSpPr/>
          <p:nvPr/>
        </p:nvSpPr>
        <p:spPr>
          <a:xfrm>
            <a:off x="6517384" y="282839"/>
            <a:ext cx="1554480" cy="5181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>
                <a:solidFill>
                  <a:srgbClr val="002060"/>
                </a:solidFill>
              </a:rPr>
              <a:t>Optimización del Modelo</a:t>
            </a:r>
          </a:p>
        </p:txBody>
      </p:sp>
      <p:sp>
        <p:nvSpPr>
          <p:cNvPr id="29" name="Rectángulo redondeado 2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5B412DF-59EF-5449-8D3F-41162DC4764E}"/>
              </a:ext>
            </a:extLst>
          </p:cNvPr>
          <p:cNvSpPr/>
          <p:nvPr/>
        </p:nvSpPr>
        <p:spPr>
          <a:xfrm>
            <a:off x="8845719" y="282839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Lo que viene</a:t>
            </a:r>
          </a:p>
        </p:txBody>
      </p:sp>
    </p:spTree>
    <p:extLst>
      <p:ext uri="{BB962C8B-B14F-4D97-AF65-F5344CB8AC3E}">
        <p14:creationId xmlns:p14="http://schemas.microsoft.com/office/powerpoint/2010/main" val="2789934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93410CC7-7BC0-344D-A335-416D602FF98E}"/>
              </a:ext>
            </a:extLst>
          </p:cNvPr>
          <p:cNvSpPr/>
          <p:nvPr/>
        </p:nvSpPr>
        <p:spPr>
          <a:xfrm>
            <a:off x="2043899" y="1330783"/>
            <a:ext cx="7885923" cy="71137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/>
              <a:t>El Modelo de Excelencia actualizado</a:t>
            </a:r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1B07B89F-BA64-434A-9577-8E04FACF4948}"/>
              </a:ext>
            </a:extLst>
          </p:cNvPr>
          <p:cNvSpPr/>
          <p:nvPr/>
        </p:nvSpPr>
        <p:spPr>
          <a:xfrm>
            <a:off x="1280160" y="2194560"/>
            <a:ext cx="9372600" cy="33832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rgbClr val="002060"/>
                </a:solidFill>
              </a:rPr>
              <a:t>Perfil organizacional:</a:t>
            </a:r>
          </a:p>
          <a:p>
            <a:pPr marL="285750" indent="-285750" algn="ctr">
              <a:buFontTx/>
              <a:buChar char="-"/>
            </a:pPr>
            <a:r>
              <a:rPr lang="es-CL" dirty="0">
                <a:solidFill>
                  <a:srgbClr val="002060"/>
                </a:solidFill>
              </a:rPr>
              <a:t>Se agrega capítulo que aborda: “Descripción del GORE” y “Desafíos del GORE”.</a:t>
            </a:r>
          </a:p>
          <a:p>
            <a:pPr marL="285750" indent="-285750" algn="ctr">
              <a:buFontTx/>
              <a:buChar char="-"/>
            </a:pPr>
            <a:r>
              <a:rPr lang="es-CL" dirty="0">
                <a:solidFill>
                  <a:srgbClr val="002060"/>
                </a:solidFill>
              </a:rPr>
              <a:t>Se busca dar contexto a la gestión del GORE y vincular la gestión con los desafíos establecidos en el plan de gobierno.</a:t>
            </a:r>
          </a:p>
        </p:txBody>
      </p:sp>
      <p:sp>
        <p:nvSpPr>
          <p:cNvPr id="17" name="Pentágono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A80B531-8083-A445-87C2-E67CF3330824}"/>
              </a:ext>
            </a:extLst>
          </p:cNvPr>
          <p:cNvSpPr/>
          <p:nvPr/>
        </p:nvSpPr>
        <p:spPr>
          <a:xfrm>
            <a:off x="11309049" y="5936311"/>
            <a:ext cx="475397" cy="25841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Rectángulo redondeado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940AC63-E7D5-DF46-88B2-A1AC4416D70E}"/>
              </a:ext>
            </a:extLst>
          </p:cNvPr>
          <p:cNvSpPr/>
          <p:nvPr/>
        </p:nvSpPr>
        <p:spPr>
          <a:xfrm>
            <a:off x="2043899" y="255005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Objetivos</a:t>
            </a:r>
          </a:p>
        </p:txBody>
      </p:sp>
      <p:sp>
        <p:nvSpPr>
          <p:cNvPr id="25" name="Rectángulo redondeado 24">
            <a:extLst>
              <a:ext uri="{FF2B5EF4-FFF2-40B4-BE49-F238E27FC236}">
                <a16:creationId xmlns:a16="http://schemas.microsoft.com/office/drawing/2014/main" id="{15F82FCD-9359-B540-B7FE-9D290692944C}"/>
              </a:ext>
            </a:extLst>
          </p:cNvPr>
          <p:cNvSpPr/>
          <p:nvPr/>
        </p:nvSpPr>
        <p:spPr>
          <a:xfrm>
            <a:off x="4193120" y="269587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Etapas y productos</a:t>
            </a:r>
          </a:p>
        </p:txBody>
      </p:sp>
      <p:sp>
        <p:nvSpPr>
          <p:cNvPr id="26" name="Rectángulo redondeado 25">
            <a:extLst>
              <a:ext uri="{FF2B5EF4-FFF2-40B4-BE49-F238E27FC236}">
                <a16:creationId xmlns:a16="http://schemas.microsoft.com/office/drawing/2014/main" id="{572886DE-40C5-0E4D-A366-97C19F30C003}"/>
              </a:ext>
            </a:extLst>
          </p:cNvPr>
          <p:cNvSpPr/>
          <p:nvPr/>
        </p:nvSpPr>
        <p:spPr>
          <a:xfrm>
            <a:off x="6517384" y="269587"/>
            <a:ext cx="1554480" cy="5181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>
                <a:solidFill>
                  <a:srgbClr val="002060"/>
                </a:solidFill>
              </a:rPr>
              <a:t>Optimización del Modelo</a:t>
            </a:r>
          </a:p>
        </p:txBody>
      </p:sp>
      <p:sp>
        <p:nvSpPr>
          <p:cNvPr id="27" name="Rectángulo redondeado 2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39FDC8D-564D-5B44-8491-F534FFDDD4DE}"/>
              </a:ext>
            </a:extLst>
          </p:cNvPr>
          <p:cNvSpPr/>
          <p:nvPr/>
        </p:nvSpPr>
        <p:spPr>
          <a:xfrm>
            <a:off x="8845719" y="269587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Lo que viene</a:t>
            </a:r>
          </a:p>
        </p:txBody>
      </p:sp>
    </p:spTree>
    <p:extLst>
      <p:ext uri="{BB962C8B-B14F-4D97-AF65-F5344CB8AC3E}">
        <p14:creationId xmlns:p14="http://schemas.microsoft.com/office/powerpoint/2010/main" val="300650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93410CC7-7BC0-344D-A335-416D602FF98E}"/>
              </a:ext>
            </a:extLst>
          </p:cNvPr>
          <p:cNvSpPr/>
          <p:nvPr/>
        </p:nvSpPr>
        <p:spPr>
          <a:xfrm>
            <a:off x="2043899" y="1330783"/>
            <a:ext cx="7885923" cy="71137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/>
              <a:t>El Modelo de Excelencia actualizado</a:t>
            </a:r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1B07B89F-BA64-434A-9577-8E04FACF4948}"/>
              </a:ext>
            </a:extLst>
          </p:cNvPr>
          <p:cNvSpPr/>
          <p:nvPr/>
        </p:nvSpPr>
        <p:spPr>
          <a:xfrm>
            <a:off x="1280160" y="2194560"/>
            <a:ext cx="9372600" cy="33832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rgbClr val="002060"/>
                </a:solidFill>
              </a:rPr>
              <a:t>Criterio “Liderazgo”:</a:t>
            </a:r>
          </a:p>
          <a:p>
            <a:pPr marL="285750" indent="-285750" algn="ctr">
              <a:buFontTx/>
              <a:buChar char="-"/>
            </a:pPr>
            <a:r>
              <a:rPr lang="es-CL" dirty="0">
                <a:solidFill>
                  <a:srgbClr val="002060"/>
                </a:solidFill>
              </a:rPr>
              <a:t>Se adopta el concepto de “equipo directivo, liderado por el/la Gobernador/a Regional”, conformado además por Administrador/a Regional y Jefes/as de División.</a:t>
            </a:r>
          </a:p>
          <a:p>
            <a:pPr marL="285750" indent="-285750" algn="ctr">
              <a:buFontTx/>
              <a:buChar char="-"/>
            </a:pPr>
            <a:r>
              <a:rPr lang="es-CL" dirty="0">
                <a:solidFill>
                  <a:srgbClr val="002060"/>
                </a:solidFill>
              </a:rPr>
              <a:t>Se pone foco en una gestión integrada: articulación efectiva entre las distintas divisiones del GORE, de tal forma de asegurar la elaboración e implementación de todos sus instrumentos.</a:t>
            </a:r>
          </a:p>
        </p:txBody>
      </p:sp>
      <p:sp>
        <p:nvSpPr>
          <p:cNvPr id="17" name="Pentágono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A80B531-8083-A445-87C2-E67CF3330824}"/>
              </a:ext>
            </a:extLst>
          </p:cNvPr>
          <p:cNvSpPr/>
          <p:nvPr/>
        </p:nvSpPr>
        <p:spPr>
          <a:xfrm>
            <a:off x="11309049" y="5936311"/>
            <a:ext cx="475397" cy="25841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Rectángulo redondeado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940AC63-E7D5-DF46-88B2-A1AC4416D70E}"/>
              </a:ext>
            </a:extLst>
          </p:cNvPr>
          <p:cNvSpPr/>
          <p:nvPr/>
        </p:nvSpPr>
        <p:spPr>
          <a:xfrm>
            <a:off x="2043899" y="241752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Objetivos</a:t>
            </a:r>
          </a:p>
        </p:txBody>
      </p:sp>
      <p:sp>
        <p:nvSpPr>
          <p:cNvPr id="25" name="Rectángulo redondeado 24">
            <a:extLst>
              <a:ext uri="{FF2B5EF4-FFF2-40B4-BE49-F238E27FC236}">
                <a16:creationId xmlns:a16="http://schemas.microsoft.com/office/drawing/2014/main" id="{15F82FCD-9359-B540-B7FE-9D290692944C}"/>
              </a:ext>
            </a:extLst>
          </p:cNvPr>
          <p:cNvSpPr/>
          <p:nvPr/>
        </p:nvSpPr>
        <p:spPr>
          <a:xfrm>
            <a:off x="4193120" y="256334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Etapas y productos</a:t>
            </a:r>
          </a:p>
        </p:txBody>
      </p:sp>
      <p:sp>
        <p:nvSpPr>
          <p:cNvPr id="26" name="Rectángulo redondeado 25">
            <a:extLst>
              <a:ext uri="{FF2B5EF4-FFF2-40B4-BE49-F238E27FC236}">
                <a16:creationId xmlns:a16="http://schemas.microsoft.com/office/drawing/2014/main" id="{572886DE-40C5-0E4D-A366-97C19F30C003}"/>
              </a:ext>
            </a:extLst>
          </p:cNvPr>
          <p:cNvSpPr/>
          <p:nvPr/>
        </p:nvSpPr>
        <p:spPr>
          <a:xfrm>
            <a:off x="6517384" y="256334"/>
            <a:ext cx="1554480" cy="5181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>
                <a:solidFill>
                  <a:srgbClr val="002060"/>
                </a:solidFill>
              </a:rPr>
              <a:t>Optimización del Modelo</a:t>
            </a:r>
          </a:p>
        </p:txBody>
      </p:sp>
      <p:sp>
        <p:nvSpPr>
          <p:cNvPr id="27" name="Rectángulo redondeado 2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39FDC8D-564D-5B44-8491-F534FFDDD4DE}"/>
              </a:ext>
            </a:extLst>
          </p:cNvPr>
          <p:cNvSpPr/>
          <p:nvPr/>
        </p:nvSpPr>
        <p:spPr>
          <a:xfrm>
            <a:off x="8845719" y="256334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Lo que viene</a:t>
            </a:r>
          </a:p>
        </p:txBody>
      </p:sp>
    </p:spTree>
    <p:extLst>
      <p:ext uri="{BB962C8B-B14F-4D97-AF65-F5344CB8AC3E}">
        <p14:creationId xmlns:p14="http://schemas.microsoft.com/office/powerpoint/2010/main" val="683791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93410CC7-7BC0-344D-A335-416D602FF98E}"/>
              </a:ext>
            </a:extLst>
          </p:cNvPr>
          <p:cNvSpPr/>
          <p:nvPr/>
        </p:nvSpPr>
        <p:spPr>
          <a:xfrm>
            <a:off x="2043899" y="1330783"/>
            <a:ext cx="7885923" cy="71137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/>
              <a:t>El Modelo de Excelencia actualizado</a:t>
            </a:r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1B07B89F-BA64-434A-9577-8E04FACF4948}"/>
              </a:ext>
            </a:extLst>
          </p:cNvPr>
          <p:cNvSpPr/>
          <p:nvPr/>
        </p:nvSpPr>
        <p:spPr>
          <a:xfrm>
            <a:off x="1280160" y="2194560"/>
            <a:ext cx="9372600" cy="33832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rgbClr val="002060"/>
                </a:solidFill>
              </a:rPr>
              <a:t>Criterio “Ciudadanía, Socios y Colaboradores”:</a:t>
            </a:r>
          </a:p>
          <a:p>
            <a:pPr marL="285750" indent="-285750" algn="ctr">
              <a:buFontTx/>
              <a:buChar char="-"/>
            </a:pPr>
            <a:r>
              <a:rPr lang="es-CL" dirty="0">
                <a:solidFill>
                  <a:srgbClr val="002060"/>
                </a:solidFill>
              </a:rPr>
              <a:t>Se pasa de dos </a:t>
            </a:r>
            <a:r>
              <a:rPr lang="es-CL" dirty="0" err="1">
                <a:solidFill>
                  <a:srgbClr val="002060"/>
                </a:solidFill>
              </a:rPr>
              <a:t>subcriterios</a:t>
            </a:r>
            <a:r>
              <a:rPr lang="es-CL" dirty="0">
                <a:solidFill>
                  <a:srgbClr val="002060"/>
                </a:solidFill>
              </a:rPr>
              <a:t> a tres: Gestión de la participación ciudadana; Gestión de la relación con los/as ciudadanos/as y Gestión de la relación con socios y colaboradores, ampliando el alcance y visibilizando con mayor fuerza este ámbito.</a:t>
            </a:r>
          </a:p>
          <a:p>
            <a:pPr marL="285750" indent="-285750" algn="ctr">
              <a:buFontTx/>
              <a:buChar char="-"/>
            </a:pPr>
            <a:r>
              <a:rPr lang="es-CL" dirty="0">
                <a:solidFill>
                  <a:srgbClr val="002060"/>
                </a:solidFill>
              </a:rPr>
              <a:t>Se precisan conceptos de ”instituciones socias” e “instituciones colaboradoras”.</a:t>
            </a:r>
          </a:p>
          <a:p>
            <a:pPr marL="285750" indent="-285750" algn="ctr">
              <a:buFontTx/>
              <a:buChar char="-"/>
            </a:pPr>
            <a:r>
              <a:rPr lang="es-CL" dirty="0">
                <a:solidFill>
                  <a:srgbClr val="002060"/>
                </a:solidFill>
              </a:rPr>
              <a:t>Se precisa que la participación ciudadana está vinculada a la formulación de los instrumentos del sistema de planificación territorial regional, entre ellos: Estrategia Regional de Desarrollo, Plan de Ordenamiento Territorial (PROT), políticas públicas regionales y planes plurianuales de inversión.</a:t>
            </a:r>
          </a:p>
        </p:txBody>
      </p:sp>
      <p:sp>
        <p:nvSpPr>
          <p:cNvPr id="17" name="Pentágono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A80B531-8083-A445-87C2-E67CF3330824}"/>
              </a:ext>
            </a:extLst>
          </p:cNvPr>
          <p:cNvSpPr/>
          <p:nvPr/>
        </p:nvSpPr>
        <p:spPr>
          <a:xfrm>
            <a:off x="11309049" y="5936311"/>
            <a:ext cx="475397" cy="25841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Rectángulo redondeado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940AC63-E7D5-DF46-88B2-A1AC4416D70E}"/>
              </a:ext>
            </a:extLst>
          </p:cNvPr>
          <p:cNvSpPr/>
          <p:nvPr/>
        </p:nvSpPr>
        <p:spPr>
          <a:xfrm>
            <a:off x="2043899" y="268256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Objetivos</a:t>
            </a:r>
          </a:p>
        </p:txBody>
      </p:sp>
      <p:sp>
        <p:nvSpPr>
          <p:cNvPr id="25" name="Rectángulo redondeado 24">
            <a:extLst>
              <a:ext uri="{FF2B5EF4-FFF2-40B4-BE49-F238E27FC236}">
                <a16:creationId xmlns:a16="http://schemas.microsoft.com/office/drawing/2014/main" id="{15F82FCD-9359-B540-B7FE-9D290692944C}"/>
              </a:ext>
            </a:extLst>
          </p:cNvPr>
          <p:cNvSpPr/>
          <p:nvPr/>
        </p:nvSpPr>
        <p:spPr>
          <a:xfrm>
            <a:off x="4193120" y="282838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Etapas y productos</a:t>
            </a:r>
          </a:p>
        </p:txBody>
      </p:sp>
      <p:sp>
        <p:nvSpPr>
          <p:cNvPr id="26" name="Rectángulo redondeado 25">
            <a:extLst>
              <a:ext uri="{FF2B5EF4-FFF2-40B4-BE49-F238E27FC236}">
                <a16:creationId xmlns:a16="http://schemas.microsoft.com/office/drawing/2014/main" id="{572886DE-40C5-0E4D-A366-97C19F30C003}"/>
              </a:ext>
            </a:extLst>
          </p:cNvPr>
          <p:cNvSpPr/>
          <p:nvPr/>
        </p:nvSpPr>
        <p:spPr>
          <a:xfrm>
            <a:off x="6517384" y="282838"/>
            <a:ext cx="1554480" cy="5181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>
                <a:solidFill>
                  <a:srgbClr val="002060"/>
                </a:solidFill>
              </a:rPr>
              <a:t>Optimización del Modelo</a:t>
            </a:r>
          </a:p>
        </p:txBody>
      </p:sp>
      <p:sp>
        <p:nvSpPr>
          <p:cNvPr id="27" name="Rectángulo redondeado 2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39FDC8D-564D-5B44-8491-F534FFDDD4DE}"/>
              </a:ext>
            </a:extLst>
          </p:cNvPr>
          <p:cNvSpPr/>
          <p:nvPr/>
        </p:nvSpPr>
        <p:spPr>
          <a:xfrm>
            <a:off x="8845719" y="282838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Lo que viene</a:t>
            </a:r>
          </a:p>
        </p:txBody>
      </p:sp>
    </p:spTree>
    <p:extLst>
      <p:ext uri="{BB962C8B-B14F-4D97-AF65-F5344CB8AC3E}">
        <p14:creationId xmlns:p14="http://schemas.microsoft.com/office/powerpoint/2010/main" val="2263122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93410CC7-7BC0-344D-A335-416D602FF98E}"/>
              </a:ext>
            </a:extLst>
          </p:cNvPr>
          <p:cNvSpPr/>
          <p:nvPr/>
        </p:nvSpPr>
        <p:spPr>
          <a:xfrm>
            <a:off x="2043899" y="1330783"/>
            <a:ext cx="7885923" cy="71137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/>
              <a:t>El Modelo de Excelencia actualizado</a:t>
            </a:r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1B07B89F-BA64-434A-9577-8E04FACF4948}"/>
              </a:ext>
            </a:extLst>
          </p:cNvPr>
          <p:cNvSpPr/>
          <p:nvPr/>
        </p:nvSpPr>
        <p:spPr>
          <a:xfrm>
            <a:off x="1280160" y="2194560"/>
            <a:ext cx="9372600" cy="33832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rgbClr val="002060"/>
                </a:solidFill>
              </a:rPr>
              <a:t>Criterio “Personas”:</a:t>
            </a:r>
          </a:p>
          <a:p>
            <a:pPr marL="285750" indent="-285750" algn="ctr">
              <a:buFontTx/>
              <a:buChar char="-"/>
            </a:pPr>
            <a:r>
              <a:rPr lang="es-CL" dirty="0">
                <a:solidFill>
                  <a:srgbClr val="002060"/>
                </a:solidFill>
              </a:rPr>
              <a:t>Se mejoró la redacción y se refundieron algunos elementos de gestión. </a:t>
            </a:r>
          </a:p>
          <a:p>
            <a:pPr marL="285750" indent="-285750" algn="ctr">
              <a:buFontTx/>
              <a:buChar char="-"/>
            </a:pPr>
            <a:r>
              <a:rPr lang="es-CL" dirty="0">
                <a:solidFill>
                  <a:srgbClr val="002060"/>
                </a:solidFill>
              </a:rPr>
              <a:t>Se resalta la valoración del trabajo en equipo y el trabajo colaborativo.</a:t>
            </a:r>
          </a:p>
          <a:p>
            <a:pPr marL="285750" indent="-285750" algn="ctr">
              <a:buFontTx/>
              <a:buChar char="-"/>
            </a:pPr>
            <a:r>
              <a:rPr lang="es-CL" dirty="0">
                <a:solidFill>
                  <a:srgbClr val="002060"/>
                </a:solidFill>
              </a:rPr>
              <a:t>En el </a:t>
            </a:r>
            <a:r>
              <a:rPr lang="es-CL" dirty="0" err="1">
                <a:solidFill>
                  <a:srgbClr val="002060"/>
                </a:solidFill>
              </a:rPr>
              <a:t>subcriterio</a:t>
            </a:r>
            <a:r>
              <a:rPr lang="es-CL" dirty="0">
                <a:solidFill>
                  <a:srgbClr val="002060"/>
                </a:solidFill>
              </a:rPr>
              <a:t> de gestión de personas se incorpora el concepto de ciclo de vida laboral.</a:t>
            </a:r>
          </a:p>
          <a:p>
            <a:pPr marL="285750" indent="-285750" algn="ctr">
              <a:buFontTx/>
              <a:buChar char="-"/>
            </a:pPr>
            <a:r>
              <a:rPr lang="es-CL" dirty="0">
                <a:solidFill>
                  <a:srgbClr val="002060"/>
                </a:solidFill>
              </a:rPr>
              <a:t>Se promueve la generación de una cultura de cambio organizacional con foco en la mejora continua. Esto se materializa en los </a:t>
            </a:r>
            <a:r>
              <a:rPr lang="es-CL" dirty="0" err="1">
                <a:solidFill>
                  <a:srgbClr val="002060"/>
                </a:solidFill>
              </a:rPr>
              <a:t>subcriterios</a:t>
            </a:r>
            <a:r>
              <a:rPr lang="es-CL" dirty="0">
                <a:solidFill>
                  <a:srgbClr val="002060"/>
                </a:solidFill>
              </a:rPr>
              <a:t> 3.l Gestión de Personas, en el </a:t>
            </a:r>
            <a:r>
              <a:rPr lang="es-CL" dirty="0" err="1">
                <a:solidFill>
                  <a:srgbClr val="002060"/>
                </a:solidFill>
              </a:rPr>
              <a:t>subcriterio</a:t>
            </a:r>
            <a:r>
              <a:rPr lang="es-CL" dirty="0">
                <a:solidFill>
                  <a:srgbClr val="002060"/>
                </a:solidFill>
              </a:rPr>
              <a:t> 3.2 Desempeño, Retroalimentación y Reconocimiento y en el </a:t>
            </a:r>
            <a:r>
              <a:rPr lang="es-CL" dirty="0" err="1">
                <a:solidFill>
                  <a:srgbClr val="002060"/>
                </a:solidFill>
              </a:rPr>
              <a:t>subcriterio</a:t>
            </a:r>
            <a:r>
              <a:rPr lang="es-CL" dirty="0">
                <a:solidFill>
                  <a:srgbClr val="002060"/>
                </a:solidFill>
              </a:rPr>
              <a:t> 3.4 Participación en el proceso de mejora de la gestión del GORE.</a:t>
            </a:r>
          </a:p>
        </p:txBody>
      </p:sp>
      <p:sp>
        <p:nvSpPr>
          <p:cNvPr id="17" name="Pentágono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A80B531-8083-A445-87C2-E67CF3330824}"/>
              </a:ext>
            </a:extLst>
          </p:cNvPr>
          <p:cNvSpPr/>
          <p:nvPr/>
        </p:nvSpPr>
        <p:spPr>
          <a:xfrm>
            <a:off x="11309049" y="5936311"/>
            <a:ext cx="475397" cy="25841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Rectángulo redondeado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940AC63-E7D5-DF46-88B2-A1AC4416D70E}"/>
              </a:ext>
            </a:extLst>
          </p:cNvPr>
          <p:cNvSpPr/>
          <p:nvPr/>
        </p:nvSpPr>
        <p:spPr>
          <a:xfrm>
            <a:off x="2043899" y="228500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Objetivos</a:t>
            </a:r>
          </a:p>
        </p:txBody>
      </p:sp>
      <p:sp>
        <p:nvSpPr>
          <p:cNvPr id="25" name="Rectángulo redondeado 24">
            <a:extLst>
              <a:ext uri="{FF2B5EF4-FFF2-40B4-BE49-F238E27FC236}">
                <a16:creationId xmlns:a16="http://schemas.microsoft.com/office/drawing/2014/main" id="{15F82FCD-9359-B540-B7FE-9D290692944C}"/>
              </a:ext>
            </a:extLst>
          </p:cNvPr>
          <p:cNvSpPr/>
          <p:nvPr/>
        </p:nvSpPr>
        <p:spPr>
          <a:xfrm>
            <a:off x="4193120" y="243082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Etapas y productos</a:t>
            </a:r>
          </a:p>
        </p:txBody>
      </p:sp>
      <p:sp>
        <p:nvSpPr>
          <p:cNvPr id="26" name="Rectángulo redondeado 25">
            <a:extLst>
              <a:ext uri="{FF2B5EF4-FFF2-40B4-BE49-F238E27FC236}">
                <a16:creationId xmlns:a16="http://schemas.microsoft.com/office/drawing/2014/main" id="{572886DE-40C5-0E4D-A366-97C19F30C003}"/>
              </a:ext>
            </a:extLst>
          </p:cNvPr>
          <p:cNvSpPr/>
          <p:nvPr/>
        </p:nvSpPr>
        <p:spPr>
          <a:xfrm>
            <a:off x="6517384" y="243082"/>
            <a:ext cx="1554480" cy="5181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>
                <a:solidFill>
                  <a:srgbClr val="002060"/>
                </a:solidFill>
              </a:rPr>
              <a:t>Optimización del Modelo</a:t>
            </a:r>
          </a:p>
        </p:txBody>
      </p:sp>
      <p:sp>
        <p:nvSpPr>
          <p:cNvPr id="27" name="Rectángulo redondeado 2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39FDC8D-564D-5B44-8491-F534FFDDD4DE}"/>
              </a:ext>
            </a:extLst>
          </p:cNvPr>
          <p:cNvSpPr/>
          <p:nvPr/>
        </p:nvSpPr>
        <p:spPr>
          <a:xfrm>
            <a:off x="8845719" y="243082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Lo que viene</a:t>
            </a:r>
          </a:p>
        </p:txBody>
      </p:sp>
    </p:spTree>
    <p:extLst>
      <p:ext uri="{BB962C8B-B14F-4D97-AF65-F5344CB8AC3E}">
        <p14:creationId xmlns:p14="http://schemas.microsoft.com/office/powerpoint/2010/main" val="1512874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93410CC7-7BC0-344D-A335-416D602FF98E}"/>
              </a:ext>
            </a:extLst>
          </p:cNvPr>
          <p:cNvSpPr/>
          <p:nvPr/>
        </p:nvSpPr>
        <p:spPr>
          <a:xfrm>
            <a:off x="2043899" y="1330783"/>
            <a:ext cx="7885923" cy="71137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/>
              <a:t>El Modelo de Excelencia actualizado</a:t>
            </a:r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1B07B89F-BA64-434A-9577-8E04FACF4948}"/>
              </a:ext>
            </a:extLst>
          </p:cNvPr>
          <p:cNvSpPr/>
          <p:nvPr/>
        </p:nvSpPr>
        <p:spPr>
          <a:xfrm>
            <a:off x="1280160" y="2194560"/>
            <a:ext cx="9372600" cy="33832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rgbClr val="002060"/>
                </a:solidFill>
              </a:rPr>
              <a:t>Criterio “Planificación Estratégica del Desarrollo Regional”:</a:t>
            </a:r>
          </a:p>
          <a:p>
            <a:pPr marL="285750" indent="-285750" algn="ctr">
              <a:buFontTx/>
              <a:buChar char="-"/>
            </a:pPr>
            <a:r>
              <a:rPr lang="es-CL" dirty="0">
                <a:solidFill>
                  <a:srgbClr val="002060"/>
                </a:solidFill>
              </a:rPr>
              <a:t>Se cambió el nombre del criterio 4 para resaltar que se refiere sólo al nivel de la Planificación Estratégica del Desarrollo Regional y dejando al criterio 5 los temas de gestión.</a:t>
            </a:r>
          </a:p>
          <a:p>
            <a:pPr marL="285750" indent="-285750" algn="ctr">
              <a:buFontTx/>
              <a:buChar char="-"/>
            </a:pPr>
            <a:r>
              <a:rPr lang="es-CL" dirty="0">
                <a:solidFill>
                  <a:srgbClr val="002060"/>
                </a:solidFill>
              </a:rPr>
              <a:t>Se reordenaron y cambiaron los nombres de los </a:t>
            </a:r>
            <a:r>
              <a:rPr lang="es-CL" dirty="0" err="1">
                <a:solidFill>
                  <a:srgbClr val="002060"/>
                </a:solidFill>
              </a:rPr>
              <a:t>subcriterios</a:t>
            </a:r>
            <a:r>
              <a:rPr lang="es-CL" dirty="0">
                <a:solidFill>
                  <a:srgbClr val="002060"/>
                </a:solidFill>
              </a:rPr>
              <a:t> (se precisa el requerimiento básico); el primero se refiere a la formulación y actualización de la ERD y el alineamiento de los otros instrumentos de planificación con dicha estrategia. El segundo analiza la ERD y los instrumentos de planificación relativos al  ordenamiento territorial y el tercero se refiere a los instrumentos de planificación regionales. .</a:t>
            </a:r>
          </a:p>
        </p:txBody>
      </p:sp>
      <p:sp>
        <p:nvSpPr>
          <p:cNvPr id="17" name="Pentágono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A80B531-8083-A445-87C2-E67CF3330824}"/>
              </a:ext>
            </a:extLst>
          </p:cNvPr>
          <p:cNvSpPr/>
          <p:nvPr/>
        </p:nvSpPr>
        <p:spPr>
          <a:xfrm>
            <a:off x="11309049" y="5936311"/>
            <a:ext cx="475397" cy="25841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Rectángulo redondeado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940AC63-E7D5-DF46-88B2-A1AC4416D70E}"/>
              </a:ext>
            </a:extLst>
          </p:cNvPr>
          <p:cNvSpPr/>
          <p:nvPr/>
        </p:nvSpPr>
        <p:spPr>
          <a:xfrm>
            <a:off x="2043899" y="281509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Objetivos</a:t>
            </a:r>
          </a:p>
        </p:txBody>
      </p:sp>
      <p:sp>
        <p:nvSpPr>
          <p:cNvPr id="25" name="Rectángulo redondeado 24">
            <a:extLst>
              <a:ext uri="{FF2B5EF4-FFF2-40B4-BE49-F238E27FC236}">
                <a16:creationId xmlns:a16="http://schemas.microsoft.com/office/drawing/2014/main" id="{15F82FCD-9359-B540-B7FE-9D290692944C}"/>
              </a:ext>
            </a:extLst>
          </p:cNvPr>
          <p:cNvSpPr/>
          <p:nvPr/>
        </p:nvSpPr>
        <p:spPr>
          <a:xfrm>
            <a:off x="4193120" y="296091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Etapas y productos</a:t>
            </a:r>
          </a:p>
        </p:txBody>
      </p:sp>
      <p:sp>
        <p:nvSpPr>
          <p:cNvPr id="26" name="Rectángulo redondeado 25">
            <a:extLst>
              <a:ext uri="{FF2B5EF4-FFF2-40B4-BE49-F238E27FC236}">
                <a16:creationId xmlns:a16="http://schemas.microsoft.com/office/drawing/2014/main" id="{572886DE-40C5-0E4D-A366-97C19F30C003}"/>
              </a:ext>
            </a:extLst>
          </p:cNvPr>
          <p:cNvSpPr/>
          <p:nvPr/>
        </p:nvSpPr>
        <p:spPr>
          <a:xfrm>
            <a:off x="6517384" y="296091"/>
            <a:ext cx="1554480" cy="5181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>
                <a:solidFill>
                  <a:srgbClr val="002060"/>
                </a:solidFill>
              </a:rPr>
              <a:t>Optimización del Modelo</a:t>
            </a:r>
          </a:p>
        </p:txBody>
      </p:sp>
      <p:sp>
        <p:nvSpPr>
          <p:cNvPr id="27" name="Rectángulo redondeado 2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39FDC8D-564D-5B44-8491-F534FFDDD4DE}"/>
              </a:ext>
            </a:extLst>
          </p:cNvPr>
          <p:cNvSpPr/>
          <p:nvPr/>
        </p:nvSpPr>
        <p:spPr>
          <a:xfrm>
            <a:off x="8845719" y="296091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Lo que viene</a:t>
            </a:r>
          </a:p>
        </p:txBody>
      </p:sp>
    </p:spTree>
    <p:extLst>
      <p:ext uri="{BB962C8B-B14F-4D97-AF65-F5344CB8AC3E}">
        <p14:creationId xmlns:p14="http://schemas.microsoft.com/office/powerpoint/2010/main" val="1113664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adroTexto 21">
            <a:extLst>
              <a:ext uri="{FF2B5EF4-FFF2-40B4-BE49-F238E27FC236}">
                <a16:creationId xmlns:a16="http://schemas.microsoft.com/office/drawing/2014/main" id="{B79CF04E-05A7-C94E-8AB7-2399455EBB6D}"/>
              </a:ext>
            </a:extLst>
          </p:cNvPr>
          <p:cNvSpPr txBox="1"/>
          <p:nvPr/>
        </p:nvSpPr>
        <p:spPr>
          <a:xfrm>
            <a:off x="2425065" y="2387768"/>
            <a:ext cx="734187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3200" b="1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Taller de Divulgación del</a:t>
            </a:r>
          </a:p>
          <a:p>
            <a:pPr algn="ctr"/>
            <a:r>
              <a:rPr lang="es-CL" sz="3200" b="1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Modelo de Gestión de Excelencia de los Gobiernos Regionales</a:t>
            </a:r>
          </a:p>
          <a:p>
            <a:pPr algn="ctr"/>
            <a:endParaRPr lang="es-CL" sz="3200" b="1" dirty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CL" sz="200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26 De enero de 2022</a:t>
            </a:r>
            <a:endParaRPr lang="es-CL" sz="2000" dirty="0">
              <a:solidFill>
                <a:srgbClr val="002060"/>
              </a:solidFill>
            </a:endParaRPr>
          </a:p>
        </p:txBody>
      </p:sp>
      <p:sp>
        <p:nvSpPr>
          <p:cNvPr id="10" name="Rectángulo redondeado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37E3F89-D4C5-2047-BCED-7E115CC98C8B}"/>
              </a:ext>
            </a:extLst>
          </p:cNvPr>
          <p:cNvSpPr/>
          <p:nvPr/>
        </p:nvSpPr>
        <p:spPr>
          <a:xfrm>
            <a:off x="1951808" y="281509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Objetivos</a:t>
            </a:r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3786A559-EE3F-944F-AEE2-756C7613E716}"/>
              </a:ext>
            </a:extLst>
          </p:cNvPr>
          <p:cNvSpPr/>
          <p:nvPr/>
        </p:nvSpPr>
        <p:spPr>
          <a:xfrm>
            <a:off x="6425293" y="296091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Optimización del Modelo</a:t>
            </a:r>
          </a:p>
        </p:txBody>
      </p:sp>
      <p:sp>
        <p:nvSpPr>
          <p:cNvPr id="13" name="Rectángulo redondeado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198FDF8-E5C2-0544-91DD-56212287E074}"/>
              </a:ext>
            </a:extLst>
          </p:cNvPr>
          <p:cNvSpPr/>
          <p:nvPr/>
        </p:nvSpPr>
        <p:spPr>
          <a:xfrm>
            <a:off x="8753628" y="296091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Lo que viene</a:t>
            </a:r>
          </a:p>
        </p:txBody>
      </p:sp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D472BC72-2409-0146-BAA6-89CFFFCFA2E3}"/>
              </a:ext>
            </a:extLst>
          </p:cNvPr>
          <p:cNvSpPr/>
          <p:nvPr/>
        </p:nvSpPr>
        <p:spPr>
          <a:xfrm>
            <a:off x="4101029" y="296091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Etapas y productos</a:t>
            </a:r>
          </a:p>
        </p:txBody>
      </p:sp>
    </p:spTree>
    <p:extLst>
      <p:ext uri="{BB962C8B-B14F-4D97-AF65-F5344CB8AC3E}">
        <p14:creationId xmlns:p14="http://schemas.microsoft.com/office/powerpoint/2010/main" val="3239763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93410CC7-7BC0-344D-A335-416D602FF98E}"/>
              </a:ext>
            </a:extLst>
          </p:cNvPr>
          <p:cNvSpPr/>
          <p:nvPr/>
        </p:nvSpPr>
        <p:spPr>
          <a:xfrm>
            <a:off x="2043899" y="1330783"/>
            <a:ext cx="7885923" cy="71137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/>
              <a:t>El Modelo de Excelencia actualizado</a:t>
            </a:r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1B07B89F-BA64-434A-9577-8E04FACF4948}"/>
              </a:ext>
            </a:extLst>
          </p:cNvPr>
          <p:cNvSpPr/>
          <p:nvPr/>
        </p:nvSpPr>
        <p:spPr>
          <a:xfrm>
            <a:off x="1280160" y="2194560"/>
            <a:ext cx="9372600" cy="33832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rgbClr val="002060"/>
                </a:solidFill>
              </a:rPr>
              <a:t>Criterio “Gestión del Desarrollo Regional Territorial y de Inversiones”:</a:t>
            </a:r>
          </a:p>
          <a:p>
            <a:pPr marL="285750" indent="-285750" algn="ctr">
              <a:buFontTx/>
              <a:buChar char="-"/>
            </a:pPr>
            <a:r>
              <a:rPr lang="es-CL" dirty="0">
                <a:solidFill>
                  <a:srgbClr val="002060"/>
                </a:solidFill>
              </a:rPr>
              <a:t>Foco en la ejecución e implementación de planes y programas.</a:t>
            </a:r>
          </a:p>
          <a:p>
            <a:pPr marL="285750" indent="-285750" algn="ctr">
              <a:buFontTx/>
              <a:buChar char="-"/>
            </a:pPr>
            <a:r>
              <a:rPr lang="es-CL" dirty="0">
                <a:solidFill>
                  <a:srgbClr val="002060"/>
                </a:solidFill>
              </a:rPr>
              <a:t>Conceptos que se relevan: articular e implementar. Se reconoce el GORE en su carácter de implementador de planes y programas.</a:t>
            </a:r>
          </a:p>
          <a:p>
            <a:pPr marL="285750" indent="-285750" algn="ctr">
              <a:buFontTx/>
              <a:buChar char="-"/>
            </a:pPr>
            <a:r>
              <a:rPr lang="es-CL" dirty="0">
                <a:solidFill>
                  <a:srgbClr val="002060"/>
                </a:solidFill>
              </a:rPr>
              <a:t>Se relevan los procesos derivados de las nuevas divisiones del GORE.</a:t>
            </a:r>
          </a:p>
          <a:p>
            <a:pPr marL="285750" indent="-285750" algn="ctr">
              <a:buFontTx/>
              <a:buChar char="-"/>
            </a:pPr>
            <a:r>
              <a:rPr lang="es-CL" dirty="0">
                <a:solidFill>
                  <a:srgbClr val="002060"/>
                </a:solidFill>
              </a:rPr>
              <a:t>Foco en el proceso de inversiones públicas y cómo se realizan las articulaciones con las autoridades regionales y sectoriales, incorporando mecanismos de participación ciudadana.</a:t>
            </a:r>
          </a:p>
          <a:p>
            <a:pPr marL="285750" indent="-285750" algn="ctr">
              <a:buFontTx/>
              <a:buChar char="-"/>
            </a:pPr>
            <a:r>
              <a:rPr lang="es-CL" dirty="0">
                <a:solidFill>
                  <a:srgbClr val="002060"/>
                </a:solidFill>
              </a:rPr>
              <a:t>También se enfatiza cómo se atraen recursos y se articulan los sectores público y privado, en programas de inversión conjunta o complementaria en la región.</a:t>
            </a:r>
          </a:p>
        </p:txBody>
      </p:sp>
      <p:sp>
        <p:nvSpPr>
          <p:cNvPr id="17" name="Pentágono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A80B531-8083-A445-87C2-E67CF3330824}"/>
              </a:ext>
            </a:extLst>
          </p:cNvPr>
          <p:cNvSpPr/>
          <p:nvPr/>
        </p:nvSpPr>
        <p:spPr>
          <a:xfrm>
            <a:off x="11309049" y="5936311"/>
            <a:ext cx="475397" cy="25841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Rectángulo redondeado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940AC63-E7D5-DF46-88B2-A1AC4416D70E}"/>
              </a:ext>
            </a:extLst>
          </p:cNvPr>
          <p:cNvSpPr/>
          <p:nvPr/>
        </p:nvSpPr>
        <p:spPr>
          <a:xfrm>
            <a:off x="2043899" y="281509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Objetivos</a:t>
            </a:r>
          </a:p>
        </p:txBody>
      </p:sp>
      <p:sp>
        <p:nvSpPr>
          <p:cNvPr id="25" name="Rectángulo redondeado 24">
            <a:extLst>
              <a:ext uri="{FF2B5EF4-FFF2-40B4-BE49-F238E27FC236}">
                <a16:creationId xmlns:a16="http://schemas.microsoft.com/office/drawing/2014/main" id="{15F82FCD-9359-B540-B7FE-9D290692944C}"/>
              </a:ext>
            </a:extLst>
          </p:cNvPr>
          <p:cNvSpPr/>
          <p:nvPr/>
        </p:nvSpPr>
        <p:spPr>
          <a:xfrm>
            <a:off x="4193120" y="296091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Etapas y productos</a:t>
            </a:r>
          </a:p>
        </p:txBody>
      </p:sp>
      <p:sp>
        <p:nvSpPr>
          <p:cNvPr id="26" name="Rectángulo redondeado 25">
            <a:extLst>
              <a:ext uri="{FF2B5EF4-FFF2-40B4-BE49-F238E27FC236}">
                <a16:creationId xmlns:a16="http://schemas.microsoft.com/office/drawing/2014/main" id="{572886DE-40C5-0E4D-A366-97C19F30C003}"/>
              </a:ext>
            </a:extLst>
          </p:cNvPr>
          <p:cNvSpPr/>
          <p:nvPr/>
        </p:nvSpPr>
        <p:spPr>
          <a:xfrm>
            <a:off x="6517384" y="296091"/>
            <a:ext cx="1554480" cy="5181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>
                <a:solidFill>
                  <a:srgbClr val="002060"/>
                </a:solidFill>
              </a:rPr>
              <a:t>Optimización del Modelo</a:t>
            </a:r>
          </a:p>
        </p:txBody>
      </p:sp>
      <p:sp>
        <p:nvSpPr>
          <p:cNvPr id="27" name="Rectángulo redondeado 2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39FDC8D-564D-5B44-8491-F534FFDDD4DE}"/>
              </a:ext>
            </a:extLst>
          </p:cNvPr>
          <p:cNvSpPr/>
          <p:nvPr/>
        </p:nvSpPr>
        <p:spPr>
          <a:xfrm>
            <a:off x="8845719" y="296091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Lo que viene</a:t>
            </a:r>
          </a:p>
        </p:txBody>
      </p:sp>
    </p:spTree>
    <p:extLst>
      <p:ext uri="{BB962C8B-B14F-4D97-AF65-F5344CB8AC3E}">
        <p14:creationId xmlns:p14="http://schemas.microsoft.com/office/powerpoint/2010/main" val="3378930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93410CC7-7BC0-344D-A335-416D602FF98E}"/>
              </a:ext>
            </a:extLst>
          </p:cNvPr>
          <p:cNvSpPr/>
          <p:nvPr/>
        </p:nvSpPr>
        <p:spPr>
          <a:xfrm>
            <a:off x="2043899" y="1330783"/>
            <a:ext cx="7885923" cy="71137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/>
              <a:t>El Modelo de Excelencia actualizado</a:t>
            </a:r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1B07B89F-BA64-434A-9577-8E04FACF4948}"/>
              </a:ext>
            </a:extLst>
          </p:cNvPr>
          <p:cNvSpPr/>
          <p:nvPr/>
        </p:nvSpPr>
        <p:spPr>
          <a:xfrm>
            <a:off x="1280160" y="2194560"/>
            <a:ext cx="9372600" cy="33832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rgbClr val="002060"/>
                </a:solidFill>
              </a:rPr>
              <a:t>Criterio “Gestión de Recursos”:</a:t>
            </a:r>
          </a:p>
          <a:p>
            <a:pPr marL="285750" indent="-285750" algn="ctr">
              <a:buFontTx/>
              <a:buChar char="-"/>
            </a:pPr>
            <a:r>
              <a:rPr lang="es-CL" dirty="0">
                <a:solidFill>
                  <a:srgbClr val="002060"/>
                </a:solidFill>
              </a:rPr>
              <a:t>Se incorpora perspectiva de la Política Nacional de Ciberseguridad.</a:t>
            </a:r>
          </a:p>
          <a:p>
            <a:pPr marL="285750" indent="-285750" algn="ctr">
              <a:buFontTx/>
              <a:buChar char="-"/>
            </a:pPr>
            <a:r>
              <a:rPr lang="es-CL" dirty="0">
                <a:solidFill>
                  <a:srgbClr val="002060"/>
                </a:solidFill>
              </a:rPr>
              <a:t>Hubo cambio de nombre en </a:t>
            </a:r>
            <a:r>
              <a:rPr lang="es-CL" dirty="0" err="1">
                <a:solidFill>
                  <a:srgbClr val="002060"/>
                </a:solidFill>
              </a:rPr>
              <a:t>Subcriterio</a:t>
            </a:r>
            <a:r>
              <a:rPr lang="es-CL" dirty="0">
                <a:solidFill>
                  <a:srgbClr val="002060"/>
                </a:solidFill>
              </a:rPr>
              <a:t> 6.2 Gestión Financiera-Contable a Gestión Financiera y Presupuestaria.</a:t>
            </a:r>
          </a:p>
          <a:p>
            <a:pPr marL="285750" indent="-285750" algn="ctr">
              <a:buFontTx/>
              <a:buChar char="-"/>
            </a:pPr>
            <a:r>
              <a:rPr lang="es-CL" dirty="0">
                <a:solidFill>
                  <a:srgbClr val="002060"/>
                </a:solidFill>
              </a:rPr>
              <a:t>Se resalta la formulación y lo presupuestario.</a:t>
            </a:r>
          </a:p>
        </p:txBody>
      </p:sp>
      <p:sp>
        <p:nvSpPr>
          <p:cNvPr id="17" name="Pentágono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A80B531-8083-A445-87C2-E67CF3330824}"/>
              </a:ext>
            </a:extLst>
          </p:cNvPr>
          <p:cNvSpPr/>
          <p:nvPr/>
        </p:nvSpPr>
        <p:spPr>
          <a:xfrm>
            <a:off x="11309049" y="5936311"/>
            <a:ext cx="475397" cy="25841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Rectángulo redondeado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940AC63-E7D5-DF46-88B2-A1AC4416D70E}"/>
              </a:ext>
            </a:extLst>
          </p:cNvPr>
          <p:cNvSpPr/>
          <p:nvPr/>
        </p:nvSpPr>
        <p:spPr>
          <a:xfrm>
            <a:off x="2043899" y="241753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Objetivos</a:t>
            </a:r>
          </a:p>
        </p:txBody>
      </p:sp>
      <p:sp>
        <p:nvSpPr>
          <p:cNvPr id="25" name="Rectángulo redondeado 24">
            <a:extLst>
              <a:ext uri="{FF2B5EF4-FFF2-40B4-BE49-F238E27FC236}">
                <a16:creationId xmlns:a16="http://schemas.microsoft.com/office/drawing/2014/main" id="{15F82FCD-9359-B540-B7FE-9D290692944C}"/>
              </a:ext>
            </a:extLst>
          </p:cNvPr>
          <p:cNvSpPr/>
          <p:nvPr/>
        </p:nvSpPr>
        <p:spPr>
          <a:xfrm>
            <a:off x="4193120" y="256335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Etapas y productos</a:t>
            </a:r>
          </a:p>
        </p:txBody>
      </p:sp>
      <p:sp>
        <p:nvSpPr>
          <p:cNvPr id="26" name="Rectángulo redondeado 25">
            <a:extLst>
              <a:ext uri="{FF2B5EF4-FFF2-40B4-BE49-F238E27FC236}">
                <a16:creationId xmlns:a16="http://schemas.microsoft.com/office/drawing/2014/main" id="{572886DE-40C5-0E4D-A366-97C19F30C003}"/>
              </a:ext>
            </a:extLst>
          </p:cNvPr>
          <p:cNvSpPr/>
          <p:nvPr/>
        </p:nvSpPr>
        <p:spPr>
          <a:xfrm>
            <a:off x="6517384" y="256335"/>
            <a:ext cx="1554480" cy="5181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>
                <a:solidFill>
                  <a:srgbClr val="002060"/>
                </a:solidFill>
              </a:rPr>
              <a:t>Optimización del Modelo</a:t>
            </a:r>
          </a:p>
        </p:txBody>
      </p:sp>
      <p:sp>
        <p:nvSpPr>
          <p:cNvPr id="27" name="Rectángulo redondeado 2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39FDC8D-564D-5B44-8491-F534FFDDD4DE}"/>
              </a:ext>
            </a:extLst>
          </p:cNvPr>
          <p:cNvSpPr/>
          <p:nvPr/>
        </p:nvSpPr>
        <p:spPr>
          <a:xfrm>
            <a:off x="8845719" y="256335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Lo que viene</a:t>
            </a:r>
          </a:p>
        </p:txBody>
      </p:sp>
    </p:spTree>
    <p:extLst>
      <p:ext uri="{BB962C8B-B14F-4D97-AF65-F5344CB8AC3E}">
        <p14:creationId xmlns:p14="http://schemas.microsoft.com/office/powerpoint/2010/main" val="2445654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93410CC7-7BC0-344D-A335-416D602FF98E}"/>
              </a:ext>
            </a:extLst>
          </p:cNvPr>
          <p:cNvSpPr/>
          <p:nvPr/>
        </p:nvSpPr>
        <p:spPr>
          <a:xfrm>
            <a:off x="2043899" y="1330783"/>
            <a:ext cx="7885923" cy="71137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/>
              <a:t>El Modelo de Excelencia actualizado</a:t>
            </a:r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1B07B89F-BA64-434A-9577-8E04FACF4948}"/>
              </a:ext>
            </a:extLst>
          </p:cNvPr>
          <p:cNvSpPr/>
          <p:nvPr/>
        </p:nvSpPr>
        <p:spPr>
          <a:xfrm>
            <a:off x="1280160" y="2194560"/>
            <a:ext cx="9372600" cy="33832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rgbClr val="002060"/>
                </a:solidFill>
              </a:rPr>
              <a:t>Criterio “Planificación Estratégica Institucional y Gestión del Conocimiento”:</a:t>
            </a:r>
          </a:p>
          <a:p>
            <a:pPr marL="285750" indent="-285750" algn="ctr">
              <a:buFontTx/>
              <a:buChar char="-"/>
            </a:pPr>
            <a:r>
              <a:rPr lang="es-CL" b="1" dirty="0">
                <a:solidFill>
                  <a:srgbClr val="002060"/>
                </a:solidFill>
              </a:rPr>
              <a:t>I</a:t>
            </a:r>
            <a:r>
              <a:rPr lang="es-CL" dirty="0">
                <a:solidFill>
                  <a:srgbClr val="002060"/>
                </a:solidFill>
              </a:rPr>
              <a:t>ncorpora el alineamiento de la planificación institucional con la estrategia de desarrollo regional, plan regional de ordenamiento territorial, las políticas públicas regionales y los planes plurianuales de inversión, entre otros instrumentos de planificación.</a:t>
            </a:r>
          </a:p>
          <a:p>
            <a:pPr marL="285750" indent="-285750" algn="ctr">
              <a:buFontTx/>
              <a:buChar char="-"/>
            </a:pPr>
            <a:r>
              <a:rPr lang="es-CL" dirty="0">
                <a:solidFill>
                  <a:srgbClr val="002060"/>
                </a:solidFill>
              </a:rPr>
              <a:t>Se alinea el plan de acción con el plan estratégico, relevando su importancia para el logro de los objetivos y resultados operacionales.</a:t>
            </a:r>
          </a:p>
          <a:p>
            <a:pPr marL="285750" indent="-285750" algn="ctr">
              <a:buFontTx/>
              <a:buChar char="-"/>
            </a:pPr>
            <a:r>
              <a:rPr lang="es-CL" dirty="0">
                <a:solidFill>
                  <a:srgbClr val="002060"/>
                </a:solidFill>
              </a:rPr>
              <a:t>La gestión del conocimiento organizacional se releva como valor agregado, que permite mejorar los rendimientos y resultados de la institución.</a:t>
            </a:r>
          </a:p>
        </p:txBody>
      </p:sp>
      <p:sp>
        <p:nvSpPr>
          <p:cNvPr id="17" name="Pentágono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A80B531-8083-A445-87C2-E67CF3330824}"/>
              </a:ext>
            </a:extLst>
          </p:cNvPr>
          <p:cNvSpPr/>
          <p:nvPr/>
        </p:nvSpPr>
        <p:spPr>
          <a:xfrm>
            <a:off x="11309049" y="5936311"/>
            <a:ext cx="475397" cy="25841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Rectángulo redondeado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940AC63-E7D5-DF46-88B2-A1AC4416D70E}"/>
              </a:ext>
            </a:extLst>
          </p:cNvPr>
          <p:cNvSpPr/>
          <p:nvPr/>
        </p:nvSpPr>
        <p:spPr>
          <a:xfrm>
            <a:off x="2043899" y="281509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Objetivos</a:t>
            </a:r>
          </a:p>
        </p:txBody>
      </p:sp>
      <p:sp>
        <p:nvSpPr>
          <p:cNvPr id="25" name="Rectángulo redondeado 24">
            <a:extLst>
              <a:ext uri="{FF2B5EF4-FFF2-40B4-BE49-F238E27FC236}">
                <a16:creationId xmlns:a16="http://schemas.microsoft.com/office/drawing/2014/main" id="{15F82FCD-9359-B540-B7FE-9D290692944C}"/>
              </a:ext>
            </a:extLst>
          </p:cNvPr>
          <p:cNvSpPr/>
          <p:nvPr/>
        </p:nvSpPr>
        <p:spPr>
          <a:xfrm>
            <a:off x="4193120" y="296091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Etapas y productos</a:t>
            </a:r>
          </a:p>
        </p:txBody>
      </p:sp>
      <p:sp>
        <p:nvSpPr>
          <p:cNvPr id="26" name="Rectángulo redondeado 25">
            <a:extLst>
              <a:ext uri="{FF2B5EF4-FFF2-40B4-BE49-F238E27FC236}">
                <a16:creationId xmlns:a16="http://schemas.microsoft.com/office/drawing/2014/main" id="{572886DE-40C5-0E4D-A366-97C19F30C003}"/>
              </a:ext>
            </a:extLst>
          </p:cNvPr>
          <p:cNvSpPr/>
          <p:nvPr/>
        </p:nvSpPr>
        <p:spPr>
          <a:xfrm>
            <a:off x="6517384" y="296091"/>
            <a:ext cx="1554480" cy="5181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>
                <a:solidFill>
                  <a:srgbClr val="002060"/>
                </a:solidFill>
              </a:rPr>
              <a:t>Optimización del Modelo</a:t>
            </a:r>
          </a:p>
        </p:txBody>
      </p:sp>
      <p:sp>
        <p:nvSpPr>
          <p:cNvPr id="27" name="Rectángulo redondeado 2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39FDC8D-564D-5B44-8491-F534FFDDD4DE}"/>
              </a:ext>
            </a:extLst>
          </p:cNvPr>
          <p:cNvSpPr/>
          <p:nvPr/>
        </p:nvSpPr>
        <p:spPr>
          <a:xfrm>
            <a:off x="8845719" y="296091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Lo que viene</a:t>
            </a:r>
          </a:p>
        </p:txBody>
      </p:sp>
    </p:spTree>
    <p:extLst>
      <p:ext uri="{BB962C8B-B14F-4D97-AF65-F5344CB8AC3E}">
        <p14:creationId xmlns:p14="http://schemas.microsoft.com/office/powerpoint/2010/main" val="3879286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93410CC7-7BC0-344D-A335-416D602FF98E}"/>
              </a:ext>
            </a:extLst>
          </p:cNvPr>
          <p:cNvSpPr/>
          <p:nvPr/>
        </p:nvSpPr>
        <p:spPr>
          <a:xfrm>
            <a:off x="2043899" y="1330783"/>
            <a:ext cx="7885923" cy="71137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/>
              <a:t>El Modelo de Excelencia actualizado</a:t>
            </a:r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1B07B89F-BA64-434A-9577-8E04FACF4948}"/>
              </a:ext>
            </a:extLst>
          </p:cNvPr>
          <p:cNvSpPr/>
          <p:nvPr/>
        </p:nvSpPr>
        <p:spPr>
          <a:xfrm>
            <a:off x="1280160" y="2194560"/>
            <a:ext cx="9372600" cy="33832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rgbClr val="002060"/>
                </a:solidFill>
              </a:rPr>
              <a:t>Criterio ”Resultados”:</a:t>
            </a:r>
          </a:p>
          <a:p>
            <a:pPr marL="285750" indent="-285750" algn="ctr">
              <a:buFontTx/>
              <a:buChar char="-"/>
            </a:pPr>
            <a:r>
              <a:rPr lang="es-CL" dirty="0">
                <a:solidFill>
                  <a:srgbClr val="002060"/>
                </a:solidFill>
              </a:rPr>
              <a:t>Recoge la nueva visión de los criterios del Modelo asociando los nuevos procesos a indicadores de resultados, fortaleciendo la efectividad organizacional.</a:t>
            </a:r>
          </a:p>
          <a:p>
            <a:pPr marL="285750" indent="-285750" algn="ctr">
              <a:buFontTx/>
              <a:buChar char="-"/>
            </a:pPr>
            <a:r>
              <a:rPr lang="es-CL" dirty="0">
                <a:solidFill>
                  <a:srgbClr val="002060"/>
                </a:solidFill>
              </a:rPr>
              <a:t>Se propone, a partir de los aportes de los equipos que asistieron a los talleres, un conjunto de indicadores base, que sin ser prescriptivos, orientan a los equipos.</a:t>
            </a:r>
          </a:p>
        </p:txBody>
      </p:sp>
      <p:sp>
        <p:nvSpPr>
          <p:cNvPr id="24" name="Rectángulo redondeado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940AC63-E7D5-DF46-88B2-A1AC4416D70E}"/>
              </a:ext>
            </a:extLst>
          </p:cNvPr>
          <p:cNvSpPr/>
          <p:nvPr/>
        </p:nvSpPr>
        <p:spPr>
          <a:xfrm>
            <a:off x="2043899" y="268257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Objetivos</a:t>
            </a:r>
          </a:p>
        </p:txBody>
      </p:sp>
      <p:sp>
        <p:nvSpPr>
          <p:cNvPr id="25" name="Rectángulo redondeado 24">
            <a:extLst>
              <a:ext uri="{FF2B5EF4-FFF2-40B4-BE49-F238E27FC236}">
                <a16:creationId xmlns:a16="http://schemas.microsoft.com/office/drawing/2014/main" id="{15F82FCD-9359-B540-B7FE-9D290692944C}"/>
              </a:ext>
            </a:extLst>
          </p:cNvPr>
          <p:cNvSpPr/>
          <p:nvPr/>
        </p:nvSpPr>
        <p:spPr>
          <a:xfrm>
            <a:off x="4193120" y="282839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Etapas y productos</a:t>
            </a:r>
          </a:p>
        </p:txBody>
      </p:sp>
      <p:sp>
        <p:nvSpPr>
          <p:cNvPr id="26" name="Rectángulo redondeado 2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72886DE-40C5-0E4D-A366-97C19F30C003}"/>
              </a:ext>
            </a:extLst>
          </p:cNvPr>
          <p:cNvSpPr/>
          <p:nvPr/>
        </p:nvSpPr>
        <p:spPr>
          <a:xfrm>
            <a:off x="6517384" y="282839"/>
            <a:ext cx="1554480" cy="5181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>
                <a:solidFill>
                  <a:srgbClr val="002060"/>
                </a:solidFill>
              </a:rPr>
              <a:t>Optimización del Modelo</a:t>
            </a:r>
          </a:p>
        </p:txBody>
      </p:sp>
      <p:sp>
        <p:nvSpPr>
          <p:cNvPr id="27" name="Rectángulo redondeado 2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39FDC8D-564D-5B44-8491-F534FFDDD4DE}"/>
              </a:ext>
            </a:extLst>
          </p:cNvPr>
          <p:cNvSpPr/>
          <p:nvPr/>
        </p:nvSpPr>
        <p:spPr>
          <a:xfrm>
            <a:off x="8845719" y="282839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Lo que viene</a:t>
            </a:r>
          </a:p>
        </p:txBody>
      </p:sp>
      <p:sp>
        <p:nvSpPr>
          <p:cNvPr id="10" name="Pentágono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99E27F1-7E57-C943-B461-C291790704A2}"/>
              </a:ext>
            </a:extLst>
          </p:cNvPr>
          <p:cNvSpPr/>
          <p:nvPr/>
        </p:nvSpPr>
        <p:spPr>
          <a:xfrm>
            <a:off x="11328525" y="5773770"/>
            <a:ext cx="475397" cy="25841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85324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redondeado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0232182-B0B3-E64F-BC0A-7BDA4206FD9C}"/>
              </a:ext>
            </a:extLst>
          </p:cNvPr>
          <p:cNvSpPr/>
          <p:nvPr/>
        </p:nvSpPr>
        <p:spPr>
          <a:xfrm>
            <a:off x="2972225" y="281509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Objetivos</a:t>
            </a:r>
          </a:p>
        </p:txBody>
      </p:sp>
      <p:sp>
        <p:nvSpPr>
          <p:cNvPr id="19" name="Rectángulo redondeado 18">
            <a:extLst>
              <a:ext uri="{FF2B5EF4-FFF2-40B4-BE49-F238E27FC236}">
                <a16:creationId xmlns:a16="http://schemas.microsoft.com/office/drawing/2014/main" id="{02B2644E-E886-E045-BCD6-EEBC5F9F384F}"/>
              </a:ext>
            </a:extLst>
          </p:cNvPr>
          <p:cNvSpPr/>
          <p:nvPr/>
        </p:nvSpPr>
        <p:spPr>
          <a:xfrm>
            <a:off x="5121446" y="296091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Etapas y productos</a:t>
            </a:r>
          </a:p>
        </p:txBody>
      </p:sp>
      <p:sp>
        <p:nvSpPr>
          <p:cNvPr id="20" name="Rectángulo redondeado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E84B342-EA78-6B4B-B92C-8273CCAE6B5C}"/>
              </a:ext>
            </a:extLst>
          </p:cNvPr>
          <p:cNvSpPr/>
          <p:nvPr/>
        </p:nvSpPr>
        <p:spPr>
          <a:xfrm>
            <a:off x="7445710" y="296091"/>
            <a:ext cx="1554480" cy="5181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>
                <a:solidFill>
                  <a:srgbClr val="002060"/>
                </a:solidFill>
              </a:rPr>
              <a:t>Optimización del Modelo</a:t>
            </a:r>
          </a:p>
        </p:txBody>
      </p:sp>
      <p:sp>
        <p:nvSpPr>
          <p:cNvPr id="21" name="Rectángulo redondeado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B0C8A7F-28C9-5E40-B574-36755FD57BDD}"/>
              </a:ext>
            </a:extLst>
          </p:cNvPr>
          <p:cNvSpPr/>
          <p:nvPr/>
        </p:nvSpPr>
        <p:spPr>
          <a:xfrm>
            <a:off x="9774045" y="296091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Lo que viene</a:t>
            </a:r>
          </a:p>
        </p:txBody>
      </p:sp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93410CC7-7BC0-344D-A335-416D602FF98E}"/>
              </a:ext>
            </a:extLst>
          </p:cNvPr>
          <p:cNvSpPr/>
          <p:nvPr/>
        </p:nvSpPr>
        <p:spPr>
          <a:xfrm>
            <a:off x="2023498" y="1413623"/>
            <a:ext cx="7885923" cy="71137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/>
              <a:t>Nuevo Modelo </a:t>
            </a:r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1B07B89F-BA64-434A-9577-8E04FACF4948}"/>
              </a:ext>
            </a:extLst>
          </p:cNvPr>
          <p:cNvSpPr/>
          <p:nvPr/>
        </p:nvSpPr>
        <p:spPr>
          <a:xfrm>
            <a:off x="1280159" y="2899311"/>
            <a:ext cx="9372600" cy="138684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rgbClr val="002060"/>
                </a:solidFill>
                <a:hlinkClick r:id="rId2"/>
              </a:rPr>
              <a:t>https://issuu.com/home/published/modelo_de_excelencia_de_los_gores_propuesta_g21_ve</a:t>
            </a:r>
            <a:endParaRPr lang="es-CL" b="1" dirty="0">
              <a:solidFill>
                <a:srgbClr val="002060"/>
              </a:solidFill>
            </a:endParaRPr>
          </a:p>
          <a:p>
            <a:pPr algn="ctr"/>
            <a:endParaRPr lang="es-C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4385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93410CC7-7BC0-344D-A335-416D602FF98E}"/>
              </a:ext>
            </a:extLst>
          </p:cNvPr>
          <p:cNvSpPr/>
          <p:nvPr/>
        </p:nvSpPr>
        <p:spPr>
          <a:xfrm>
            <a:off x="2043899" y="1330783"/>
            <a:ext cx="7885923" cy="71137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 err="1"/>
              <a:t>Capacitación</a:t>
            </a:r>
            <a:r>
              <a:rPr lang="es-CL" sz="2000" dirty="0"/>
              <a:t> en el Sistema Mejora Continua </a:t>
            </a:r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1B07B89F-BA64-434A-9577-8E04FACF4948}"/>
              </a:ext>
            </a:extLst>
          </p:cNvPr>
          <p:cNvSpPr/>
          <p:nvPr/>
        </p:nvSpPr>
        <p:spPr>
          <a:xfrm>
            <a:off x="1280160" y="2194560"/>
            <a:ext cx="9372600" cy="262128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es-CL" b="1" dirty="0">
                <a:solidFill>
                  <a:srgbClr val="002060"/>
                </a:solidFill>
              </a:rPr>
              <a:t>Jefaturas de divisiones </a:t>
            </a:r>
            <a:r>
              <a:rPr lang="es-CL" dirty="0">
                <a:solidFill>
                  <a:srgbClr val="002060"/>
                </a:solidFill>
              </a:rPr>
              <a:t>=&gt; 2 sesiones de 3 horas c/u en marzo (09:00 a 12:00 </a:t>
            </a:r>
            <a:r>
              <a:rPr lang="es-CL" dirty="0" err="1">
                <a:solidFill>
                  <a:srgbClr val="002060"/>
                </a:solidFill>
              </a:rPr>
              <a:t>ó</a:t>
            </a:r>
            <a:r>
              <a:rPr lang="es-CL" dirty="0">
                <a:solidFill>
                  <a:srgbClr val="002060"/>
                </a:solidFill>
              </a:rPr>
              <a:t> 14:00 a 17:00). Días y horarios a convenir con cada Gore, vía </a:t>
            </a:r>
            <a:r>
              <a:rPr lang="es-CL" dirty="0" err="1">
                <a:solidFill>
                  <a:srgbClr val="002060"/>
                </a:solidFill>
              </a:rPr>
              <a:t>meet</a:t>
            </a:r>
            <a:r>
              <a:rPr lang="es-CL" dirty="0">
                <a:solidFill>
                  <a:srgbClr val="002060"/>
                </a:solidFill>
              </a:rPr>
              <a:t>, con herramientas </a:t>
            </a:r>
            <a:r>
              <a:rPr lang="es-CL" dirty="0" err="1">
                <a:solidFill>
                  <a:srgbClr val="002060"/>
                </a:solidFill>
              </a:rPr>
              <a:t>mentimeter</a:t>
            </a:r>
            <a:r>
              <a:rPr lang="es-CL" dirty="0">
                <a:solidFill>
                  <a:srgbClr val="002060"/>
                </a:solidFill>
              </a:rPr>
              <a:t> y </a:t>
            </a:r>
            <a:r>
              <a:rPr lang="es-CL" dirty="0" err="1">
                <a:solidFill>
                  <a:srgbClr val="002060"/>
                </a:solidFill>
              </a:rPr>
              <a:t>kahoot</a:t>
            </a:r>
            <a:r>
              <a:rPr lang="es-CL" dirty="0">
                <a:solidFill>
                  <a:srgbClr val="002060"/>
                </a:solidFill>
              </a:rPr>
              <a:t>, 50% teórico/50% práctico. 1 sesión para resolver dudas (de 2 horas). 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CL" b="1" dirty="0">
                <a:solidFill>
                  <a:srgbClr val="002060"/>
                </a:solidFill>
              </a:rPr>
              <a:t>Equipos de los gobiernos regionales </a:t>
            </a:r>
            <a:r>
              <a:rPr lang="es-CL" dirty="0">
                <a:solidFill>
                  <a:srgbClr val="002060"/>
                </a:solidFill>
              </a:rPr>
              <a:t>=&gt; 4 sesiones de 3 horas c/u en marzo (09:00 a 12:00 </a:t>
            </a:r>
            <a:r>
              <a:rPr lang="es-CL" dirty="0" err="1">
                <a:solidFill>
                  <a:srgbClr val="002060"/>
                </a:solidFill>
              </a:rPr>
              <a:t>ó</a:t>
            </a:r>
            <a:r>
              <a:rPr lang="es-CL" dirty="0">
                <a:solidFill>
                  <a:srgbClr val="002060"/>
                </a:solidFill>
              </a:rPr>
              <a:t> 14:00 a 17:00). Días y horarios a convenir con cada Gore, vía </a:t>
            </a:r>
            <a:r>
              <a:rPr lang="es-CL" dirty="0" err="1">
                <a:solidFill>
                  <a:srgbClr val="002060"/>
                </a:solidFill>
              </a:rPr>
              <a:t>meet</a:t>
            </a:r>
            <a:r>
              <a:rPr lang="es-CL" dirty="0">
                <a:solidFill>
                  <a:srgbClr val="002060"/>
                </a:solidFill>
              </a:rPr>
              <a:t>, con herramientas </a:t>
            </a:r>
            <a:r>
              <a:rPr lang="es-CL" dirty="0" err="1">
                <a:solidFill>
                  <a:srgbClr val="002060"/>
                </a:solidFill>
              </a:rPr>
              <a:t>mentimeter</a:t>
            </a:r>
            <a:r>
              <a:rPr lang="es-CL" dirty="0">
                <a:solidFill>
                  <a:srgbClr val="002060"/>
                </a:solidFill>
              </a:rPr>
              <a:t> y </a:t>
            </a:r>
            <a:r>
              <a:rPr lang="es-CL" dirty="0" err="1">
                <a:solidFill>
                  <a:srgbClr val="002060"/>
                </a:solidFill>
              </a:rPr>
              <a:t>kahoot</a:t>
            </a:r>
            <a:r>
              <a:rPr lang="es-CL" dirty="0">
                <a:solidFill>
                  <a:srgbClr val="002060"/>
                </a:solidFill>
              </a:rPr>
              <a:t>, 50% teórico/50% práctico (ejercitación en AE y en formulación de PM). 1 sesión para resolver dudas (de 3 horas). </a:t>
            </a:r>
          </a:p>
        </p:txBody>
      </p:sp>
      <p:sp>
        <p:nvSpPr>
          <p:cNvPr id="16" name="Rectángulo redondeado 15">
            <a:extLst>
              <a:ext uri="{FF2B5EF4-FFF2-40B4-BE49-F238E27FC236}">
                <a16:creationId xmlns:a16="http://schemas.microsoft.com/office/drawing/2014/main" id="{B93E1258-97B8-1C4C-BB5F-D12026FD6B64}"/>
              </a:ext>
            </a:extLst>
          </p:cNvPr>
          <p:cNvSpPr/>
          <p:nvPr/>
        </p:nvSpPr>
        <p:spPr>
          <a:xfrm>
            <a:off x="1280160" y="4983481"/>
            <a:ext cx="9372600" cy="135065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rgbClr val="002060"/>
                </a:solidFill>
              </a:rPr>
              <a:t>Participan</a:t>
            </a:r>
            <a:r>
              <a:rPr lang="es-CL" dirty="0">
                <a:solidFill>
                  <a:srgbClr val="002060"/>
                </a:solidFill>
              </a:rPr>
              <a:t>: (i) Equipos conformados por funcionarios/as de cada gobierno regional y (ii) Todo el equipo de Global 21.</a:t>
            </a:r>
          </a:p>
          <a:p>
            <a:pPr algn="ctr"/>
            <a:r>
              <a:rPr lang="es-CL" dirty="0">
                <a:solidFill>
                  <a:srgbClr val="002060"/>
                </a:solidFill>
              </a:rPr>
              <a:t>Cada consultor/a de Global 21 queda a cargo de un Gore y lo acompaña en su proceso de formación y de asistencia técnica.</a:t>
            </a:r>
          </a:p>
        </p:txBody>
      </p:sp>
      <p:sp>
        <p:nvSpPr>
          <p:cNvPr id="10" name="Pentágono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FF1A81-70FC-EE44-B921-4172D9372F8A}"/>
              </a:ext>
            </a:extLst>
          </p:cNvPr>
          <p:cNvSpPr/>
          <p:nvPr/>
        </p:nvSpPr>
        <p:spPr>
          <a:xfrm>
            <a:off x="11309049" y="5864087"/>
            <a:ext cx="475397" cy="25841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Rectángulo redondeado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349195E-6536-D747-BF28-08504184B263}"/>
              </a:ext>
            </a:extLst>
          </p:cNvPr>
          <p:cNvSpPr/>
          <p:nvPr/>
        </p:nvSpPr>
        <p:spPr>
          <a:xfrm>
            <a:off x="2972225" y="281509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Objetivos</a:t>
            </a: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126AFB1D-8B83-A846-8252-69111BCCE958}"/>
              </a:ext>
            </a:extLst>
          </p:cNvPr>
          <p:cNvSpPr/>
          <p:nvPr/>
        </p:nvSpPr>
        <p:spPr>
          <a:xfrm>
            <a:off x="5121446" y="296091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Etapas y productos</a:t>
            </a:r>
          </a:p>
        </p:txBody>
      </p:sp>
      <p:sp>
        <p:nvSpPr>
          <p:cNvPr id="17" name="Rectángulo redondeado 16">
            <a:extLst>
              <a:ext uri="{FF2B5EF4-FFF2-40B4-BE49-F238E27FC236}">
                <a16:creationId xmlns:a16="http://schemas.microsoft.com/office/drawing/2014/main" id="{3D7BD486-2DCC-F842-8EF7-D6A161102953}"/>
              </a:ext>
            </a:extLst>
          </p:cNvPr>
          <p:cNvSpPr/>
          <p:nvPr/>
        </p:nvSpPr>
        <p:spPr>
          <a:xfrm>
            <a:off x="7445710" y="296091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Optimización del Modelo</a:t>
            </a:r>
          </a:p>
        </p:txBody>
      </p:sp>
      <p:sp>
        <p:nvSpPr>
          <p:cNvPr id="22" name="Rectángulo redondeado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3F73653-D859-DF49-A6B0-66BF39BA109F}"/>
              </a:ext>
            </a:extLst>
          </p:cNvPr>
          <p:cNvSpPr/>
          <p:nvPr/>
        </p:nvSpPr>
        <p:spPr>
          <a:xfrm>
            <a:off x="9774045" y="296091"/>
            <a:ext cx="1554480" cy="5181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>
                <a:solidFill>
                  <a:srgbClr val="002060"/>
                </a:solidFill>
              </a:rPr>
              <a:t>Lo que viene</a:t>
            </a:r>
          </a:p>
        </p:txBody>
      </p:sp>
    </p:spTree>
    <p:extLst>
      <p:ext uri="{BB962C8B-B14F-4D97-AF65-F5344CB8AC3E}">
        <p14:creationId xmlns:p14="http://schemas.microsoft.com/office/powerpoint/2010/main" val="1673375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redondeado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0232182-B0B3-E64F-BC0A-7BDA4206FD9C}"/>
              </a:ext>
            </a:extLst>
          </p:cNvPr>
          <p:cNvSpPr/>
          <p:nvPr/>
        </p:nvSpPr>
        <p:spPr>
          <a:xfrm>
            <a:off x="2972225" y="281509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Objetivos</a:t>
            </a:r>
          </a:p>
        </p:txBody>
      </p:sp>
      <p:sp>
        <p:nvSpPr>
          <p:cNvPr id="19" name="Rectángulo redondeado 18">
            <a:extLst>
              <a:ext uri="{FF2B5EF4-FFF2-40B4-BE49-F238E27FC236}">
                <a16:creationId xmlns:a16="http://schemas.microsoft.com/office/drawing/2014/main" id="{02B2644E-E886-E045-BCD6-EEBC5F9F384F}"/>
              </a:ext>
            </a:extLst>
          </p:cNvPr>
          <p:cNvSpPr/>
          <p:nvPr/>
        </p:nvSpPr>
        <p:spPr>
          <a:xfrm>
            <a:off x="5121446" y="296091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Etapas y productos</a:t>
            </a:r>
          </a:p>
        </p:txBody>
      </p:sp>
      <p:sp>
        <p:nvSpPr>
          <p:cNvPr id="20" name="Rectángulo redondeado 19">
            <a:extLst>
              <a:ext uri="{FF2B5EF4-FFF2-40B4-BE49-F238E27FC236}">
                <a16:creationId xmlns:a16="http://schemas.microsoft.com/office/drawing/2014/main" id="{FE84B342-EA78-6B4B-B92C-8273CCAE6B5C}"/>
              </a:ext>
            </a:extLst>
          </p:cNvPr>
          <p:cNvSpPr/>
          <p:nvPr/>
        </p:nvSpPr>
        <p:spPr>
          <a:xfrm>
            <a:off x="7445710" y="296091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Optimización del Modelo</a:t>
            </a:r>
          </a:p>
        </p:txBody>
      </p:sp>
      <p:sp>
        <p:nvSpPr>
          <p:cNvPr id="21" name="Rectángulo redondeado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B0C8A7F-28C9-5E40-B574-36755FD57BDD}"/>
              </a:ext>
            </a:extLst>
          </p:cNvPr>
          <p:cNvSpPr/>
          <p:nvPr/>
        </p:nvSpPr>
        <p:spPr>
          <a:xfrm>
            <a:off x="9774045" y="296091"/>
            <a:ext cx="1554480" cy="5181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>
                <a:solidFill>
                  <a:srgbClr val="002060"/>
                </a:solidFill>
              </a:rPr>
              <a:t>Lo que viene</a:t>
            </a:r>
          </a:p>
        </p:txBody>
      </p:sp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93410CC7-7BC0-344D-A335-416D602FF98E}"/>
              </a:ext>
            </a:extLst>
          </p:cNvPr>
          <p:cNvSpPr/>
          <p:nvPr/>
        </p:nvSpPr>
        <p:spPr>
          <a:xfrm>
            <a:off x="2043899" y="1208863"/>
            <a:ext cx="7885923" cy="71137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 err="1"/>
              <a:t>Actualización</a:t>
            </a:r>
            <a:r>
              <a:rPr lang="es-CL" sz="2000" dirty="0"/>
              <a:t> de las Autoevaluaciones y Planes de Mejora</a:t>
            </a:r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1B07B89F-BA64-434A-9577-8E04FACF4948}"/>
              </a:ext>
            </a:extLst>
          </p:cNvPr>
          <p:cNvSpPr/>
          <p:nvPr/>
        </p:nvSpPr>
        <p:spPr>
          <a:xfrm>
            <a:off x="1280160" y="2042160"/>
            <a:ext cx="9372600" cy="31699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s-CL" b="1" dirty="0">
                <a:solidFill>
                  <a:srgbClr val="002060"/>
                </a:solidFill>
              </a:rPr>
              <a:t>Actualización de Autoevaluación </a:t>
            </a:r>
            <a:r>
              <a:rPr lang="es-CL" dirty="0">
                <a:solidFill>
                  <a:srgbClr val="002060"/>
                </a:solidFill>
              </a:rPr>
              <a:t>=&gt; se realizará separadamente con cada Gore: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2060"/>
                </a:solidFill>
              </a:rPr>
              <a:t>El/la consultor/a de Global 21 asiste técnica y metodológicamente al equipo en sesiones de trabajo (talleres), actualizando la información de la autoevaluación anterior.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2060"/>
                </a:solidFill>
              </a:rPr>
              <a:t>Otro/a consultor/a de Global 21 valida la autoevaluación (en sesiones de trabajo con el equipo).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2060"/>
                </a:solidFill>
              </a:rPr>
              <a:t>Se realizará en abril.</a:t>
            </a:r>
          </a:p>
          <a:p>
            <a:pPr algn="ctr"/>
            <a:r>
              <a:rPr lang="es-CL" dirty="0">
                <a:solidFill>
                  <a:srgbClr val="002060"/>
                </a:solidFill>
              </a:rPr>
              <a:t>2. </a:t>
            </a:r>
            <a:r>
              <a:rPr lang="es-CL" b="1" dirty="0">
                <a:solidFill>
                  <a:srgbClr val="002060"/>
                </a:solidFill>
              </a:rPr>
              <a:t>Formulación del Plan de Mejora </a:t>
            </a:r>
            <a:r>
              <a:rPr lang="es-CL" dirty="0">
                <a:solidFill>
                  <a:srgbClr val="002060"/>
                </a:solidFill>
              </a:rPr>
              <a:t>=&gt;  se realiza separadamente con cada Gore: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2060"/>
                </a:solidFill>
              </a:rPr>
              <a:t>El/la consultor/a de Global 21 asiste técnica y metodológicamente al equipo en sesiones de trabajo (talleres), formulando el Plan de Mejora (o actualizándolo).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2060"/>
                </a:solidFill>
              </a:rPr>
              <a:t>Otro/a consultor/a de Global 21 valida el PM (en sesiones de trabajo con el equipo).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2060"/>
                </a:solidFill>
              </a:rPr>
              <a:t>Se realizará en abril y primera quincena de mayo.</a:t>
            </a:r>
          </a:p>
        </p:txBody>
      </p:sp>
      <p:sp>
        <p:nvSpPr>
          <p:cNvPr id="16" name="Rectángulo redondeado 15">
            <a:extLst>
              <a:ext uri="{FF2B5EF4-FFF2-40B4-BE49-F238E27FC236}">
                <a16:creationId xmlns:a16="http://schemas.microsoft.com/office/drawing/2014/main" id="{B93E1258-97B8-1C4C-BB5F-D12026FD6B64}"/>
              </a:ext>
            </a:extLst>
          </p:cNvPr>
          <p:cNvSpPr/>
          <p:nvPr/>
        </p:nvSpPr>
        <p:spPr>
          <a:xfrm>
            <a:off x="1280160" y="5334000"/>
            <a:ext cx="9372600" cy="139637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rgbClr val="002060"/>
                </a:solidFill>
              </a:rPr>
              <a:t>Participan</a:t>
            </a:r>
            <a:r>
              <a:rPr lang="es-CL" dirty="0">
                <a:solidFill>
                  <a:srgbClr val="002060"/>
                </a:solidFill>
              </a:rPr>
              <a:t>: (i) Equipos conformados por funcionarios/as de cada gobierno regional y (ii) Todo el equipo de Global 21.</a:t>
            </a:r>
          </a:p>
          <a:p>
            <a:pPr algn="ctr"/>
            <a:r>
              <a:rPr lang="es-CL" dirty="0">
                <a:solidFill>
                  <a:srgbClr val="002060"/>
                </a:solidFill>
              </a:rPr>
              <a:t>Un/a consultor/a de Global 21 queda a cargo de un Gore y lo acompaña en su proceso de asistencia técnica. Otro/a consultor/a valida la AE y el PM.</a:t>
            </a:r>
          </a:p>
          <a:p>
            <a:pPr algn="ctr"/>
            <a:r>
              <a:rPr lang="es-CL" dirty="0">
                <a:solidFill>
                  <a:srgbClr val="002060"/>
                </a:solidFill>
              </a:rPr>
              <a:t>Todo el trabajo se desarrolla en la plataforma </a:t>
            </a:r>
            <a:r>
              <a:rPr lang="es-CL" dirty="0" err="1">
                <a:solidFill>
                  <a:srgbClr val="002060"/>
                </a:solidFill>
              </a:rPr>
              <a:t>on</a:t>
            </a:r>
            <a:r>
              <a:rPr lang="es-CL" dirty="0">
                <a:solidFill>
                  <a:srgbClr val="002060"/>
                </a:solidFill>
              </a:rPr>
              <a:t> line.</a:t>
            </a:r>
          </a:p>
        </p:txBody>
      </p:sp>
      <p:sp>
        <p:nvSpPr>
          <p:cNvPr id="11" name="Pentágono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A115F60-B7D5-7446-8962-E47DC2CCE747}"/>
              </a:ext>
            </a:extLst>
          </p:cNvPr>
          <p:cNvSpPr/>
          <p:nvPr/>
        </p:nvSpPr>
        <p:spPr>
          <a:xfrm>
            <a:off x="11328525" y="5773770"/>
            <a:ext cx="475397" cy="25841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41519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entágono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547D638-3C73-664E-8448-5B2E5F57AA5C}"/>
              </a:ext>
            </a:extLst>
          </p:cNvPr>
          <p:cNvSpPr/>
          <p:nvPr/>
        </p:nvSpPr>
        <p:spPr>
          <a:xfrm>
            <a:off x="11309049" y="5771323"/>
            <a:ext cx="475397" cy="25841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BDA47E1-2345-D74E-9619-2685DD0E1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303" y="1717573"/>
            <a:ext cx="3138854" cy="352583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E822DAE-184A-BE49-9817-7A644F15E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474" y="1509065"/>
            <a:ext cx="5807773" cy="3734344"/>
          </a:xfrm>
          <a:prstGeom prst="rect">
            <a:avLst/>
          </a:prstGeom>
        </p:spPr>
      </p:pic>
      <p:sp>
        <p:nvSpPr>
          <p:cNvPr id="12" name="Rectángulo redondeado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D891EC0-634B-6241-9868-8E3352A75450}"/>
              </a:ext>
            </a:extLst>
          </p:cNvPr>
          <p:cNvSpPr/>
          <p:nvPr/>
        </p:nvSpPr>
        <p:spPr>
          <a:xfrm>
            <a:off x="2972225" y="281509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Objetivos</a:t>
            </a:r>
          </a:p>
        </p:txBody>
      </p:sp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2AB989D6-90DD-C646-9816-C91A06CB79F0}"/>
              </a:ext>
            </a:extLst>
          </p:cNvPr>
          <p:cNvSpPr/>
          <p:nvPr/>
        </p:nvSpPr>
        <p:spPr>
          <a:xfrm>
            <a:off x="5121446" y="296091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Etapas y productos</a:t>
            </a:r>
          </a:p>
        </p:txBody>
      </p:sp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8BA78D82-088F-B149-9CA1-561088C7B34B}"/>
              </a:ext>
            </a:extLst>
          </p:cNvPr>
          <p:cNvSpPr/>
          <p:nvPr/>
        </p:nvSpPr>
        <p:spPr>
          <a:xfrm>
            <a:off x="7445710" y="296091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Optimización del Modelo</a:t>
            </a:r>
          </a:p>
        </p:txBody>
      </p:sp>
      <p:sp>
        <p:nvSpPr>
          <p:cNvPr id="15" name="Rectángulo redondeado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A5EFB69-F652-B54B-AA89-8A00C87325D1}"/>
              </a:ext>
            </a:extLst>
          </p:cNvPr>
          <p:cNvSpPr/>
          <p:nvPr/>
        </p:nvSpPr>
        <p:spPr>
          <a:xfrm>
            <a:off x="9774045" y="296091"/>
            <a:ext cx="1554480" cy="5181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>
                <a:solidFill>
                  <a:srgbClr val="002060"/>
                </a:solidFill>
              </a:rPr>
              <a:t>Lo que viene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10E9567-AF5C-1045-B959-4E3C785E9F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1521" y="5243409"/>
            <a:ext cx="1614591" cy="161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69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ágono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B8E7C69-B79F-4C47-9DB4-0FB427EA33D8}"/>
              </a:ext>
            </a:extLst>
          </p:cNvPr>
          <p:cNvSpPr/>
          <p:nvPr/>
        </p:nvSpPr>
        <p:spPr>
          <a:xfrm>
            <a:off x="11309049" y="5864087"/>
            <a:ext cx="475397" cy="25841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3C0A47C-61BA-1546-AEBC-41E9F2A7C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872" y="2979057"/>
            <a:ext cx="3708400" cy="762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57DDCAA-EC74-0142-95E1-3B8ACAA1E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238" y="2750457"/>
            <a:ext cx="3302000" cy="965200"/>
          </a:xfrm>
          <a:prstGeom prst="rect">
            <a:avLst/>
          </a:prstGeom>
        </p:spPr>
      </p:pic>
      <p:sp>
        <p:nvSpPr>
          <p:cNvPr id="14" name="Rectángulo redondeado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4E6497C-169E-2D44-8172-417C80221A37}"/>
              </a:ext>
            </a:extLst>
          </p:cNvPr>
          <p:cNvSpPr/>
          <p:nvPr/>
        </p:nvSpPr>
        <p:spPr>
          <a:xfrm>
            <a:off x="2972225" y="281509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Objetivos</a:t>
            </a: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D3698A32-A4B6-C94C-ADC2-43BB951714A0}"/>
              </a:ext>
            </a:extLst>
          </p:cNvPr>
          <p:cNvSpPr/>
          <p:nvPr/>
        </p:nvSpPr>
        <p:spPr>
          <a:xfrm>
            <a:off x="5121446" y="296091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Etapas y productos</a:t>
            </a:r>
          </a:p>
        </p:txBody>
      </p:sp>
      <p:sp>
        <p:nvSpPr>
          <p:cNvPr id="16" name="Rectángulo redondeado 15">
            <a:extLst>
              <a:ext uri="{FF2B5EF4-FFF2-40B4-BE49-F238E27FC236}">
                <a16:creationId xmlns:a16="http://schemas.microsoft.com/office/drawing/2014/main" id="{963623F0-E819-8442-B40D-C1B1CD511E2B}"/>
              </a:ext>
            </a:extLst>
          </p:cNvPr>
          <p:cNvSpPr/>
          <p:nvPr/>
        </p:nvSpPr>
        <p:spPr>
          <a:xfrm>
            <a:off x="7445710" y="296091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Optimización del Modelo</a:t>
            </a:r>
          </a:p>
        </p:txBody>
      </p:sp>
      <p:sp>
        <p:nvSpPr>
          <p:cNvPr id="17" name="Rectángulo redondeado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D3119B4-1A57-E640-AA25-B7E65857EBC0}"/>
              </a:ext>
            </a:extLst>
          </p:cNvPr>
          <p:cNvSpPr/>
          <p:nvPr/>
        </p:nvSpPr>
        <p:spPr>
          <a:xfrm>
            <a:off x="9774045" y="296091"/>
            <a:ext cx="1554480" cy="5181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>
                <a:solidFill>
                  <a:srgbClr val="002060"/>
                </a:solidFill>
              </a:rPr>
              <a:t>Lo que viene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1CD99FB-221D-904C-B7AD-1357D1F89F30}"/>
              </a:ext>
            </a:extLst>
          </p:cNvPr>
          <p:cNvSpPr/>
          <p:nvPr/>
        </p:nvSpPr>
        <p:spPr>
          <a:xfrm>
            <a:off x="6970643" y="2504660"/>
            <a:ext cx="2372140" cy="1472400"/>
          </a:xfrm>
          <a:prstGeom prst="rect">
            <a:avLst/>
          </a:prstGeom>
          <a:noFill/>
          <a:ln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6ABB04B1-7A6E-E342-B40B-302ABF00F2D4}"/>
              </a:ext>
            </a:extLst>
          </p:cNvPr>
          <p:cNvCxnSpPr/>
          <p:nvPr/>
        </p:nvCxnSpPr>
        <p:spPr>
          <a:xfrm flipV="1">
            <a:off x="6096000" y="2504660"/>
            <a:ext cx="579926" cy="147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A5CCC6D1-B5EA-E340-A9A1-986E13CBCBB7}"/>
              </a:ext>
            </a:extLst>
          </p:cNvPr>
          <p:cNvSpPr txBox="1"/>
          <p:nvPr/>
        </p:nvSpPr>
        <p:spPr>
          <a:xfrm>
            <a:off x="6407903" y="4479235"/>
            <a:ext cx="34976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b="1" dirty="0">
                <a:solidFill>
                  <a:srgbClr val="FF0000"/>
                </a:solidFill>
              </a:rPr>
              <a:t>Tarea:</a:t>
            </a:r>
          </a:p>
          <a:p>
            <a:pPr algn="ctr"/>
            <a:r>
              <a:rPr lang="es-CL" dirty="0">
                <a:solidFill>
                  <a:srgbClr val="FF0000"/>
                </a:solidFill>
              </a:rPr>
              <a:t>Inscribirse para los cursos.</a:t>
            </a:r>
          </a:p>
          <a:p>
            <a:pPr algn="ctr"/>
            <a:r>
              <a:rPr lang="es-CL" dirty="0">
                <a:solidFill>
                  <a:srgbClr val="FF0000"/>
                </a:solidFill>
              </a:rPr>
              <a:t>Fechas: desde el 01 al 31 de marzo.</a:t>
            </a:r>
          </a:p>
        </p:txBody>
      </p:sp>
      <p:sp>
        <p:nvSpPr>
          <p:cNvPr id="9" name="Flecha arriba 8">
            <a:extLst>
              <a:ext uri="{FF2B5EF4-FFF2-40B4-BE49-F238E27FC236}">
                <a16:creationId xmlns:a16="http://schemas.microsoft.com/office/drawing/2014/main" id="{E4F59985-83B6-2242-8D2F-CCC7BFC5C83B}"/>
              </a:ext>
            </a:extLst>
          </p:cNvPr>
          <p:cNvSpPr/>
          <p:nvPr/>
        </p:nvSpPr>
        <p:spPr>
          <a:xfrm>
            <a:off x="8030817" y="4094922"/>
            <a:ext cx="344557" cy="3313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659456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1594BAE6-8529-4E47-8764-09B51898494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2449064" y="2012406"/>
            <a:ext cx="3708400" cy="762000"/>
          </a:xfrm>
          <a:prstGeom prst="rect">
            <a:avLst/>
          </a:prstGeom>
          <a:noFill/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5AF02EC-F2C1-2249-8EF2-77F656BC4C4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6187430" y="1783806"/>
            <a:ext cx="3302000" cy="965200"/>
          </a:xfrm>
          <a:prstGeom prst="rect">
            <a:avLst/>
          </a:prstGeom>
          <a:noFill/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38ABC81-EBFA-6C44-BD79-91EA95BFE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0294" y="3346995"/>
            <a:ext cx="3708400" cy="762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538A78A-F340-1948-8C5A-F193DA9FB7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1352" y="3143795"/>
            <a:ext cx="2781300" cy="965200"/>
          </a:xfrm>
          <a:prstGeom prst="rect">
            <a:avLst/>
          </a:prstGeom>
        </p:spPr>
      </p:pic>
      <p:sp>
        <p:nvSpPr>
          <p:cNvPr id="17" name="Pentágono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AC2C02B-26DF-204F-AF2C-4C6811066263}"/>
              </a:ext>
            </a:extLst>
          </p:cNvPr>
          <p:cNvSpPr/>
          <p:nvPr/>
        </p:nvSpPr>
        <p:spPr>
          <a:xfrm>
            <a:off x="11309049" y="5864087"/>
            <a:ext cx="475397" cy="25841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redondeado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14B8F2D-999D-2F4A-9A7F-C13BF9E033CD}"/>
              </a:ext>
            </a:extLst>
          </p:cNvPr>
          <p:cNvSpPr/>
          <p:nvPr/>
        </p:nvSpPr>
        <p:spPr>
          <a:xfrm>
            <a:off x="2972225" y="281509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Objetivos</a:t>
            </a:r>
          </a:p>
        </p:txBody>
      </p:sp>
      <p:sp>
        <p:nvSpPr>
          <p:cNvPr id="22" name="Rectángulo redondeado 21">
            <a:extLst>
              <a:ext uri="{FF2B5EF4-FFF2-40B4-BE49-F238E27FC236}">
                <a16:creationId xmlns:a16="http://schemas.microsoft.com/office/drawing/2014/main" id="{993A97C2-132E-5744-9D53-BFC2A6E6487F}"/>
              </a:ext>
            </a:extLst>
          </p:cNvPr>
          <p:cNvSpPr/>
          <p:nvPr/>
        </p:nvSpPr>
        <p:spPr>
          <a:xfrm>
            <a:off x="5121446" y="296091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Etapas y productos</a:t>
            </a:r>
          </a:p>
        </p:txBody>
      </p:sp>
      <p:sp>
        <p:nvSpPr>
          <p:cNvPr id="23" name="Rectángulo redondeado 22">
            <a:extLst>
              <a:ext uri="{FF2B5EF4-FFF2-40B4-BE49-F238E27FC236}">
                <a16:creationId xmlns:a16="http://schemas.microsoft.com/office/drawing/2014/main" id="{119CB496-53B3-D14B-90F6-7FE4DAA18889}"/>
              </a:ext>
            </a:extLst>
          </p:cNvPr>
          <p:cNvSpPr/>
          <p:nvPr/>
        </p:nvSpPr>
        <p:spPr>
          <a:xfrm>
            <a:off x="7445710" y="296091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Optimización del Modelo</a:t>
            </a:r>
          </a:p>
        </p:txBody>
      </p:sp>
      <p:sp>
        <p:nvSpPr>
          <p:cNvPr id="24" name="Rectángulo redondeado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3B1B9C0-DB3B-4F46-A323-8E986F04C250}"/>
              </a:ext>
            </a:extLst>
          </p:cNvPr>
          <p:cNvSpPr/>
          <p:nvPr/>
        </p:nvSpPr>
        <p:spPr>
          <a:xfrm>
            <a:off x="9774045" y="296091"/>
            <a:ext cx="1554480" cy="5181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>
                <a:solidFill>
                  <a:srgbClr val="002060"/>
                </a:solidFill>
              </a:rPr>
              <a:t>Lo que viene</a:t>
            </a:r>
          </a:p>
        </p:txBody>
      </p:sp>
    </p:spTree>
    <p:extLst>
      <p:ext uri="{BB962C8B-B14F-4D97-AF65-F5344CB8AC3E}">
        <p14:creationId xmlns:p14="http://schemas.microsoft.com/office/powerpoint/2010/main" val="1204011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adroTexto 21">
            <a:extLst>
              <a:ext uri="{FF2B5EF4-FFF2-40B4-BE49-F238E27FC236}">
                <a16:creationId xmlns:a16="http://schemas.microsoft.com/office/drawing/2014/main" id="{B79CF04E-05A7-C94E-8AB7-2399455EBB6D}"/>
              </a:ext>
            </a:extLst>
          </p:cNvPr>
          <p:cNvSpPr txBox="1"/>
          <p:nvPr/>
        </p:nvSpPr>
        <p:spPr>
          <a:xfrm>
            <a:off x="1072896" y="2714308"/>
            <a:ext cx="952309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400" b="1" dirty="0">
                <a:solidFill>
                  <a:srgbClr val="002060"/>
                </a:solidFill>
              </a:rPr>
              <a:t>Mejorar la calidad de los procesos y resultados </a:t>
            </a:r>
            <a:r>
              <a:rPr lang="es-CL" sz="2400" dirty="0">
                <a:solidFill>
                  <a:srgbClr val="002060"/>
                </a:solidFill>
              </a:rPr>
              <a:t>de los gobiernos regionales, </a:t>
            </a:r>
            <a:r>
              <a:rPr lang="es-CL" sz="2400" b="1" dirty="0">
                <a:solidFill>
                  <a:srgbClr val="002060"/>
                </a:solidFill>
              </a:rPr>
              <a:t>apoyando </a:t>
            </a:r>
            <a:r>
              <a:rPr lang="es-CL" sz="2400" b="1" dirty="0" err="1">
                <a:solidFill>
                  <a:srgbClr val="002060"/>
                </a:solidFill>
              </a:rPr>
              <a:t>técnicamente</a:t>
            </a:r>
            <a:r>
              <a:rPr lang="es-CL" sz="2400" b="1" dirty="0">
                <a:solidFill>
                  <a:srgbClr val="002060"/>
                </a:solidFill>
              </a:rPr>
              <a:t> </a:t>
            </a:r>
            <a:r>
              <a:rPr lang="es-CL" sz="2400" dirty="0">
                <a:solidFill>
                  <a:srgbClr val="002060"/>
                </a:solidFill>
              </a:rPr>
              <a:t>a los nuevos gobernadores regionales y sus equipos directivos y profesionales en el fortalecimiento de la </a:t>
            </a:r>
            <a:r>
              <a:rPr lang="es-CL" sz="2400" dirty="0" err="1">
                <a:solidFill>
                  <a:srgbClr val="002060"/>
                </a:solidFill>
              </a:rPr>
              <a:t>operación</a:t>
            </a:r>
            <a:r>
              <a:rPr lang="es-CL" sz="2400" dirty="0">
                <a:solidFill>
                  <a:srgbClr val="002060"/>
                </a:solidFill>
              </a:rPr>
              <a:t> del </a:t>
            </a:r>
            <a:r>
              <a:rPr lang="es-CL" sz="2400" b="1" dirty="0">
                <a:solidFill>
                  <a:srgbClr val="002060"/>
                </a:solidFill>
              </a:rPr>
              <a:t>sistema de mejora continua de la calidad </a:t>
            </a:r>
            <a:r>
              <a:rPr lang="es-CL" sz="2400" dirty="0">
                <a:solidFill>
                  <a:srgbClr val="002060"/>
                </a:solidFill>
              </a:rPr>
              <a:t>de los gobiernos regionales, a fin de consolidar el sistema como una herramienta respaldada por las nuevas autoridades y funcional a la </a:t>
            </a:r>
            <a:r>
              <a:rPr lang="es-CL" sz="2400" dirty="0" err="1">
                <a:solidFill>
                  <a:srgbClr val="002060"/>
                </a:solidFill>
              </a:rPr>
              <a:t>consecución</a:t>
            </a:r>
            <a:r>
              <a:rPr lang="es-CL" sz="2400" dirty="0">
                <a:solidFill>
                  <a:srgbClr val="002060"/>
                </a:solidFill>
              </a:rPr>
              <a:t> de los </a:t>
            </a:r>
            <a:r>
              <a:rPr lang="es-CL" sz="2400" b="1" dirty="0">
                <a:solidFill>
                  <a:srgbClr val="002060"/>
                </a:solidFill>
              </a:rPr>
              <a:t>objetivos y prioridades </a:t>
            </a:r>
            <a:r>
              <a:rPr lang="es-CL" sz="2400" b="1" dirty="0" err="1">
                <a:solidFill>
                  <a:srgbClr val="002060"/>
                </a:solidFill>
              </a:rPr>
              <a:t>estratégicas</a:t>
            </a:r>
            <a:r>
              <a:rPr lang="es-CL" sz="2400" b="1" dirty="0">
                <a:solidFill>
                  <a:srgbClr val="002060"/>
                </a:solidFill>
              </a:rPr>
              <a:t> de los gobiernos regionales</a:t>
            </a:r>
            <a:r>
              <a:rPr lang="es-CL" sz="2400" dirty="0">
                <a:solidFill>
                  <a:srgbClr val="002060"/>
                </a:solidFill>
              </a:rPr>
              <a:t>. </a:t>
            </a:r>
            <a:endParaRPr lang="es-CL" sz="3600" dirty="0">
              <a:solidFill>
                <a:srgbClr val="002060"/>
              </a:solidFill>
              <a:effectLst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253D179-1C5E-3648-9CE8-1A6322FDC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896" y="1342231"/>
            <a:ext cx="9122664" cy="1325563"/>
          </a:xfrm>
        </p:spPr>
        <p:txBody>
          <a:bodyPr>
            <a:normAutofit/>
          </a:bodyPr>
          <a:lstStyle/>
          <a:p>
            <a:r>
              <a:rPr lang="es-ES" sz="3600" b="1" dirty="0">
                <a:solidFill>
                  <a:srgbClr val="002060"/>
                </a:solidFill>
              </a:rPr>
              <a:t>Objetivo General</a:t>
            </a:r>
            <a:endParaRPr lang="es-CL" sz="3600" b="1" dirty="0">
              <a:solidFill>
                <a:srgbClr val="002060"/>
              </a:solidFill>
            </a:endParaRPr>
          </a:p>
        </p:txBody>
      </p:sp>
      <p:sp>
        <p:nvSpPr>
          <p:cNvPr id="2" name="Pentágono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FA4DE96-8919-1A47-9B95-6941C50DE27F}"/>
              </a:ext>
            </a:extLst>
          </p:cNvPr>
          <p:cNvSpPr/>
          <p:nvPr/>
        </p:nvSpPr>
        <p:spPr>
          <a:xfrm>
            <a:off x="10833652" y="5645426"/>
            <a:ext cx="475397" cy="25841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ectángulo redondeado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1DC092D-E431-D04A-BBA9-EE7351F09F2F}"/>
              </a:ext>
            </a:extLst>
          </p:cNvPr>
          <p:cNvSpPr/>
          <p:nvPr/>
        </p:nvSpPr>
        <p:spPr>
          <a:xfrm>
            <a:off x="1978312" y="281509"/>
            <a:ext cx="1554480" cy="5181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>
                <a:solidFill>
                  <a:srgbClr val="002060"/>
                </a:solidFill>
              </a:rPr>
              <a:t>Objetivos</a:t>
            </a:r>
          </a:p>
        </p:txBody>
      </p:sp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C4812F07-1B19-0140-AA3D-686A245D919B}"/>
              </a:ext>
            </a:extLst>
          </p:cNvPr>
          <p:cNvSpPr/>
          <p:nvPr/>
        </p:nvSpPr>
        <p:spPr>
          <a:xfrm>
            <a:off x="6451797" y="296091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Optimización del Modelo</a:t>
            </a:r>
          </a:p>
        </p:txBody>
      </p:sp>
      <p:sp>
        <p:nvSpPr>
          <p:cNvPr id="15" name="Rectángulo redondeado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A8C0608-2216-D340-939E-4FC0B8BF1AD5}"/>
              </a:ext>
            </a:extLst>
          </p:cNvPr>
          <p:cNvSpPr/>
          <p:nvPr/>
        </p:nvSpPr>
        <p:spPr>
          <a:xfrm>
            <a:off x="8780132" y="296091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Lo que viene</a:t>
            </a:r>
          </a:p>
        </p:txBody>
      </p:sp>
      <p:sp>
        <p:nvSpPr>
          <p:cNvPr id="16" name="Rectángulo redondeado 15">
            <a:extLst>
              <a:ext uri="{FF2B5EF4-FFF2-40B4-BE49-F238E27FC236}">
                <a16:creationId xmlns:a16="http://schemas.microsoft.com/office/drawing/2014/main" id="{040A8CA6-74E3-CB41-8E24-62B9FDF04267}"/>
              </a:ext>
            </a:extLst>
          </p:cNvPr>
          <p:cNvSpPr/>
          <p:nvPr/>
        </p:nvSpPr>
        <p:spPr>
          <a:xfrm>
            <a:off x="4127533" y="296091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Etapas y productos</a:t>
            </a:r>
          </a:p>
        </p:txBody>
      </p:sp>
    </p:spTree>
    <p:extLst>
      <p:ext uri="{BB962C8B-B14F-4D97-AF65-F5344CB8AC3E}">
        <p14:creationId xmlns:p14="http://schemas.microsoft.com/office/powerpoint/2010/main" val="21042865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1594BAE6-8529-4E47-8764-09B51898494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2449064" y="2012406"/>
            <a:ext cx="3708400" cy="762000"/>
          </a:xfrm>
          <a:prstGeom prst="rect">
            <a:avLst/>
          </a:prstGeom>
          <a:noFill/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5AF02EC-F2C1-2249-8EF2-77F656BC4C4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6187430" y="1783806"/>
            <a:ext cx="3302000" cy="965200"/>
          </a:xfrm>
          <a:prstGeom prst="rect">
            <a:avLst/>
          </a:prstGeom>
          <a:noFill/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38ABC81-EBFA-6C44-BD79-91EA95BFE3E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2740294" y="3346995"/>
            <a:ext cx="3708400" cy="762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538A78A-F340-1948-8C5A-F193DA9FB7E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"/>
          </a:blip>
          <a:stretch>
            <a:fillRect/>
          </a:stretch>
        </p:blipFill>
        <p:spPr>
          <a:xfrm>
            <a:off x="6481352" y="3143795"/>
            <a:ext cx="2781300" cy="9652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83967EC-8F65-DF42-B3D7-2779D9DB68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4206" y="4876800"/>
            <a:ext cx="3708400" cy="762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200ACCD-9BEB-0743-A742-69EAB2DC0B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2616" y="4634416"/>
            <a:ext cx="2260600" cy="965200"/>
          </a:xfrm>
          <a:prstGeom prst="rect">
            <a:avLst/>
          </a:prstGeom>
        </p:spPr>
      </p:pic>
      <p:sp>
        <p:nvSpPr>
          <p:cNvPr id="15" name="Rectángulo redondeado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F66E79E-F9B7-CC45-820B-6E6DF73C38FF}"/>
              </a:ext>
            </a:extLst>
          </p:cNvPr>
          <p:cNvSpPr/>
          <p:nvPr/>
        </p:nvSpPr>
        <p:spPr>
          <a:xfrm>
            <a:off x="2972225" y="281509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Objetivos</a:t>
            </a:r>
          </a:p>
        </p:txBody>
      </p:sp>
      <p:sp>
        <p:nvSpPr>
          <p:cNvPr id="17" name="Rectángulo redondeado 16">
            <a:extLst>
              <a:ext uri="{FF2B5EF4-FFF2-40B4-BE49-F238E27FC236}">
                <a16:creationId xmlns:a16="http://schemas.microsoft.com/office/drawing/2014/main" id="{A7826EA5-62A6-B742-B5B3-27C1356E0CE6}"/>
              </a:ext>
            </a:extLst>
          </p:cNvPr>
          <p:cNvSpPr/>
          <p:nvPr/>
        </p:nvSpPr>
        <p:spPr>
          <a:xfrm>
            <a:off x="5121446" y="296091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Etapas y productos</a:t>
            </a:r>
          </a:p>
        </p:txBody>
      </p:sp>
      <p:sp>
        <p:nvSpPr>
          <p:cNvPr id="22" name="Rectángulo redondeado 21">
            <a:extLst>
              <a:ext uri="{FF2B5EF4-FFF2-40B4-BE49-F238E27FC236}">
                <a16:creationId xmlns:a16="http://schemas.microsoft.com/office/drawing/2014/main" id="{80573F67-5B3F-CD4A-9624-9B69A1AA77C1}"/>
              </a:ext>
            </a:extLst>
          </p:cNvPr>
          <p:cNvSpPr/>
          <p:nvPr/>
        </p:nvSpPr>
        <p:spPr>
          <a:xfrm>
            <a:off x="7445710" y="296091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Optimización del Modelo</a:t>
            </a:r>
          </a:p>
        </p:txBody>
      </p:sp>
      <p:sp>
        <p:nvSpPr>
          <p:cNvPr id="23" name="Rectángulo redondeado 2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FB4A050-697B-4440-8454-BA82503BD791}"/>
              </a:ext>
            </a:extLst>
          </p:cNvPr>
          <p:cNvSpPr/>
          <p:nvPr/>
        </p:nvSpPr>
        <p:spPr>
          <a:xfrm>
            <a:off x="9774045" y="296091"/>
            <a:ext cx="1554480" cy="5181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>
                <a:solidFill>
                  <a:srgbClr val="002060"/>
                </a:solidFill>
              </a:rPr>
              <a:t>Lo que viene</a:t>
            </a:r>
          </a:p>
        </p:txBody>
      </p:sp>
    </p:spTree>
    <p:extLst>
      <p:ext uri="{BB962C8B-B14F-4D97-AF65-F5344CB8AC3E}">
        <p14:creationId xmlns:p14="http://schemas.microsoft.com/office/powerpoint/2010/main" val="31607659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8C1A1F9B-79A8-AA4F-B824-C200439CE333}"/>
              </a:ext>
            </a:extLst>
          </p:cNvPr>
          <p:cNvSpPr txBox="1"/>
          <p:nvPr/>
        </p:nvSpPr>
        <p:spPr>
          <a:xfrm>
            <a:off x="1147834" y="2956470"/>
            <a:ext cx="100126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b="1" i="1" dirty="0">
                <a:solidFill>
                  <a:srgbClr val="002060"/>
                </a:solidFill>
              </a:rPr>
              <a:t>“Gestión”</a:t>
            </a:r>
          </a:p>
          <a:p>
            <a:pPr algn="ctr"/>
            <a:r>
              <a:rPr lang="es-MX" sz="3200" dirty="0">
                <a:solidFill>
                  <a:srgbClr val="002060"/>
                </a:solidFill>
              </a:rPr>
              <a:t>principal palanca de productividad organizacional</a:t>
            </a:r>
          </a:p>
        </p:txBody>
      </p:sp>
      <p:sp>
        <p:nvSpPr>
          <p:cNvPr id="10" name="Rectángulo redondeado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E83A5ED-48BD-AA45-A085-1EEB8B49E50A}"/>
              </a:ext>
            </a:extLst>
          </p:cNvPr>
          <p:cNvSpPr/>
          <p:nvPr/>
        </p:nvSpPr>
        <p:spPr>
          <a:xfrm>
            <a:off x="2972225" y="281509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Objetivos</a:t>
            </a:r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D2E44D59-7494-214E-B6DF-E6310DB852E6}"/>
              </a:ext>
            </a:extLst>
          </p:cNvPr>
          <p:cNvSpPr/>
          <p:nvPr/>
        </p:nvSpPr>
        <p:spPr>
          <a:xfrm>
            <a:off x="5121446" y="296091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Etapas y productos</a:t>
            </a:r>
          </a:p>
        </p:txBody>
      </p:sp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EBAC328A-5466-6A4E-A1B9-718237533523}"/>
              </a:ext>
            </a:extLst>
          </p:cNvPr>
          <p:cNvSpPr/>
          <p:nvPr/>
        </p:nvSpPr>
        <p:spPr>
          <a:xfrm>
            <a:off x="7445710" y="296091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Optimización del Modelo</a:t>
            </a:r>
          </a:p>
        </p:txBody>
      </p:sp>
      <p:sp>
        <p:nvSpPr>
          <p:cNvPr id="15" name="Rectángulo redondeado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BC41E05-A671-FE45-B77A-DABC8BE60E02}"/>
              </a:ext>
            </a:extLst>
          </p:cNvPr>
          <p:cNvSpPr/>
          <p:nvPr/>
        </p:nvSpPr>
        <p:spPr>
          <a:xfrm>
            <a:off x="9774045" y="296091"/>
            <a:ext cx="1554480" cy="5181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>
                <a:solidFill>
                  <a:srgbClr val="002060"/>
                </a:solidFill>
              </a:rPr>
              <a:t>Lo que viene</a:t>
            </a:r>
          </a:p>
        </p:txBody>
      </p:sp>
    </p:spTree>
    <p:extLst>
      <p:ext uri="{BB962C8B-B14F-4D97-AF65-F5344CB8AC3E}">
        <p14:creationId xmlns:p14="http://schemas.microsoft.com/office/powerpoint/2010/main" val="562102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adroTexto 21">
            <a:extLst>
              <a:ext uri="{FF2B5EF4-FFF2-40B4-BE49-F238E27FC236}">
                <a16:creationId xmlns:a16="http://schemas.microsoft.com/office/drawing/2014/main" id="{B79CF04E-05A7-C94E-8AB7-2399455EBB6D}"/>
              </a:ext>
            </a:extLst>
          </p:cNvPr>
          <p:cNvSpPr txBox="1"/>
          <p:nvPr/>
        </p:nvSpPr>
        <p:spPr>
          <a:xfrm>
            <a:off x="1072896" y="2482047"/>
            <a:ext cx="952309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>
                <a:solidFill>
                  <a:srgbClr val="002060"/>
                </a:solidFill>
              </a:rPr>
              <a:t>a) </a:t>
            </a:r>
            <a:r>
              <a:rPr lang="es-CL" b="1" dirty="0">
                <a:solidFill>
                  <a:srgbClr val="002060"/>
                </a:solidFill>
              </a:rPr>
              <a:t>Capacitar</a:t>
            </a:r>
            <a:r>
              <a:rPr lang="es-CL" dirty="0">
                <a:solidFill>
                  <a:srgbClr val="002060"/>
                </a:solidFill>
              </a:rPr>
              <a:t> en el Sistema de Mejora Continua a los nuevos </a:t>
            </a:r>
            <a:r>
              <a:rPr lang="es-CL" dirty="0" err="1">
                <a:solidFill>
                  <a:srgbClr val="002060"/>
                </a:solidFill>
              </a:rPr>
              <a:t>Comités</a:t>
            </a:r>
            <a:r>
              <a:rPr lang="es-CL" dirty="0">
                <a:solidFill>
                  <a:srgbClr val="002060"/>
                </a:solidFill>
              </a:rPr>
              <a:t> de Calidad, equipos directivos y profesionales de los gobiernos regionales, de manera de asegurar la adecuada </a:t>
            </a:r>
            <a:r>
              <a:rPr lang="es-CL" dirty="0" err="1">
                <a:solidFill>
                  <a:srgbClr val="002060"/>
                </a:solidFill>
              </a:rPr>
              <a:t>operación</a:t>
            </a:r>
            <a:r>
              <a:rPr lang="es-CL" dirty="0">
                <a:solidFill>
                  <a:srgbClr val="002060"/>
                </a:solidFill>
              </a:rPr>
              <a:t> y continuidad del Sistema. </a:t>
            </a:r>
            <a:endParaRPr lang="es-CL" sz="2400" dirty="0">
              <a:solidFill>
                <a:srgbClr val="002060"/>
              </a:solidFill>
            </a:endParaRPr>
          </a:p>
          <a:p>
            <a:r>
              <a:rPr lang="es-CL" dirty="0">
                <a:solidFill>
                  <a:srgbClr val="002060"/>
                </a:solidFill>
              </a:rPr>
              <a:t>b) </a:t>
            </a:r>
            <a:r>
              <a:rPr lang="es-CL" b="1" dirty="0">
                <a:solidFill>
                  <a:srgbClr val="002060"/>
                </a:solidFill>
              </a:rPr>
              <a:t>Sistematizar e implementar </a:t>
            </a:r>
            <a:r>
              <a:rPr lang="es-CL" dirty="0">
                <a:solidFill>
                  <a:srgbClr val="002060"/>
                </a:solidFill>
              </a:rPr>
              <a:t>una Propuesta Participativa de Oportunidades de Mejora al Modelo de Calidad y de </a:t>
            </a:r>
            <a:r>
              <a:rPr lang="es-CL" dirty="0" err="1">
                <a:solidFill>
                  <a:srgbClr val="002060"/>
                </a:solidFill>
              </a:rPr>
              <a:t>Operación</a:t>
            </a:r>
            <a:r>
              <a:rPr lang="es-CL" dirty="0">
                <a:solidFill>
                  <a:srgbClr val="002060"/>
                </a:solidFill>
              </a:rPr>
              <a:t> Regional del Sistema, calibrada y respaldada por los </a:t>
            </a:r>
            <a:r>
              <a:rPr lang="es-CL" dirty="0" err="1">
                <a:solidFill>
                  <a:srgbClr val="002060"/>
                </a:solidFill>
              </a:rPr>
              <a:t>Comités</a:t>
            </a:r>
            <a:r>
              <a:rPr lang="es-CL" dirty="0">
                <a:solidFill>
                  <a:srgbClr val="002060"/>
                </a:solidFill>
              </a:rPr>
              <a:t> de Calidad y equipos </a:t>
            </a:r>
            <a:r>
              <a:rPr lang="es-CL" dirty="0" err="1">
                <a:solidFill>
                  <a:srgbClr val="002060"/>
                </a:solidFill>
              </a:rPr>
              <a:t>técnicos</a:t>
            </a:r>
            <a:r>
              <a:rPr lang="es-CL" dirty="0">
                <a:solidFill>
                  <a:srgbClr val="002060"/>
                </a:solidFill>
              </a:rPr>
              <a:t>. </a:t>
            </a:r>
            <a:endParaRPr lang="es-CL" sz="2400" dirty="0">
              <a:solidFill>
                <a:srgbClr val="002060"/>
              </a:solidFill>
            </a:endParaRPr>
          </a:p>
          <a:p>
            <a:r>
              <a:rPr lang="es-CL" dirty="0">
                <a:solidFill>
                  <a:srgbClr val="002060"/>
                </a:solidFill>
              </a:rPr>
              <a:t>c) </a:t>
            </a:r>
            <a:r>
              <a:rPr lang="es-CL" b="1" dirty="0">
                <a:solidFill>
                  <a:srgbClr val="002060"/>
                </a:solidFill>
              </a:rPr>
              <a:t>Actualizar</a:t>
            </a:r>
            <a:r>
              <a:rPr lang="es-CL" dirty="0">
                <a:solidFill>
                  <a:srgbClr val="002060"/>
                </a:solidFill>
              </a:rPr>
              <a:t> la </a:t>
            </a:r>
            <a:r>
              <a:rPr lang="es-CL" dirty="0" err="1">
                <a:solidFill>
                  <a:srgbClr val="002060"/>
                </a:solidFill>
              </a:rPr>
              <a:t>Autoevaluación</a:t>
            </a:r>
            <a:r>
              <a:rPr lang="es-CL" dirty="0">
                <a:solidFill>
                  <a:srgbClr val="002060"/>
                </a:solidFill>
              </a:rPr>
              <a:t> y los Planes de Mejora 2022, alineados con las nuevas definiciones </a:t>
            </a:r>
            <a:r>
              <a:rPr lang="es-CL" dirty="0" err="1">
                <a:solidFill>
                  <a:srgbClr val="002060"/>
                </a:solidFill>
              </a:rPr>
              <a:t>estratégicas</a:t>
            </a:r>
            <a:r>
              <a:rPr lang="es-CL" dirty="0">
                <a:solidFill>
                  <a:srgbClr val="002060"/>
                </a:solidFill>
              </a:rPr>
              <a:t> de los gobiernos regionales y validados </a:t>
            </a:r>
            <a:r>
              <a:rPr lang="es-CL" dirty="0" err="1">
                <a:solidFill>
                  <a:srgbClr val="002060"/>
                </a:solidFill>
              </a:rPr>
              <a:t>técnicamente</a:t>
            </a:r>
            <a:r>
              <a:rPr lang="es-CL" dirty="0">
                <a:solidFill>
                  <a:srgbClr val="002060"/>
                </a:solidFill>
              </a:rPr>
              <a:t> en base a </a:t>
            </a:r>
            <a:r>
              <a:rPr lang="es-CL" dirty="0" err="1">
                <a:solidFill>
                  <a:srgbClr val="002060"/>
                </a:solidFill>
              </a:rPr>
              <a:t>Guía</a:t>
            </a:r>
            <a:r>
              <a:rPr lang="es-CL" dirty="0">
                <a:solidFill>
                  <a:srgbClr val="002060"/>
                </a:solidFill>
              </a:rPr>
              <a:t> de </a:t>
            </a:r>
            <a:r>
              <a:rPr lang="es-CL" dirty="0" err="1">
                <a:solidFill>
                  <a:srgbClr val="002060"/>
                </a:solidFill>
              </a:rPr>
              <a:t>Autoevaluación</a:t>
            </a:r>
            <a:r>
              <a:rPr lang="es-CL" dirty="0">
                <a:solidFill>
                  <a:srgbClr val="002060"/>
                </a:solidFill>
              </a:rPr>
              <a:t> optimizada. </a:t>
            </a:r>
            <a:endParaRPr lang="es-CL" sz="2400" dirty="0">
              <a:solidFill>
                <a:srgbClr val="002060"/>
              </a:solidFill>
            </a:endParaRPr>
          </a:p>
          <a:p>
            <a:r>
              <a:rPr lang="es-CL" dirty="0">
                <a:solidFill>
                  <a:srgbClr val="002060"/>
                </a:solidFill>
              </a:rPr>
              <a:t>d) </a:t>
            </a:r>
            <a:r>
              <a:rPr lang="es-CL" b="1" dirty="0">
                <a:solidFill>
                  <a:srgbClr val="002060"/>
                </a:solidFill>
              </a:rPr>
              <a:t>Actualizar</a:t>
            </a:r>
            <a:r>
              <a:rPr lang="es-CL" dirty="0">
                <a:solidFill>
                  <a:srgbClr val="002060"/>
                </a:solidFill>
              </a:rPr>
              <a:t> la Plataforma Online de Apoyo al Sistema de Mejora Continua de los Gobiernos Regionales, incluyendo un panel de indicadores de resultados o “</a:t>
            </a:r>
            <a:r>
              <a:rPr lang="es-CL" dirty="0" err="1">
                <a:solidFill>
                  <a:srgbClr val="002060"/>
                </a:solidFill>
              </a:rPr>
              <a:t>dashboard</a:t>
            </a:r>
            <a:r>
              <a:rPr lang="es-CL" dirty="0">
                <a:solidFill>
                  <a:srgbClr val="002060"/>
                </a:solidFill>
              </a:rPr>
              <a:t>” que contenga las principales </a:t>
            </a:r>
            <a:r>
              <a:rPr lang="es-CL" dirty="0" err="1">
                <a:solidFill>
                  <a:srgbClr val="002060"/>
                </a:solidFill>
              </a:rPr>
              <a:t>métricas</a:t>
            </a:r>
            <a:r>
              <a:rPr lang="es-CL" dirty="0">
                <a:solidFill>
                  <a:srgbClr val="002060"/>
                </a:solidFill>
              </a:rPr>
              <a:t> que intervienen en la </a:t>
            </a:r>
            <a:r>
              <a:rPr lang="es-CL" dirty="0" err="1">
                <a:solidFill>
                  <a:srgbClr val="002060"/>
                </a:solidFill>
              </a:rPr>
              <a:t>consecución</a:t>
            </a:r>
            <a:r>
              <a:rPr lang="es-CL" dirty="0">
                <a:solidFill>
                  <a:srgbClr val="002060"/>
                </a:solidFill>
              </a:rPr>
              <a:t> de resultados de los gobiernos regionales. </a:t>
            </a:r>
            <a:endParaRPr lang="es-CL" sz="2400" dirty="0">
              <a:solidFill>
                <a:srgbClr val="002060"/>
              </a:solidFill>
              <a:effectLst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253D179-1C5E-3648-9CE8-1A6322FDC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896" y="1342231"/>
            <a:ext cx="9122664" cy="1325563"/>
          </a:xfrm>
        </p:spPr>
        <p:txBody>
          <a:bodyPr>
            <a:normAutofit/>
          </a:bodyPr>
          <a:lstStyle/>
          <a:p>
            <a:r>
              <a:rPr lang="es-ES" sz="3600" b="1" dirty="0">
                <a:solidFill>
                  <a:srgbClr val="002060"/>
                </a:solidFill>
              </a:rPr>
              <a:t>Objetivos específicos</a:t>
            </a:r>
            <a:endParaRPr lang="es-CL" sz="3600" b="1" dirty="0">
              <a:solidFill>
                <a:srgbClr val="002060"/>
              </a:solidFill>
            </a:endParaRPr>
          </a:p>
        </p:txBody>
      </p:sp>
      <p:sp>
        <p:nvSpPr>
          <p:cNvPr id="11" name="Rectángulo redondeado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8B353F4-CF0E-394B-B7C9-53D660370541}"/>
              </a:ext>
            </a:extLst>
          </p:cNvPr>
          <p:cNvSpPr/>
          <p:nvPr/>
        </p:nvSpPr>
        <p:spPr>
          <a:xfrm>
            <a:off x="1978312" y="281509"/>
            <a:ext cx="1554480" cy="5181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>
                <a:solidFill>
                  <a:srgbClr val="002060"/>
                </a:solidFill>
              </a:rPr>
              <a:t>Objetivos</a:t>
            </a:r>
          </a:p>
        </p:txBody>
      </p:sp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4B4B1A7F-44FE-7149-885C-08277000F596}"/>
              </a:ext>
            </a:extLst>
          </p:cNvPr>
          <p:cNvSpPr/>
          <p:nvPr/>
        </p:nvSpPr>
        <p:spPr>
          <a:xfrm>
            <a:off x="6451797" y="296091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Optimización del Modelo</a:t>
            </a:r>
          </a:p>
        </p:txBody>
      </p:sp>
      <p:sp>
        <p:nvSpPr>
          <p:cNvPr id="14" name="Rectángulo redondeado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09A90E8-768D-1A4F-A000-FC5EBAFC4F2B}"/>
              </a:ext>
            </a:extLst>
          </p:cNvPr>
          <p:cNvSpPr/>
          <p:nvPr/>
        </p:nvSpPr>
        <p:spPr>
          <a:xfrm>
            <a:off x="8780132" y="296091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Lo que viene</a:t>
            </a:r>
          </a:p>
        </p:txBody>
      </p:sp>
      <p:sp>
        <p:nvSpPr>
          <p:cNvPr id="15" name="Rectángulo redondeado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4F2E1DC-70A1-264E-8981-C5A8DD82EE8E}"/>
              </a:ext>
            </a:extLst>
          </p:cNvPr>
          <p:cNvSpPr/>
          <p:nvPr/>
        </p:nvSpPr>
        <p:spPr>
          <a:xfrm>
            <a:off x="4127533" y="296091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Etapas y productos</a:t>
            </a:r>
          </a:p>
        </p:txBody>
      </p:sp>
    </p:spTree>
    <p:extLst>
      <p:ext uri="{BB962C8B-B14F-4D97-AF65-F5344CB8AC3E}">
        <p14:creationId xmlns:p14="http://schemas.microsoft.com/office/powerpoint/2010/main" val="1792496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9027C8B-6E9E-B84A-9706-6EA819A8AF26}"/>
              </a:ext>
            </a:extLst>
          </p:cNvPr>
          <p:cNvSpPr/>
          <p:nvPr/>
        </p:nvSpPr>
        <p:spPr>
          <a:xfrm>
            <a:off x="982973" y="1258874"/>
            <a:ext cx="2349564" cy="937835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Etapa 1</a:t>
            </a:r>
          </a:p>
          <a:p>
            <a:pPr algn="ctr"/>
            <a:r>
              <a:rPr lang="es-CL" sz="1600" dirty="0" err="1"/>
              <a:t>Preparación</a:t>
            </a:r>
            <a:r>
              <a:rPr lang="es-CL" sz="1600" dirty="0"/>
              <a:t> </a:t>
            </a:r>
          </a:p>
        </p:txBody>
      </p:sp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id="{699A30A1-7CFF-8944-8121-D22B56F110BC}"/>
              </a:ext>
            </a:extLst>
          </p:cNvPr>
          <p:cNvSpPr/>
          <p:nvPr/>
        </p:nvSpPr>
        <p:spPr>
          <a:xfrm>
            <a:off x="2864901" y="2260429"/>
            <a:ext cx="2349564" cy="937835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Etapa 2</a:t>
            </a:r>
          </a:p>
          <a:p>
            <a:pPr algn="ctr"/>
            <a:r>
              <a:rPr lang="es-CL" sz="1600" dirty="0" err="1"/>
              <a:t>Optimización</a:t>
            </a:r>
            <a:r>
              <a:rPr lang="es-CL" sz="1600" dirty="0"/>
              <a:t> del Sistema de Mejora Continua </a:t>
            </a:r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86F00F26-872C-D64C-BB81-B6A370F28B5C}"/>
              </a:ext>
            </a:extLst>
          </p:cNvPr>
          <p:cNvSpPr/>
          <p:nvPr/>
        </p:nvSpPr>
        <p:spPr>
          <a:xfrm>
            <a:off x="4648876" y="3289037"/>
            <a:ext cx="2349564" cy="937835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Etapa 3</a:t>
            </a:r>
          </a:p>
          <a:p>
            <a:pPr algn="ctr"/>
            <a:r>
              <a:rPr lang="es-CL" sz="1600" dirty="0" err="1"/>
              <a:t>Capacitación</a:t>
            </a:r>
            <a:r>
              <a:rPr lang="es-CL" sz="1600" dirty="0"/>
              <a:t> en el Sistema Mejora Continua </a:t>
            </a:r>
          </a:p>
        </p:txBody>
      </p:sp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939B2A71-E5DA-6042-A05A-5E989BEB7C41}"/>
              </a:ext>
            </a:extLst>
          </p:cNvPr>
          <p:cNvSpPr/>
          <p:nvPr/>
        </p:nvSpPr>
        <p:spPr>
          <a:xfrm>
            <a:off x="6466337" y="4317645"/>
            <a:ext cx="2349564" cy="937835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Etapa 4</a:t>
            </a:r>
          </a:p>
          <a:p>
            <a:pPr algn="ctr"/>
            <a:r>
              <a:rPr lang="es-CL" sz="1600" dirty="0" err="1"/>
              <a:t>Actualización</a:t>
            </a:r>
            <a:r>
              <a:rPr lang="es-CL" sz="1600" dirty="0"/>
              <a:t> de las Autoevaluaciones y Planes de Mejora</a:t>
            </a: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58A5A18A-8273-7F43-AF37-C04A00A4266D}"/>
              </a:ext>
            </a:extLst>
          </p:cNvPr>
          <p:cNvSpPr/>
          <p:nvPr/>
        </p:nvSpPr>
        <p:spPr>
          <a:xfrm>
            <a:off x="8418359" y="5347062"/>
            <a:ext cx="2349564" cy="937835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Etapa 5</a:t>
            </a:r>
          </a:p>
          <a:p>
            <a:pPr algn="ctr"/>
            <a:r>
              <a:rPr lang="es-CL" sz="1600" dirty="0"/>
              <a:t>Balance Final</a:t>
            </a:r>
          </a:p>
        </p:txBody>
      </p:sp>
      <p:sp>
        <p:nvSpPr>
          <p:cNvPr id="4" name="Flecha curva 3">
            <a:extLst>
              <a:ext uri="{FF2B5EF4-FFF2-40B4-BE49-F238E27FC236}">
                <a16:creationId xmlns:a16="http://schemas.microsoft.com/office/drawing/2014/main" id="{E8A16A39-928C-204C-BA36-010F5046F4E5}"/>
              </a:ext>
            </a:extLst>
          </p:cNvPr>
          <p:cNvSpPr/>
          <p:nvPr/>
        </p:nvSpPr>
        <p:spPr>
          <a:xfrm rot="5400000">
            <a:off x="3373882" y="1671900"/>
            <a:ext cx="526589" cy="468918"/>
          </a:xfrm>
          <a:prstGeom prst="ben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23" name="Flecha curva 22">
            <a:extLst>
              <a:ext uri="{FF2B5EF4-FFF2-40B4-BE49-F238E27FC236}">
                <a16:creationId xmlns:a16="http://schemas.microsoft.com/office/drawing/2014/main" id="{03F53E95-D759-D841-BC56-91CD3A1E67E8}"/>
              </a:ext>
            </a:extLst>
          </p:cNvPr>
          <p:cNvSpPr/>
          <p:nvPr/>
        </p:nvSpPr>
        <p:spPr>
          <a:xfrm rot="5400000">
            <a:off x="5286958" y="2737347"/>
            <a:ext cx="526589" cy="468918"/>
          </a:xfrm>
          <a:prstGeom prst="ben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24" name="Flecha curva 23">
            <a:extLst>
              <a:ext uri="{FF2B5EF4-FFF2-40B4-BE49-F238E27FC236}">
                <a16:creationId xmlns:a16="http://schemas.microsoft.com/office/drawing/2014/main" id="{F2A16CEE-022B-DE45-ADAF-56ECA9F6E5BE}"/>
              </a:ext>
            </a:extLst>
          </p:cNvPr>
          <p:cNvSpPr/>
          <p:nvPr/>
        </p:nvSpPr>
        <p:spPr>
          <a:xfrm rot="5400000">
            <a:off x="7055098" y="3729663"/>
            <a:ext cx="526589" cy="468918"/>
          </a:xfrm>
          <a:prstGeom prst="ben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25" name="Flecha curva 24">
            <a:extLst>
              <a:ext uri="{FF2B5EF4-FFF2-40B4-BE49-F238E27FC236}">
                <a16:creationId xmlns:a16="http://schemas.microsoft.com/office/drawing/2014/main" id="{11102981-B506-0646-A7D8-8C11365A2C27}"/>
              </a:ext>
            </a:extLst>
          </p:cNvPr>
          <p:cNvSpPr/>
          <p:nvPr/>
        </p:nvSpPr>
        <p:spPr>
          <a:xfrm rot="5400000">
            <a:off x="8871345" y="4797656"/>
            <a:ext cx="526589" cy="468918"/>
          </a:xfrm>
          <a:prstGeom prst="ben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22" name="Rectángulo redondeado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481FB7B-2AB0-714A-B479-30E9362B20F6}"/>
              </a:ext>
            </a:extLst>
          </p:cNvPr>
          <p:cNvSpPr/>
          <p:nvPr/>
        </p:nvSpPr>
        <p:spPr>
          <a:xfrm>
            <a:off x="1901245" y="215248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Objetivos</a:t>
            </a:r>
          </a:p>
        </p:txBody>
      </p:sp>
      <p:sp>
        <p:nvSpPr>
          <p:cNvPr id="27" name="Rectángulo redondeado 26">
            <a:extLst>
              <a:ext uri="{FF2B5EF4-FFF2-40B4-BE49-F238E27FC236}">
                <a16:creationId xmlns:a16="http://schemas.microsoft.com/office/drawing/2014/main" id="{DA831F79-DF10-5A4B-956E-912FA29DEDD7}"/>
              </a:ext>
            </a:extLst>
          </p:cNvPr>
          <p:cNvSpPr/>
          <p:nvPr/>
        </p:nvSpPr>
        <p:spPr>
          <a:xfrm>
            <a:off x="4050466" y="229830"/>
            <a:ext cx="1554480" cy="5181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>
                <a:solidFill>
                  <a:srgbClr val="002060"/>
                </a:solidFill>
              </a:rPr>
              <a:t>Etapas y productos</a:t>
            </a:r>
          </a:p>
        </p:txBody>
      </p:sp>
      <p:sp>
        <p:nvSpPr>
          <p:cNvPr id="28" name="Rectángulo redondeado 27">
            <a:extLst>
              <a:ext uri="{FF2B5EF4-FFF2-40B4-BE49-F238E27FC236}">
                <a16:creationId xmlns:a16="http://schemas.microsoft.com/office/drawing/2014/main" id="{5BC8338F-8FCE-944B-A710-C1F7100AD9E5}"/>
              </a:ext>
            </a:extLst>
          </p:cNvPr>
          <p:cNvSpPr/>
          <p:nvPr/>
        </p:nvSpPr>
        <p:spPr>
          <a:xfrm>
            <a:off x="6374730" y="229830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Optimización del Modelo</a:t>
            </a:r>
          </a:p>
        </p:txBody>
      </p:sp>
      <p:sp>
        <p:nvSpPr>
          <p:cNvPr id="29" name="Rectángulo redondeado 2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1BD6BD7-8BB3-744D-B3F1-4369A9E9C295}"/>
              </a:ext>
            </a:extLst>
          </p:cNvPr>
          <p:cNvSpPr/>
          <p:nvPr/>
        </p:nvSpPr>
        <p:spPr>
          <a:xfrm>
            <a:off x="8703065" y="229830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Lo que viene</a:t>
            </a:r>
          </a:p>
        </p:txBody>
      </p:sp>
      <p:sp>
        <p:nvSpPr>
          <p:cNvPr id="30" name="Pentágono 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E8F9E46-E01D-0947-A1B6-274E5BCD1C99}"/>
              </a:ext>
            </a:extLst>
          </p:cNvPr>
          <p:cNvSpPr/>
          <p:nvPr/>
        </p:nvSpPr>
        <p:spPr>
          <a:xfrm>
            <a:off x="11416747" y="5686770"/>
            <a:ext cx="475397" cy="25841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62235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9027C8B-6E9E-B84A-9706-6EA819A8AF26}"/>
              </a:ext>
            </a:extLst>
          </p:cNvPr>
          <p:cNvSpPr/>
          <p:nvPr/>
        </p:nvSpPr>
        <p:spPr>
          <a:xfrm>
            <a:off x="823949" y="1487468"/>
            <a:ext cx="2349564" cy="93783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Etapa 1</a:t>
            </a:r>
          </a:p>
          <a:p>
            <a:pPr algn="ctr"/>
            <a:r>
              <a:rPr lang="es-CL" sz="1600" dirty="0" err="1"/>
              <a:t>Preparación</a:t>
            </a:r>
            <a:r>
              <a:rPr lang="es-CL" sz="1600" dirty="0"/>
              <a:t> </a:t>
            </a:r>
          </a:p>
        </p:txBody>
      </p:sp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id="{699A30A1-7CFF-8944-8121-D22B56F110BC}"/>
              </a:ext>
            </a:extLst>
          </p:cNvPr>
          <p:cNvSpPr/>
          <p:nvPr/>
        </p:nvSpPr>
        <p:spPr>
          <a:xfrm>
            <a:off x="2705877" y="2489023"/>
            <a:ext cx="2349564" cy="937835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Etapa 2</a:t>
            </a:r>
          </a:p>
          <a:p>
            <a:pPr algn="ctr"/>
            <a:r>
              <a:rPr lang="es-CL" sz="1600" dirty="0" err="1"/>
              <a:t>Optimización</a:t>
            </a:r>
            <a:r>
              <a:rPr lang="es-CL" sz="1600" dirty="0"/>
              <a:t> del Sistema de Mejora Continua </a:t>
            </a:r>
          </a:p>
        </p:txBody>
      </p:sp>
      <p:sp>
        <p:nvSpPr>
          <p:cNvPr id="11" name="Rectángulo redondeado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6F00F26-872C-D64C-BB81-B6A370F28B5C}"/>
              </a:ext>
            </a:extLst>
          </p:cNvPr>
          <p:cNvSpPr/>
          <p:nvPr/>
        </p:nvSpPr>
        <p:spPr>
          <a:xfrm>
            <a:off x="4489852" y="3517631"/>
            <a:ext cx="2349564" cy="93783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Etapa 3</a:t>
            </a:r>
          </a:p>
          <a:p>
            <a:pPr algn="ctr"/>
            <a:r>
              <a:rPr lang="es-CL" sz="1600" dirty="0" err="1"/>
              <a:t>Capacitación</a:t>
            </a:r>
            <a:r>
              <a:rPr lang="es-CL" sz="1600" dirty="0"/>
              <a:t> en el Sistema Mejora Continua </a:t>
            </a:r>
          </a:p>
        </p:txBody>
      </p:sp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939B2A71-E5DA-6042-A05A-5E989BEB7C41}"/>
              </a:ext>
            </a:extLst>
          </p:cNvPr>
          <p:cNvSpPr/>
          <p:nvPr/>
        </p:nvSpPr>
        <p:spPr>
          <a:xfrm>
            <a:off x="6307313" y="4546239"/>
            <a:ext cx="2349564" cy="93783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Etapa 4</a:t>
            </a:r>
          </a:p>
          <a:p>
            <a:pPr algn="ctr"/>
            <a:r>
              <a:rPr lang="es-CL" sz="1600" dirty="0" err="1"/>
              <a:t>Actualización</a:t>
            </a:r>
            <a:r>
              <a:rPr lang="es-CL" sz="1600" dirty="0"/>
              <a:t> de las Autoevaluaciones y Planes de Mejora</a:t>
            </a: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58A5A18A-8273-7F43-AF37-C04A00A4266D}"/>
              </a:ext>
            </a:extLst>
          </p:cNvPr>
          <p:cNvSpPr/>
          <p:nvPr/>
        </p:nvSpPr>
        <p:spPr>
          <a:xfrm>
            <a:off x="8259335" y="5575656"/>
            <a:ext cx="2349564" cy="93783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Etapa 5</a:t>
            </a:r>
          </a:p>
          <a:p>
            <a:pPr algn="ctr"/>
            <a:r>
              <a:rPr lang="es-CL" sz="1600" dirty="0"/>
              <a:t>Balance Final</a:t>
            </a:r>
          </a:p>
        </p:txBody>
      </p:sp>
      <p:sp>
        <p:nvSpPr>
          <p:cNvPr id="4" name="Flecha curva 3">
            <a:extLst>
              <a:ext uri="{FF2B5EF4-FFF2-40B4-BE49-F238E27FC236}">
                <a16:creationId xmlns:a16="http://schemas.microsoft.com/office/drawing/2014/main" id="{E8A16A39-928C-204C-BA36-010F5046F4E5}"/>
              </a:ext>
            </a:extLst>
          </p:cNvPr>
          <p:cNvSpPr/>
          <p:nvPr/>
        </p:nvSpPr>
        <p:spPr>
          <a:xfrm rot="5400000">
            <a:off x="3214858" y="1900494"/>
            <a:ext cx="526589" cy="468918"/>
          </a:xfrm>
          <a:prstGeom prst="ben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23" name="Flecha curva 22">
            <a:extLst>
              <a:ext uri="{FF2B5EF4-FFF2-40B4-BE49-F238E27FC236}">
                <a16:creationId xmlns:a16="http://schemas.microsoft.com/office/drawing/2014/main" id="{03F53E95-D759-D841-BC56-91CD3A1E67E8}"/>
              </a:ext>
            </a:extLst>
          </p:cNvPr>
          <p:cNvSpPr/>
          <p:nvPr/>
        </p:nvSpPr>
        <p:spPr>
          <a:xfrm rot="5400000">
            <a:off x="5127934" y="2965941"/>
            <a:ext cx="526589" cy="468918"/>
          </a:xfrm>
          <a:prstGeom prst="ben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24" name="Flecha curva 23">
            <a:extLst>
              <a:ext uri="{FF2B5EF4-FFF2-40B4-BE49-F238E27FC236}">
                <a16:creationId xmlns:a16="http://schemas.microsoft.com/office/drawing/2014/main" id="{F2A16CEE-022B-DE45-ADAF-56ECA9F6E5BE}"/>
              </a:ext>
            </a:extLst>
          </p:cNvPr>
          <p:cNvSpPr/>
          <p:nvPr/>
        </p:nvSpPr>
        <p:spPr>
          <a:xfrm rot="5400000">
            <a:off x="6896074" y="3958257"/>
            <a:ext cx="526589" cy="468918"/>
          </a:xfrm>
          <a:prstGeom prst="ben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25" name="Flecha curva 24">
            <a:extLst>
              <a:ext uri="{FF2B5EF4-FFF2-40B4-BE49-F238E27FC236}">
                <a16:creationId xmlns:a16="http://schemas.microsoft.com/office/drawing/2014/main" id="{11102981-B506-0646-A7D8-8C11365A2C27}"/>
              </a:ext>
            </a:extLst>
          </p:cNvPr>
          <p:cNvSpPr/>
          <p:nvPr/>
        </p:nvSpPr>
        <p:spPr>
          <a:xfrm rot="5400000">
            <a:off x="8712321" y="5026250"/>
            <a:ext cx="526589" cy="468918"/>
          </a:xfrm>
          <a:prstGeom prst="ben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AD3BED6-9BCF-144C-926C-6AC0CA4352A3}"/>
              </a:ext>
            </a:extLst>
          </p:cNvPr>
          <p:cNvSpPr txBox="1"/>
          <p:nvPr/>
        </p:nvSpPr>
        <p:spPr>
          <a:xfrm>
            <a:off x="4323140" y="1103713"/>
            <a:ext cx="567245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</a:rPr>
              <a:t>Dar a conocer los objetivos y alcances del Proyecto.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Comprometer la participación para el éxito del Proyecto.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Establecer canales efectivos de </a:t>
            </a:r>
            <a:r>
              <a:rPr lang="es-CL" sz="1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comunicación</a:t>
            </a:r>
            <a:r>
              <a:rPr lang="es-CL" sz="1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con los gobiernos regionales (secretarios ejecutivos y </a:t>
            </a:r>
            <a:r>
              <a:rPr lang="es-CL" sz="1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técnicos</a:t>
            </a:r>
            <a:r>
              <a:rPr lang="es-CL" sz="1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de los </a:t>
            </a:r>
            <a:r>
              <a:rPr lang="es-CL" sz="1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comités</a:t>
            </a:r>
            <a:r>
              <a:rPr lang="es-CL" sz="1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de calidad).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Habilitar plataforma de videoconferencias.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EB9BDD7E-DC3C-074C-BE6F-B3B362BFFB4E}"/>
              </a:ext>
            </a:extLst>
          </p:cNvPr>
          <p:cNvSpPr txBox="1"/>
          <p:nvPr/>
        </p:nvSpPr>
        <p:spPr>
          <a:xfrm>
            <a:off x="5836920" y="2194450"/>
            <a:ext cx="567245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 err="1">
                <a:solidFill>
                  <a:srgbClr val="002060"/>
                </a:solidFill>
              </a:rPr>
              <a:t>Versión</a:t>
            </a:r>
            <a:r>
              <a:rPr lang="es-CL" sz="1400" dirty="0">
                <a:solidFill>
                  <a:srgbClr val="002060"/>
                </a:solidFill>
              </a:rPr>
              <a:t> actualizada del Modelo de Calidad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 err="1">
                <a:solidFill>
                  <a:srgbClr val="002060"/>
                </a:solidFill>
              </a:rPr>
              <a:t>Versión</a:t>
            </a:r>
            <a:r>
              <a:rPr lang="es-CL" sz="1400" dirty="0">
                <a:solidFill>
                  <a:srgbClr val="002060"/>
                </a:solidFill>
              </a:rPr>
              <a:t> actualizada de la </a:t>
            </a:r>
            <a:r>
              <a:rPr lang="es-CL" sz="1400" dirty="0" err="1">
                <a:solidFill>
                  <a:srgbClr val="002060"/>
                </a:solidFill>
              </a:rPr>
              <a:t>Guía</a:t>
            </a:r>
            <a:r>
              <a:rPr lang="es-CL" sz="1400" dirty="0">
                <a:solidFill>
                  <a:srgbClr val="002060"/>
                </a:solidFill>
              </a:rPr>
              <a:t> de </a:t>
            </a:r>
            <a:r>
              <a:rPr lang="es-CL" sz="1400" dirty="0" err="1">
                <a:solidFill>
                  <a:srgbClr val="002060"/>
                </a:solidFill>
              </a:rPr>
              <a:t>Autoevaluación</a:t>
            </a:r>
            <a:r>
              <a:rPr lang="es-CL" sz="1400" dirty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 err="1">
                <a:solidFill>
                  <a:srgbClr val="002060"/>
                </a:solidFill>
              </a:rPr>
              <a:t>Versión</a:t>
            </a:r>
            <a:r>
              <a:rPr lang="es-CL" sz="1400" dirty="0">
                <a:solidFill>
                  <a:srgbClr val="002060"/>
                </a:solidFill>
              </a:rPr>
              <a:t> actualizada de la </a:t>
            </a:r>
            <a:r>
              <a:rPr lang="es-CL" sz="1400" dirty="0" err="1">
                <a:solidFill>
                  <a:srgbClr val="002060"/>
                </a:solidFill>
              </a:rPr>
              <a:t>metodología</a:t>
            </a:r>
            <a:r>
              <a:rPr lang="es-CL" sz="1400" dirty="0">
                <a:solidFill>
                  <a:srgbClr val="002060"/>
                </a:solidFill>
              </a:rPr>
              <a:t> y formato del Plan de Mejora.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002060"/>
                </a:solidFill>
              </a:rPr>
              <a:t>Nueva Plataforma WEB del sistema de mejora continua.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002060"/>
                </a:solidFill>
              </a:rPr>
              <a:t>Repositorio de proyectos.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002060"/>
                </a:solidFill>
              </a:rPr>
              <a:t>Panel de indicadores de resultados </a:t>
            </a:r>
          </a:p>
        </p:txBody>
      </p:sp>
      <p:sp>
        <p:nvSpPr>
          <p:cNvPr id="28" name="Rectángulo redondeado 2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C1275E4-083E-9141-9AD0-D9F66AE2DADA}"/>
              </a:ext>
            </a:extLst>
          </p:cNvPr>
          <p:cNvSpPr/>
          <p:nvPr/>
        </p:nvSpPr>
        <p:spPr>
          <a:xfrm>
            <a:off x="2004816" y="272740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Objetivos</a:t>
            </a:r>
          </a:p>
        </p:txBody>
      </p:sp>
      <p:sp>
        <p:nvSpPr>
          <p:cNvPr id="29" name="Rectángulo redondeado 28">
            <a:extLst>
              <a:ext uri="{FF2B5EF4-FFF2-40B4-BE49-F238E27FC236}">
                <a16:creationId xmlns:a16="http://schemas.microsoft.com/office/drawing/2014/main" id="{BDC3BBB5-D1BB-044A-B1C1-E53897AEE1D2}"/>
              </a:ext>
            </a:extLst>
          </p:cNvPr>
          <p:cNvSpPr/>
          <p:nvPr/>
        </p:nvSpPr>
        <p:spPr>
          <a:xfrm>
            <a:off x="4154037" y="287322"/>
            <a:ext cx="1554480" cy="5181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>
                <a:solidFill>
                  <a:srgbClr val="002060"/>
                </a:solidFill>
              </a:rPr>
              <a:t>Etapas y productos</a:t>
            </a:r>
          </a:p>
        </p:txBody>
      </p:sp>
      <p:sp>
        <p:nvSpPr>
          <p:cNvPr id="30" name="Rectángulo redondeado 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E963239-0A9D-1948-AEF1-82177792AA75}"/>
              </a:ext>
            </a:extLst>
          </p:cNvPr>
          <p:cNvSpPr/>
          <p:nvPr/>
        </p:nvSpPr>
        <p:spPr>
          <a:xfrm>
            <a:off x="6478301" y="287322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Optimización del Modelo</a:t>
            </a:r>
          </a:p>
        </p:txBody>
      </p:sp>
      <p:sp>
        <p:nvSpPr>
          <p:cNvPr id="31" name="Rectángulo redondeado 3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B37893D-8323-C74A-B4EE-30BED6C8F74D}"/>
              </a:ext>
            </a:extLst>
          </p:cNvPr>
          <p:cNvSpPr/>
          <p:nvPr/>
        </p:nvSpPr>
        <p:spPr>
          <a:xfrm>
            <a:off x="8806636" y="287322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Lo que viene</a:t>
            </a:r>
          </a:p>
        </p:txBody>
      </p:sp>
    </p:spTree>
    <p:extLst>
      <p:ext uri="{BB962C8B-B14F-4D97-AF65-F5344CB8AC3E}">
        <p14:creationId xmlns:p14="http://schemas.microsoft.com/office/powerpoint/2010/main" val="3253980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redondeado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555F459-D5F8-7946-B4C8-AE040BE699D9}"/>
              </a:ext>
            </a:extLst>
          </p:cNvPr>
          <p:cNvSpPr/>
          <p:nvPr/>
        </p:nvSpPr>
        <p:spPr>
          <a:xfrm>
            <a:off x="1978312" y="281509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Objetivos</a:t>
            </a:r>
          </a:p>
        </p:txBody>
      </p:sp>
      <p:sp>
        <p:nvSpPr>
          <p:cNvPr id="26" name="Rectángulo redondeado 25">
            <a:extLst>
              <a:ext uri="{FF2B5EF4-FFF2-40B4-BE49-F238E27FC236}">
                <a16:creationId xmlns:a16="http://schemas.microsoft.com/office/drawing/2014/main" id="{D97458C4-82FF-DB41-B424-0580C9EB9DF9}"/>
              </a:ext>
            </a:extLst>
          </p:cNvPr>
          <p:cNvSpPr/>
          <p:nvPr/>
        </p:nvSpPr>
        <p:spPr>
          <a:xfrm>
            <a:off x="6451797" y="296091"/>
            <a:ext cx="1554480" cy="5181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>
                <a:solidFill>
                  <a:srgbClr val="002060"/>
                </a:solidFill>
              </a:rPr>
              <a:t>Optimización del Modelo</a:t>
            </a:r>
          </a:p>
        </p:txBody>
      </p:sp>
      <p:sp>
        <p:nvSpPr>
          <p:cNvPr id="27" name="Rectángulo redondeado 2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FDFF611-09B0-7341-A0A5-6D57E761BD75}"/>
              </a:ext>
            </a:extLst>
          </p:cNvPr>
          <p:cNvSpPr/>
          <p:nvPr/>
        </p:nvSpPr>
        <p:spPr>
          <a:xfrm>
            <a:off x="8780132" y="296091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Lo que viene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91D8476-0115-C54E-9F16-D81998FAB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745" y="1126435"/>
            <a:ext cx="4031485" cy="5705061"/>
          </a:xfrm>
          <a:prstGeom prst="rect">
            <a:avLst/>
          </a:prstGeom>
        </p:spPr>
      </p:pic>
      <p:sp>
        <p:nvSpPr>
          <p:cNvPr id="28" name="Rectángulo redondeado 27">
            <a:extLst>
              <a:ext uri="{FF2B5EF4-FFF2-40B4-BE49-F238E27FC236}">
                <a16:creationId xmlns:a16="http://schemas.microsoft.com/office/drawing/2014/main" id="{2CE79025-0B8E-8B48-A781-4FEF537FF060}"/>
              </a:ext>
            </a:extLst>
          </p:cNvPr>
          <p:cNvSpPr/>
          <p:nvPr/>
        </p:nvSpPr>
        <p:spPr>
          <a:xfrm>
            <a:off x="4127533" y="296091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Etapas y productos</a:t>
            </a:r>
          </a:p>
        </p:txBody>
      </p:sp>
      <p:sp>
        <p:nvSpPr>
          <p:cNvPr id="29" name="Pentágono 2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C4D011D-74E2-CF4A-8B93-B184D8E50E0E}"/>
              </a:ext>
            </a:extLst>
          </p:cNvPr>
          <p:cNvSpPr/>
          <p:nvPr/>
        </p:nvSpPr>
        <p:spPr>
          <a:xfrm>
            <a:off x="10833652" y="5645426"/>
            <a:ext cx="475397" cy="25841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98470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93410CC7-7BC0-344D-A335-416D602FF98E}"/>
              </a:ext>
            </a:extLst>
          </p:cNvPr>
          <p:cNvSpPr/>
          <p:nvPr/>
        </p:nvSpPr>
        <p:spPr>
          <a:xfrm>
            <a:off x="2043899" y="1330783"/>
            <a:ext cx="7885923" cy="71137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/>
              <a:t>Metodología</a:t>
            </a:r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1B07B89F-BA64-434A-9577-8E04FACF4948}"/>
              </a:ext>
            </a:extLst>
          </p:cNvPr>
          <p:cNvSpPr/>
          <p:nvPr/>
        </p:nvSpPr>
        <p:spPr>
          <a:xfrm>
            <a:off x="1280160" y="2194559"/>
            <a:ext cx="9372600" cy="400016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es-CL" sz="2000" b="1" dirty="0">
                <a:solidFill>
                  <a:srgbClr val="002060"/>
                </a:solidFill>
              </a:rPr>
              <a:t>Cuestionarios a equipos regionales =&gt;</a:t>
            </a:r>
            <a:r>
              <a:rPr lang="es-CL" sz="2000" dirty="0">
                <a:solidFill>
                  <a:srgbClr val="002060"/>
                </a:solidFill>
              </a:rPr>
              <a:t> se enviaron 4 cuestionarios que luego fueron analizados con los equipos en los talleres.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CL" sz="2000" b="1" dirty="0">
                <a:solidFill>
                  <a:srgbClr val="002060"/>
                </a:solidFill>
              </a:rPr>
              <a:t>Talleres con equipos regionales =&gt; </a:t>
            </a:r>
            <a:r>
              <a:rPr lang="es-CL" sz="2000" dirty="0">
                <a:solidFill>
                  <a:srgbClr val="002060"/>
                </a:solidFill>
              </a:rPr>
              <a:t>se realizaron 8 talleres con funcionarios/as de todos los gobiernos regionales:</a:t>
            </a:r>
            <a:endParaRPr lang="es-CL" sz="2000" i="1" dirty="0">
              <a:solidFill>
                <a:srgbClr val="002060"/>
              </a:solidFill>
            </a:endParaRPr>
          </a:p>
          <a:p>
            <a:pPr marL="742950" lvl="1" indent="-285750" algn="ctr">
              <a:buFont typeface="Courier New" panose="02070309020205020404" pitchFamily="49" charset="0"/>
              <a:buChar char="o"/>
            </a:pPr>
            <a:r>
              <a:rPr lang="es-CL" sz="2000" i="1" dirty="0">
                <a:solidFill>
                  <a:srgbClr val="002060"/>
                </a:solidFill>
              </a:rPr>
              <a:t>(1): principios y estructura del Modelo;</a:t>
            </a:r>
          </a:p>
          <a:p>
            <a:pPr marL="742950" lvl="1" indent="-285750" algn="ctr">
              <a:buFont typeface="Courier New" panose="02070309020205020404" pitchFamily="49" charset="0"/>
              <a:buChar char="o"/>
            </a:pPr>
            <a:r>
              <a:rPr lang="es-CL" sz="2000" i="1" dirty="0">
                <a:solidFill>
                  <a:srgbClr val="002060"/>
                </a:solidFill>
              </a:rPr>
              <a:t>(2): Criterios 1 a 4;</a:t>
            </a:r>
          </a:p>
          <a:p>
            <a:pPr marL="742950" lvl="1" indent="-285750" algn="ctr">
              <a:buFont typeface="Courier New" panose="02070309020205020404" pitchFamily="49" charset="0"/>
              <a:buChar char="o"/>
            </a:pPr>
            <a:r>
              <a:rPr lang="es-CL" sz="2000" i="1" dirty="0">
                <a:solidFill>
                  <a:srgbClr val="002060"/>
                </a:solidFill>
              </a:rPr>
              <a:t>(3): Criterios 5 a 7 y</a:t>
            </a:r>
          </a:p>
          <a:p>
            <a:pPr marL="742950" lvl="1" indent="-285750" algn="ctr">
              <a:buFont typeface="Courier New" panose="02070309020205020404" pitchFamily="49" charset="0"/>
              <a:buChar char="o"/>
            </a:pPr>
            <a:r>
              <a:rPr lang="es-CL" sz="2000" i="1" dirty="0">
                <a:solidFill>
                  <a:srgbClr val="002060"/>
                </a:solidFill>
              </a:rPr>
              <a:t>(4): Criterio 8.</a:t>
            </a:r>
          </a:p>
          <a:p>
            <a:pPr lvl="1" algn="ctr"/>
            <a:r>
              <a:rPr lang="es-CL" sz="2000" b="1" dirty="0">
                <a:solidFill>
                  <a:srgbClr val="002060"/>
                </a:solidFill>
              </a:rPr>
              <a:t>3. Talleres con equipo SUBDERE =&gt; </a:t>
            </a:r>
            <a:r>
              <a:rPr lang="es-CL" sz="2000" dirty="0">
                <a:solidFill>
                  <a:srgbClr val="002060"/>
                </a:solidFill>
              </a:rPr>
              <a:t>se realizaron 2 talleres con funcionarios/as de SUBDERE para ajustes de la propuesta.</a:t>
            </a:r>
          </a:p>
          <a:p>
            <a:pPr lvl="1" algn="ctr"/>
            <a:r>
              <a:rPr lang="es-CL" sz="2000" b="1" dirty="0">
                <a:solidFill>
                  <a:srgbClr val="002060"/>
                </a:solidFill>
              </a:rPr>
              <a:t>4</a:t>
            </a:r>
            <a:r>
              <a:rPr lang="es-CL" sz="2000" b="1" i="1" dirty="0">
                <a:solidFill>
                  <a:srgbClr val="002060"/>
                </a:solidFill>
              </a:rPr>
              <a:t>. </a:t>
            </a:r>
            <a:r>
              <a:rPr lang="es-CL" sz="2000" b="1" dirty="0">
                <a:solidFill>
                  <a:srgbClr val="002060"/>
                </a:solidFill>
              </a:rPr>
              <a:t>Aprendizajes</a:t>
            </a:r>
            <a:r>
              <a:rPr lang="es-CL" sz="2000" dirty="0">
                <a:solidFill>
                  <a:srgbClr val="002060"/>
                </a:solidFill>
              </a:rPr>
              <a:t> =&gt; ejecución del proyecto “Fortalecimiento de la operación del Sistema de Mejora Continua” en 11 GORES (2020 – 2021).</a:t>
            </a:r>
          </a:p>
        </p:txBody>
      </p:sp>
      <p:sp>
        <p:nvSpPr>
          <p:cNvPr id="17" name="Pentágono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A80B531-8083-A445-87C2-E67CF3330824}"/>
              </a:ext>
            </a:extLst>
          </p:cNvPr>
          <p:cNvSpPr/>
          <p:nvPr/>
        </p:nvSpPr>
        <p:spPr>
          <a:xfrm>
            <a:off x="11309049" y="5936311"/>
            <a:ext cx="475397" cy="25841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Rectángulo redondeado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529CCA8-5C68-C844-B3B1-4DA73526A13E}"/>
              </a:ext>
            </a:extLst>
          </p:cNvPr>
          <p:cNvSpPr/>
          <p:nvPr/>
        </p:nvSpPr>
        <p:spPr>
          <a:xfrm>
            <a:off x="1912051" y="296846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Objetivos</a:t>
            </a: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D8762EC2-E412-0641-ADE2-ADE7C2535DB1}"/>
              </a:ext>
            </a:extLst>
          </p:cNvPr>
          <p:cNvSpPr/>
          <p:nvPr/>
        </p:nvSpPr>
        <p:spPr>
          <a:xfrm>
            <a:off x="4061272" y="311428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Etapas y productos</a:t>
            </a:r>
          </a:p>
        </p:txBody>
      </p:sp>
      <p:sp>
        <p:nvSpPr>
          <p:cNvPr id="22" name="Rectángulo redondeado 21">
            <a:extLst>
              <a:ext uri="{FF2B5EF4-FFF2-40B4-BE49-F238E27FC236}">
                <a16:creationId xmlns:a16="http://schemas.microsoft.com/office/drawing/2014/main" id="{D9BD7B6B-870B-D845-9191-093C2DDBFF08}"/>
              </a:ext>
            </a:extLst>
          </p:cNvPr>
          <p:cNvSpPr/>
          <p:nvPr/>
        </p:nvSpPr>
        <p:spPr>
          <a:xfrm>
            <a:off x="6385536" y="311428"/>
            <a:ext cx="1554480" cy="5181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>
                <a:solidFill>
                  <a:srgbClr val="002060"/>
                </a:solidFill>
              </a:rPr>
              <a:t>Optimización del Modelo</a:t>
            </a:r>
          </a:p>
        </p:txBody>
      </p:sp>
      <p:sp>
        <p:nvSpPr>
          <p:cNvPr id="24" name="Rectángulo redondeado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CC119F5-E074-644D-956C-249E853E6755}"/>
              </a:ext>
            </a:extLst>
          </p:cNvPr>
          <p:cNvSpPr/>
          <p:nvPr/>
        </p:nvSpPr>
        <p:spPr>
          <a:xfrm>
            <a:off x="8713871" y="311428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Lo que viene</a:t>
            </a:r>
          </a:p>
        </p:txBody>
      </p:sp>
    </p:spTree>
    <p:extLst>
      <p:ext uri="{BB962C8B-B14F-4D97-AF65-F5344CB8AC3E}">
        <p14:creationId xmlns:p14="http://schemas.microsoft.com/office/powerpoint/2010/main" val="2319799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93410CC7-7BC0-344D-A335-416D602FF98E}"/>
              </a:ext>
            </a:extLst>
          </p:cNvPr>
          <p:cNvSpPr/>
          <p:nvPr/>
        </p:nvSpPr>
        <p:spPr>
          <a:xfrm>
            <a:off x="2043899" y="1330783"/>
            <a:ext cx="7885923" cy="71137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/>
              <a:t>El Modelo de Excelencia actualizado</a:t>
            </a:r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1B07B89F-BA64-434A-9577-8E04FACF4948}"/>
              </a:ext>
            </a:extLst>
          </p:cNvPr>
          <p:cNvSpPr/>
          <p:nvPr/>
        </p:nvSpPr>
        <p:spPr>
          <a:xfrm>
            <a:off x="1280160" y="2194559"/>
            <a:ext cx="9372600" cy="440843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es-CL" dirty="0">
                <a:solidFill>
                  <a:srgbClr val="002060"/>
                </a:solidFill>
              </a:rPr>
              <a:t>Guía de autoevaluación es reemplazada por documento integral denominado “</a:t>
            </a:r>
            <a:r>
              <a:rPr lang="es-CL" b="1" dirty="0">
                <a:solidFill>
                  <a:srgbClr val="002060"/>
                </a:solidFill>
              </a:rPr>
              <a:t>Modelo de Gestión de Excelencia</a:t>
            </a:r>
            <a:r>
              <a:rPr lang="es-CL" dirty="0">
                <a:solidFill>
                  <a:srgbClr val="002060"/>
                </a:solidFill>
              </a:rPr>
              <a:t>. </a:t>
            </a:r>
            <a:r>
              <a:rPr lang="es-CL" i="1" dirty="0">
                <a:solidFill>
                  <a:srgbClr val="002060"/>
                </a:solidFill>
              </a:rPr>
              <a:t>Cómo alcanzar mejores resultados a través de un desempeño superior</a:t>
            </a:r>
            <a:r>
              <a:rPr lang="es-CL" dirty="0">
                <a:solidFill>
                  <a:srgbClr val="002060"/>
                </a:solidFill>
              </a:rPr>
              <a:t>”.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CL" dirty="0">
                <a:solidFill>
                  <a:srgbClr val="002060"/>
                </a:solidFill>
              </a:rPr>
              <a:t>Descripción del Modelo de Excelencia =&gt; propósitos, objetivos, principios.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CL" dirty="0">
                <a:solidFill>
                  <a:srgbClr val="002060"/>
                </a:solidFill>
              </a:rPr>
              <a:t>La estructura cambia y se agregan: “perfil organizacional”, “notas explicativas” y “glosario”.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CL" dirty="0">
                <a:solidFill>
                  <a:srgbClr val="002060"/>
                </a:solidFill>
              </a:rPr>
              <a:t>La guía de autoevaluación propiamente pasa a ser la Plataforma Informática.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CL" dirty="0">
                <a:solidFill>
                  <a:srgbClr val="002060"/>
                </a:solidFill>
              </a:rPr>
              <a:t>La estética del Modelo cambia para hacerlo más fácil de entender.</a:t>
            </a:r>
          </a:p>
          <a:p>
            <a:pPr marL="342900" indent="-342900" algn="ctr">
              <a:buFont typeface="+mj-lt"/>
              <a:buAutoNum type="arabicPeriod"/>
            </a:pPr>
            <a:endParaRPr lang="es-CL" dirty="0">
              <a:solidFill>
                <a:srgbClr val="002060"/>
              </a:solidFill>
            </a:endParaRPr>
          </a:p>
          <a:p>
            <a:pPr algn="ctr"/>
            <a:r>
              <a:rPr lang="es-CL" i="1" dirty="0">
                <a:solidFill>
                  <a:srgbClr val="002060"/>
                </a:solidFill>
              </a:rPr>
              <a:t>Se busca que sea un aporte para la puesta al día de los nuevos equipos en los principales contenidos de gestión de calidad.</a:t>
            </a:r>
          </a:p>
          <a:p>
            <a:pPr algn="ctr"/>
            <a:r>
              <a:rPr lang="es-CL" i="1" dirty="0">
                <a:solidFill>
                  <a:srgbClr val="002060"/>
                </a:solidFill>
              </a:rPr>
              <a:t>Es una herramienta de capacitación e inducción y aporta al fortalecimiento una cultura del cambio. </a:t>
            </a:r>
            <a:endParaRPr lang="es-CL" dirty="0">
              <a:solidFill>
                <a:srgbClr val="002060"/>
              </a:solidFill>
            </a:endParaRPr>
          </a:p>
        </p:txBody>
      </p:sp>
      <p:sp>
        <p:nvSpPr>
          <p:cNvPr id="17" name="Pentágono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A80B531-8083-A445-87C2-E67CF3330824}"/>
              </a:ext>
            </a:extLst>
          </p:cNvPr>
          <p:cNvSpPr/>
          <p:nvPr/>
        </p:nvSpPr>
        <p:spPr>
          <a:xfrm>
            <a:off x="11309049" y="5936311"/>
            <a:ext cx="475397" cy="25841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Rectángulo redondeado 2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6411D9-FC06-CC4D-B412-B29116846C36}"/>
              </a:ext>
            </a:extLst>
          </p:cNvPr>
          <p:cNvSpPr/>
          <p:nvPr/>
        </p:nvSpPr>
        <p:spPr>
          <a:xfrm>
            <a:off x="2043899" y="255005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Objetivos</a:t>
            </a:r>
          </a:p>
        </p:txBody>
      </p:sp>
      <p:sp>
        <p:nvSpPr>
          <p:cNvPr id="27" name="Rectángulo redondeado 26">
            <a:extLst>
              <a:ext uri="{FF2B5EF4-FFF2-40B4-BE49-F238E27FC236}">
                <a16:creationId xmlns:a16="http://schemas.microsoft.com/office/drawing/2014/main" id="{93134185-94AD-3948-AD37-6FC45602C58F}"/>
              </a:ext>
            </a:extLst>
          </p:cNvPr>
          <p:cNvSpPr/>
          <p:nvPr/>
        </p:nvSpPr>
        <p:spPr>
          <a:xfrm>
            <a:off x="4193120" y="269587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Etapas y productos</a:t>
            </a:r>
          </a:p>
        </p:txBody>
      </p:sp>
      <p:sp>
        <p:nvSpPr>
          <p:cNvPr id="28" name="Rectángulo redondeado 27">
            <a:extLst>
              <a:ext uri="{FF2B5EF4-FFF2-40B4-BE49-F238E27FC236}">
                <a16:creationId xmlns:a16="http://schemas.microsoft.com/office/drawing/2014/main" id="{6270DC66-E81F-7F49-8F1E-7256691FA410}"/>
              </a:ext>
            </a:extLst>
          </p:cNvPr>
          <p:cNvSpPr/>
          <p:nvPr/>
        </p:nvSpPr>
        <p:spPr>
          <a:xfrm>
            <a:off x="6517384" y="269587"/>
            <a:ext cx="1554480" cy="5181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>
                <a:solidFill>
                  <a:srgbClr val="002060"/>
                </a:solidFill>
              </a:rPr>
              <a:t>Optimización del Modelo</a:t>
            </a:r>
          </a:p>
        </p:txBody>
      </p:sp>
      <p:sp>
        <p:nvSpPr>
          <p:cNvPr id="29" name="Rectángulo redondeado 2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FAF4672-0942-1542-AA78-3C4BBFB13A3C}"/>
              </a:ext>
            </a:extLst>
          </p:cNvPr>
          <p:cNvSpPr/>
          <p:nvPr/>
        </p:nvSpPr>
        <p:spPr>
          <a:xfrm>
            <a:off x="8845719" y="269587"/>
            <a:ext cx="15544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Lo que viene</a:t>
            </a:r>
          </a:p>
        </p:txBody>
      </p:sp>
    </p:spTree>
    <p:extLst>
      <p:ext uri="{BB962C8B-B14F-4D97-AF65-F5344CB8AC3E}">
        <p14:creationId xmlns:p14="http://schemas.microsoft.com/office/powerpoint/2010/main" val="586795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4562</TotalTime>
  <Words>2630</Words>
  <Application>Microsoft Macintosh PowerPoint</Application>
  <PresentationFormat>Panorámica</PresentationFormat>
  <Paragraphs>269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Courier New</vt:lpstr>
      <vt:lpstr>Tema de Office</vt:lpstr>
      <vt:lpstr>Presentación de PowerPoint</vt:lpstr>
      <vt:lpstr>Presentación de PowerPoint</vt:lpstr>
      <vt:lpstr>Objetivo General</vt:lpstr>
      <vt:lpstr>Objetivos específicos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Orlando Olivera</dc:creator>
  <cp:lastModifiedBy>Orlando Olivera</cp:lastModifiedBy>
  <cp:revision>74</cp:revision>
  <dcterms:created xsi:type="dcterms:W3CDTF">2020-10-04T19:54:15Z</dcterms:created>
  <dcterms:modified xsi:type="dcterms:W3CDTF">2022-01-26T18:13:15Z</dcterms:modified>
</cp:coreProperties>
</file>